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notesSlides/notesSlide9.xml" ContentType="application/vnd.openxmlformats-officedocument.presentationml.notesSlide+xml"/>
  <Override PartName="/ppt/slideLayouts/slideLayout27.xml" ContentType="application/vnd.openxmlformats-officedocument.presentationml.slideLayout+xml"/>
  <Override PartName="/ppt/notesSlides/notesSlide5.xml" ContentType="application/vnd.openxmlformats-officedocument.presentationml.notesSlide+xml"/>
  <Override PartName="/ppt/slideLayouts/slideLayout28.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24.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 id="2147483678" r:id="rId3"/>
  </p:sldMasterIdLst>
  <p:notesMasterIdLst>
    <p:notesMasterId r:id="rId30"/>
  </p:notesMasterIdLst>
  <p:sldIdLst>
    <p:sldId id="291" r:id="rId4"/>
    <p:sldId id="257" r:id="rId5"/>
    <p:sldId id="287" r:id="rId6"/>
    <p:sldId id="400" r:id="rId7"/>
    <p:sldId id="264" r:id="rId8"/>
    <p:sldId id="470" r:id="rId9"/>
    <p:sldId id="442" r:id="rId10"/>
    <p:sldId id="443" r:id="rId11"/>
    <p:sldId id="455" r:id="rId12"/>
    <p:sldId id="471" r:id="rId13"/>
    <p:sldId id="456" r:id="rId14"/>
    <p:sldId id="457" r:id="rId15"/>
    <p:sldId id="292" r:id="rId16"/>
    <p:sldId id="469" r:id="rId17"/>
    <p:sldId id="458" r:id="rId18"/>
    <p:sldId id="474" r:id="rId19"/>
    <p:sldId id="436" r:id="rId20"/>
    <p:sldId id="459" r:id="rId21"/>
    <p:sldId id="454" r:id="rId22"/>
    <p:sldId id="460" r:id="rId23"/>
    <p:sldId id="461" r:id="rId24"/>
    <p:sldId id="468" r:id="rId25"/>
    <p:sldId id="476" r:id="rId26"/>
    <p:sldId id="475" r:id="rId27"/>
    <p:sldId id="419" r:id="rId28"/>
    <p:sldId id="3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B14B"/>
    <a:srgbClr val="E76F0A"/>
    <a:srgbClr val="FFFFFF"/>
    <a:srgbClr val="E1A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608" autoAdjust="0"/>
    <p:restoredTop sz="66370" autoAdjust="0"/>
  </p:normalViewPr>
  <p:slideViewPr>
    <p:cSldViewPr snapToGrid="0">
      <p:cViewPr varScale="1">
        <p:scale>
          <a:sx n="47" d="100"/>
          <a:sy n="47" d="100"/>
        </p:scale>
        <p:origin x="-1122" y="-102"/>
      </p:cViewPr>
      <p:guideLst>
        <p:guide orient="horz" pos="2160"/>
        <p:guide pos="3840"/>
      </p:guideLst>
    </p:cSldViewPr>
  </p:slideViewPr>
  <p:notesTextViewPr>
    <p:cViewPr>
      <p:scale>
        <a:sx n="1" d="1"/>
        <a:sy n="1" d="1"/>
      </p:scale>
      <p:origin x="0" y="0"/>
    </p:cViewPr>
  </p:notesTextViewPr>
  <p:sorterViewPr>
    <p:cViewPr>
      <p:scale>
        <a:sx n="100" d="100"/>
        <a:sy n="100" d="100"/>
      </p:scale>
      <p:origin x="0" y="8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CE036-DC01-42C4-952D-18432A6891DD}"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54615-882D-4489-8D4A-1A8A17459D74}" type="slidenum">
              <a:rPr lang="en-US" smtClean="0"/>
              <a:t>‹#›</a:t>
            </a:fld>
            <a:endParaRPr lang="en-US"/>
          </a:p>
        </p:txBody>
      </p:sp>
    </p:spTree>
    <p:extLst>
      <p:ext uri="{BB962C8B-B14F-4D97-AF65-F5344CB8AC3E}">
        <p14:creationId xmlns:p14="http://schemas.microsoft.com/office/powerpoint/2010/main" val="4278788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AL9zx1aU1SI"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a:t>
            </a:fld>
            <a:endParaRPr lang="en-US"/>
          </a:p>
        </p:txBody>
      </p:sp>
    </p:spTree>
    <p:extLst>
      <p:ext uri="{BB962C8B-B14F-4D97-AF65-F5344CB8AC3E}">
        <p14:creationId xmlns:p14="http://schemas.microsoft.com/office/powerpoint/2010/main" val="280623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10</a:t>
            </a:fld>
            <a:endParaRPr lang="en-US"/>
          </a:p>
        </p:txBody>
      </p:sp>
    </p:spTree>
    <p:extLst>
      <p:ext uri="{BB962C8B-B14F-4D97-AF65-F5344CB8AC3E}">
        <p14:creationId xmlns:p14="http://schemas.microsoft.com/office/powerpoint/2010/main" val="697569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65"/>
              </a:spcAft>
            </a:pP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254615-882D-4489-8D4A-1A8A17459D74}" type="slidenum">
              <a:rPr lang="en-US" smtClean="0"/>
              <a:t>11</a:t>
            </a:fld>
            <a:endParaRPr lang="en-US"/>
          </a:p>
        </p:txBody>
      </p:sp>
    </p:spTree>
    <p:extLst>
      <p:ext uri="{BB962C8B-B14F-4D97-AF65-F5344CB8AC3E}">
        <p14:creationId xmlns:p14="http://schemas.microsoft.com/office/powerpoint/2010/main" val="370713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12</a:t>
            </a:fld>
            <a:endParaRPr lang="en-US"/>
          </a:p>
        </p:txBody>
      </p:sp>
    </p:spTree>
    <p:extLst>
      <p:ext uri="{BB962C8B-B14F-4D97-AF65-F5344CB8AC3E}">
        <p14:creationId xmlns:p14="http://schemas.microsoft.com/office/powerpoint/2010/main" val="1909544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13</a:t>
            </a:fld>
            <a:endParaRPr lang="en-US"/>
          </a:p>
        </p:txBody>
      </p:sp>
    </p:spTree>
    <p:extLst>
      <p:ext uri="{BB962C8B-B14F-4D97-AF65-F5344CB8AC3E}">
        <p14:creationId xmlns:p14="http://schemas.microsoft.com/office/powerpoint/2010/main" val="2819964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14</a:t>
            </a:fld>
            <a:endParaRPr lang="en-US"/>
          </a:p>
        </p:txBody>
      </p:sp>
    </p:spTree>
    <p:extLst>
      <p:ext uri="{BB962C8B-B14F-4D97-AF65-F5344CB8AC3E}">
        <p14:creationId xmlns:p14="http://schemas.microsoft.com/office/powerpoint/2010/main" val="3713310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15</a:t>
            </a:fld>
            <a:endParaRPr lang="en-US"/>
          </a:p>
        </p:txBody>
      </p:sp>
    </p:spTree>
    <p:extLst>
      <p:ext uri="{BB962C8B-B14F-4D97-AF65-F5344CB8AC3E}">
        <p14:creationId xmlns:p14="http://schemas.microsoft.com/office/powerpoint/2010/main" val="152009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16</a:t>
            </a:fld>
            <a:endParaRPr lang="en-US"/>
          </a:p>
        </p:txBody>
      </p:sp>
    </p:spTree>
    <p:extLst>
      <p:ext uri="{BB962C8B-B14F-4D97-AF65-F5344CB8AC3E}">
        <p14:creationId xmlns:p14="http://schemas.microsoft.com/office/powerpoint/2010/main" val="1520094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17</a:t>
            </a:fld>
            <a:endParaRPr lang="en-US"/>
          </a:p>
        </p:txBody>
      </p:sp>
    </p:spTree>
    <p:extLst>
      <p:ext uri="{BB962C8B-B14F-4D97-AF65-F5344CB8AC3E}">
        <p14:creationId xmlns:p14="http://schemas.microsoft.com/office/powerpoint/2010/main" val="181088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18</a:t>
            </a:fld>
            <a:endParaRPr lang="en-US"/>
          </a:p>
        </p:txBody>
      </p:sp>
    </p:spTree>
    <p:extLst>
      <p:ext uri="{BB962C8B-B14F-4D97-AF65-F5344CB8AC3E}">
        <p14:creationId xmlns:p14="http://schemas.microsoft.com/office/powerpoint/2010/main" val="2702361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19</a:t>
            </a:fld>
            <a:endParaRPr lang="en-US"/>
          </a:p>
        </p:txBody>
      </p:sp>
    </p:spTree>
    <p:extLst>
      <p:ext uri="{BB962C8B-B14F-4D97-AF65-F5344CB8AC3E}">
        <p14:creationId xmlns:p14="http://schemas.microsoft.com/office/powerpoint/2010/main" val="325877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a:t>
            </a:fld>
            <a:endParaRPr lang="en-US"/>
          </a:p>
        </p:txBody>
      </p:sp>
    </p:spTree>
    <p:extLst>
      <p:ext uri="{BB962C8B-B14F-4D97-AF65-F5344CB8AC3E}">
        <p14:creationId xmlns:p14="http://schemas.microsoft.com/office/powerpoint/2010/main" val="661577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20</a:t>
            </a:fld>
            <a:endParaRPr lang="en-US"/>
          </a:p>
        </p:txBody>
      </p:sp>
    </p:spTree>
    <p:extLst>
      <p:ext uri="{BB962C8B-B14F-4D97-AF65-F5344CB8AC3E}">
        <p14:creationId xmlns:p14="http://schemas.microsoft.com/office/powerpoint/2010/main" val="3560590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21</a:t>
            </a:fld>
            <a:endParaRPr lang="en-US"/>
          </a:p>
        </p:txBody>
      </p:sp>
    </p:spTree>
    <p:extLst>
      <p:ext uri="{BB962C8B-B14F-4D97-AF65-F5344CB8AC3E}">
        <p14:creationId xmlns:p14="http://schemas.microsoft.com/office/powerpoint/2010/main" val="1251427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254615-882D-4489-8D4A-1A8A17459D74}" type="slidenum">
              <a:rPr lang="en-US" smtClean="0"/>
              <a:t>22</a:t>
            </a:fld>
            <a:endParaRPr lang="en-US"/>
          </a:p>
        </p:txBody>
      </p:sp>
    </p:spTree>
    <p:extLst>
      <p:ext uri="{BB962C8B-B14F-4D97-AF65-F5344CB8AC3E}">
        <p14:creationId xmlns:p14="http://schemas.microsoft.com/office/powerpoint/2010/main" val="1054533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Times New Roman" panose="02020603050405020304" pitchFamily="18" charset="0"/>
                <a:ea typeface="Times New Roman" panose="02020603050405020304" pitchFamily="18" charset="0"/>
                <a:cs typeface="Calibri" panose="020F0502020204030204" pitchFamily="34" charset="0"/>
              </a:rPr>
              <a:t>Screen the video: </a:t>
            </a:r>
            <a:r>
              <a:rPr lang="en-US" sz="1200" i="1" dirty="0">
                <a:effectLst/>
                <a:latin typeface="Times New Roman" panose="02020603050405020304" pitchFamily="18" charset="0"/>
                <a:ea typeface="Times New Roman" panose="02020603050405020304" pitchFamily="18" charset="0"/>
                <a:cs typeface="Calibri" panose="020F0502020204030204" pitchFamily="34" charset="0"/>
              </a:rPr>
              <a:t>When it’s Time to Stop Saving and Start Investing</a:t>
            </a:r>
            <a:endParaRPr lang="en-CA" sz="1200" dirty="0">
              <a:effectLst/>
              <a:latin typeface="Times New Roman" panose="02020603050405020304" pitchFamily="18" charset="0"/>
              <a:ea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cs typeface="Calibri" panose="020F0502020204030204" pitchFamily="34" charset="0"/>
              </a:rPr>
              <a:t> </a:t>
            </a:r>
            <a:endParaRPr lang="en-CA" sz="1200" dirty="0">
              <a:effectLst/>
              <a:latin typeface="Times New Roman" panose="02020603050405020304" pitchFamily="18" charset="0"/>
              <a:ea typeface="Times New Roman" panose="02020603050405020304" pitchFamily="18" charset="0"/>
            </a:endParaRPr>
          </a:p>
          <a:p>
            <a:r>
              <a:rPr lang="en-US" sz="1200" u="sng" dirty="0">
                <a:solidFill>
                  <a:srgbClr val="0000FF"/>
                </a:solidFill>
                <a:effectLst/>
                <a:latin typeface="Calibri Light" panose="020F0302020204030204" pitchFamily="34" charset="0"/>
                <a:ea typeface="Times New Roman" panose="02020603050405020304" pitchFamily="18" charset="0"/>
                <a:hlinkClick r:id="rId3"/>
              </a:rPr>
              <a:t>https://www.youtube.com/watch?v=AL9zx1aU1SI</a:t>
            </a:r>
            <a:endParaRPr lang="en-US" sz="1200" u="sng" dirty="0">
              <a:solidFill>
                <a:srgbClr val="0000FF"/>
              </a:solidFill>
              <a:effectLst/>
              <a:latin typeface="Calibri Light" panose="020F0302020204030204" pitchFamily="34" charset="0"/>
              <a:ea typeface="Times New Roman" panose="02020603050405020304" pitchFamily="18" charset="0"/>
            </a:endParaRPr>
          </a:p>
          <a:p>
            <a:endParaRPr lang="en-US" sz="1200" u="sng" dirty="0">
              <a:solidFill>
                <a:srgbClr val="0000FF"/>
              </a:solidFill>
              <a:effectLst/>
              <a:latin typeface="Calibri Light" panose="020F0302020204030204" pitchFamily="34" charset="0"/>
              <a:ea typeface="Times New Roman" panose="02020603050405020304" pitchFamily="18" charset="0"/>
            </a:endParaRPr>
          </a:p>
          <a:p>
            <a:endParaRPr lang="en-US" sz="1200" u="sng" dirty="0">
              <a:solidFill>
                <a:srgbClr val="0000FF"/>
              </a:solidFill>
              <a:effectLst/>
              <a:latin typeface="Calibri Light" panose="020F0302020204030204" pitchFamily="34" charset="0"/>
            </a:endParaRPr>
          </a:p>
          <a:p>
            <a:r>
              <a:rPr lang="en-US" sz="1200" u="none" dirty="0">
                <a:solidFill>
                  <a:srgbClr val="0000FF"/>
                </a:solidFill>
                <a:effectLst/>
                <a:latin typeface="Calibri Light" panose="020F0302020204030204" pitchFamily="34" charset="0"/>
              </a:rPr>
              <a:t>What are the main ideas that you heard?</a:t>
            </a:r>
            <a:endParaRPr lang="en-CA" u="none" dirty="0"/>
          </a:p>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313562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25</a:t>
            </a:fld>
            <a:endParaRPr lang="en-US"/>
          </a:p>
        </p:txBody>
      </p:sp>
    </p:spTree>
    <p:extLst>
      <p:ext uri="{BB962C8B-B14F-4D97-AF65-F5344CB8AC3E}">
        <p14:creationId xmlns:p14="http://schemas.microsoft.com/office/powerpoint/2010/main" val="3932415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F254615-882D-4489-8D4A-1A8A17459D74}" type="slidenum">
              <a:rPr lang="en-US" smtClean="0"/>
              <a:t>26</a:t>
            </a:fld>
            <a:endParaRPr lang="en-US"/>
          </a:p>
        </p:txBody>
      </p:sp>
    </p:spTree>
    <p:extLst>
      <p:ext uri="{BB962C8B-B14F-4D97-AF65-F5344CB8AC3E}">
        <p14:creationId xmlns:p14="http://schemas.microsoft.com/office/powerpoint/2010/main" val="123754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F254615-882D-4489-8D4A-1A8A17459D74}" type="slidenum">
              <a:rPr lang="en-US" smtClean="0"/>
              <a:t>3</a:t>
            </a:fld>
            <a:endParaRPr lang="en-US"/>
          </a:p>
        </p:txBody>
      </p:sp>
    </p:spTree>
    <p:extLst>
      <p:ext uri="{BB962C8B-B14F-4D97-AF65-F5344CB8AC3E}">
        <p14:creationId xmlns:p14="http://schemas.microsoft.com/office/powerpoint/2010/main" val="65503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4</a:t>
            </a:fld>
            <a:endParaRPr lang="en-US"/>
          </a:p>
        </p:txBody>
      </p:sp>
    </p:spTree>
    <p:extLst>
      <p:ext uri="{BB962C8B-B14F-4D97-AF65-F5344CB8AC3E}">
        <p14:creationId xmlns:p14="http://schemas.microsoft.com/office/powerpoint/2010/main" val="292253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5</a:t>
            </a:fld>
            <a:endParaRPr lang="en-US"/>
          </a:p>
        </p:txBody>
      </p:sp>
    </p:spTree>
    <p:extLst>
      <p:ext uri="{BB962C8B-B14F-4D97-AF65-F5344CB8AC3E}">
        <p14:creationId xmlns:p14="http://schemas.microsoft.com/office/powerpoint/2010/main" val="408991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65"/>
              </a:spcAft>
            </a:pP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254615-882D-4489-8D4A-1A8A17459D74}" type="slidenum">
              <a:rPr lang="en-US" smtClean="0"/>
              <a:t>6</a:t>
            </a:fld>
            <a:endParaRPr lang="en-US"/>
          </a:p>
        </p:txBody>
      </p:sp>
    </p:spTree>
    <p:extLst>
      <p:ext uri="{BB962C8B-B14F-4D97-AF65-F5344CB8AC3E}">
        <p14:creationId xmlns:p14="http://schemas.microsoft.com/office/powerpoint/2010/main" val="3443401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7</a:t>
            </a:fld>
            <a:endParaRPr lang="en-US"/>
          </a:p>
        </p:txBody>
      </p:sp>
    </p:spTree>
    <p:extLst>
      <p:ext uri="{BB962C8B-B14F-4D97-AF65-F5344CB8AC3E}">
        <p14:creationId xmlns:p14="http://schemas.microsoft.com/office/powerpoint/2010/main" val="115390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8</a:t>
            </a:fld>
            <a:endParaRPr lang="en-US"/>
          </a:p>
        </p:txBody>
      </p:sp>
    </p:spTree>
    <p:extLst>
      <p:ext uri="{BB962C8B-B14F-4D97-AF65-F5344CB8AC3E}">
        <p14:creationId xmlns:p14="http://schemas.microsoft.com/office/powerpoint/2010/main" val="370895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54615-882D-4489-8D4A-1A8A17459D74}" type="slidenum">
              <a:rPr lang="en-US" smtClean="0"/>
              <a:t>9</a:t>
            </a:fld>
            <a:endParaRPr lang="en-US"/>
          </a:p>
        </p:txBody>
      </p:sp>
    </p:spTree>
    <p:extLst>
      <p:ext uri="{BB962C8B-B14F-4D97-AF65-F5344CB8AC3E}">
        <p14:creationId xmlns:p14="http://schemas.microsoft.com/office/powerpoint/2010/main" val="697569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428599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411593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321979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58991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395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23257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929366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916355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24277463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104155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23612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221112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10349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22584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dirty="0"/>
          </a:p>
        </p:txBody>
      </p:sp>
    </p:spTree>
    <p:extLst>
      <p:ext uri="{BB962C8B-B14F-4D97-AF65-F5344CB8AC3E}">
        <p14:creationId xmlns:p14="http://schemas.microsoft.com/office/powerpoint/2010/main" val="140019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923260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2112859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70085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Circle (Righ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794DD991-C46E-47B1-ADE5-5B8775FEACCF}"/>
              </a:ext>
            </a:extLst>
          </p:cNvPr>
          <p:cNvSpPr>
            <a:spLocks noGrp="1"/>
          </p:cNvSpPr>
          <p:nvPr>
            <p:ph type="dt" sz="half" idx="10"/>
          </p:nvPr>
        </p:nvSpPr>
        <p:spPr/>
        <p:txBody>
          <a:bodyPr/>
          <a:lstStyle/>
          <a:p>
            <a:fld id="{1EA69F34-37C7-4BCA-B5BA-68AE5C06297A}" type="datetime1">
              <a:rPr lang="en-US" smtClean="0">
                <a:solidFill>
                  <a:prstClr val="black">
                    <a:tint val="75000"/>
                  </a:prstClr>
                </a:solidFill>
              </a:rPr>
              <a:pPr/>
              <a:t>3/9/2022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C65CF94D-3730-45E0-8325-4FDDFC84D11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BAEB5971-A2BF-46C3-B9C5-23791BB94585}"/>
              </a:ext>
            </a:extLst>
          </p:cNvPr>
          <p:cNvSpPr>
            <a:spLocks noGrp="1"/>
          </p:cNvSpPr>
          <p:nvPr>
            <p:ph type="sldNum" sz="quarter" idx="12"/>
          </p:nvPr>
        </p:nvSpPr>
        <p:spPr/>
        <p:txBody>
          <a:bodyPr/>
          <a:lstStyle/>
          <a:p>
            <a:fld id="{FD980031-200C-46EB-A905-0D9DD9F0457B}" type="slidenum">
              <a:rPr lang="en-US" smtClean="0">
                <a:solidFill>
                  <a:prstClr val="black">
                    <a:tint val="75000"/>
                  </a:prstClr>
                </a:solidFill>
              </a:rPr>
              <a:pPr/>
              <a:t>‹#›</a:t>
            </a:fld>
            <a:endParaRPr lang="en-US">
              <a:solidFill>
                <a:prstClr val="black">
                  <a:tint val="75000"/>
                </a:prstClr>
              </a:solidFill>
            </a:endParaRPr>
          </a:p>
        </p:txBody>
      </p:sp>
      <p:sp>
        <p:nvSpPr>
          <p:cNvPr id="8" name="Date Placeholder 8">
            <a:extLst>
              <a:ext uri="{FF2B5EF4-FFF2-40B4-BE49-F238E27FC236}">
                <a16:creationId xmlns="" xmlns:a16="http://schemas.microsoft.com/office/drawing/2014/main" id="{EFDA1D30-5C9F-4254-B21D-1DED2AFEA735}"/>
              </a:ext>
            </a:extLst>
          </p:cNvPr>
          <p:cNvSpPr txBox="1">
            <a:spLocks/>
          </p:cNvSpPr>
          <p:nvPr userDrawn="1"/>
        </p:nvSpPr>
        <p:spPr>
          <a:xfrm>
            <a:off x="8579427" y="642908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583325-E5CA-4A8D-8155-7E36AC00BA60}" type="datetime1">
              <a:rPr lang="en-US" smtClean="0">
                <a:solidFill>
                  <a:prstClr val="black">
                    <a:tint val="75000"/>
                  </a:prstClr>
                </a:solidFill>
              </a:rPr>
              <a:pPr/>
              <a:t>3/9/2022</a:t>
            </a:fld>
            <a:endParaRPr lang="en-US" dirty="0">
              <a:solidFill>
                <a:prstClr val="black">
                  <a:tint val="75000"/>
                </a:prstClr>
              </a:solidFill>
            </a:endParaRPr>
          </a:p>
        </p:txBody>
      </p:sp>
      <p:sp>
        <p:nvSpPr>
          <p:cNvPr id="9" name="Slide Number Placeholder 9">
            <a:extLst>
              <a:ext uri="{FF2B5EF4-FFF2-40B4-BE49-F238E27FC236}">
                <a16:creationId xmlns="" xmlns:a16="http://schemas.microsoft.com/office/drawing/2014/main" id="{E25B83CA-E90E-4739-A079-B88B4960F933}"/>
              </a:ext>
            </a:extLst>
          </p:cNvPr>
          <p:cNvSpPr txBox="1">
            <a:spLocks/>
          </p:cNvSpPr>
          <p:nvPr userDrawn="1"/>
        </p:nvSpPr>
        <p:spPr>
          <a:xfrm>
            <a:off x="11440391" y="6429087"/>
            <a:ext cx="58881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80031-200C-46EB-A905-0D9DD9F0457B}" type="slidenum">
              <a:rPr lang="en-US" smtClean="0">
                <a:solidFill>
                  <a:prstClr val="black">
                    <a:tint val="75000"/>
                  </a:prstClr>
                </a:solidFill>
              </a:rPr>
              <a:pPr/>
              <a:t>‹#›</a:t>
            </a:fld>
            <a:endParaRPr lang="en-US">
              <a:solidFill>
                <a:prstClr val="black">
                  <a:tint val="75000"/>
                </a:prstClr>
              </a:solidFill>
            </a:endParaRPr>
          </a:p>
        </p:txBody>
      </p:sp>
      <p:pic>
        <p:nvPicPr>
          <p:cNvPr id="10" name="Picture 9">
            <a:extLst>
              <a:ext uri="{FF2B5EF4-FFF2-40B4-BE49-F238E27FC236}">
                <a16:creationId xmlns="" xmlns:a16="http://schemas.microsoft.com/office/drawing/2014/main" id="{8248206C-B4E4-4A44-9785-764DC13DD9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6" name="Picture Placeholder 8">
            <a:extLst>
              <a:ext uri="{FF2B5EF4-FFF2-40B4-BE49-F238E27FC236}">
                <a16:creationId xmlns="" xmlns:a16="http://schemas.microsoft.com/office/drawing/2014/main" id="{7CAE16F7-DA6E-43B3-BBA9-5B277BD6C34F}"/>
              </a:ext>
            </a:extLst>
          </p:cNvPr>
          <p:cNvSpPr>
            <a:spLocks noGrp="1"/>
          </p:cNvSpPr>
          <p:nvPr>
            <p:ph type="pic" sz="quarter" idx="13"/>
          </p:nvPr>
        </p:nvSpPr>
        <p:spPr>
          <a:xfrm>
            <a:off x="7059442" y="-111105"/>
            <a:ext cx="6035295" cy="6204570"/>
          </a:xfrm>
          <a:prstGeom prst="ellipse">
            <a:avLst/>
          </a:prstGeom>
          <a:ln w="152400">
            <a:solidFill>
              <a:srgbClr val="7851A9"/>
            </a:solidFill>
          </a:ln>
        </p:spPr>
        <p:txBody>
          <a:bodyPr/>
          <a:lstStyle/>
          <a:p>
            <a:endParaRPr lang="en-US" dirty="0"/>
          </a:p>
        </p:txBody>
      </p:sp>
      <p:sp>
        <p:nvSpPr>
          <p:cNvPr id="21" name="Oval 20">
            <a:extLst>
              <a:ext uri="{FF2B5EF4-FFF2-40B4-BE49-F238E27FC236}">
                <a16:creationId xmlns="" xmlns:a16="http://schemas.microsoft.com/office/drawing/2014/main" id="{4F60A7B8-BF5A-4EBD-BBFB-9EB897420576}"/>
              </a:ext>
            </a:extLst>
          </p:cNvPr>
          <p:cNvSpPr/>
          <p:nvPr userDrawn="1"/>
        </p:nvSpPr>
        <p:spPr>
          <a:xfrm>
            <a:off x="4887581" y="2761837"/>
            <a:ext cx="3331628" cy="3331628"/>
          </a:xfrm>
          <a:prstGeom prst="ellipse">
            <a:avLst/>
          </a:prstGeom>
          <a:solidFill>
            <a:srgbClr val="7851A9">
              <a:alpha val="7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Content Placeholder 29">
            <a:extLst>
              <a:ext uri="{FF2B5EF4-FFF2-40B4-BE49-F238E27FC236}">
                <a16:creationId xmlns="" xmlns:a16="http://schemas.microsoft.com/office/drawing/2014/main" id="{F7B75BB7-3600-44B4-9AE1-BA410FA77530}"/>
              </a:ext>
            </a:extLst>
          </p:cNvPr>
          <p:cNvSpPr>
            <a:spLocks noGrp="1"/>
          </p:cNvSpPr>
          <p:nvPr>
            <p:ph sz="quarter" idx="14" hasCustomPrompt="1"/>
          </p:nvPr>
        </p:nvSpPr>
        <p:spPr>
          <a:xfrm>
            <a:off x="4759520" y="4020519"/>
            <a:ext cx="3587750" cy="1493838"/>
          </a:xfrm>
        </p:spPr>
        <p:txBody>
          <a:bodyPr>
            <a:normAutofit/>
          </a:bodyPr>
          <a:lstStyle>
            <a:lvl1pPr marL="0" indent="0" algn="ctr">
              <a:buNone/>
              <a:defRPr sz="3600" b="1">
                <a:solidFill>
                  <a:schemeClr val="bg1"/>
                </a:solidFill>
                <a:latin typeface="Arial" panose="020B0604020202020204" pitchFamily="34" charset="0"/>
                <a:cs typeface="Arial" panose="020B0604020202020204" pitchFamily="34" charset="0"/>
              </a:defRPr>
            </a:lvl1pPr>
          </a:lstStyle>
          <a:p>
            <a:pPr lvl="0"/>
            <a:r>
              <a:rPr lang="en-US" dirty="0"/>
              <a:t>Click to insert title</a:t>
            </a:r>
            <a:endParaRPr lang="en-CA" dirty="0"/>
          </a:p>
        </p:txBody>
      </p:sp>
      <p:sp>
        <p:nvSpPr>
          <p:cNvPr id="11" name="Rectangle 10">
            <a:extLst>
              <a:ext uri="{FF2B5EF4-FFF2-40B4-BE49-F238E27FC236}">
                <a16:creationId xmlns="" xmlns:a16="http://schemas.microsoft.com/office/drawing/2014/main" id="{C8FF67E7-BF6F-42A9-B1EE-05320C6720E5}"/>
              </a:ext>
            </a:extLst>
          </p:cNvPr>
          <p:cNvSpPr/>
          <p:nvPr userDrawn="1"/>
        </p:nvSpPr>
        <p:spPr>
          <a:xfrm>
            <a:off x="0" y="6421583"/>
            <a:ext cx="12192000" cy="436418"/>
          </a:xfrm>
          <a:prstGeom prst="rect">
            <a:avLst/>
          </a:prstGeom>
          <a:solidFill>
            <a:srgbClr val="7851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41074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181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77123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3" name="Picture Placeholder 2">
            <a:extLst>
              <a:ext uri="{FF2B5EF4-FFF2-40B4-BE49-F238E27FC236}">
                <a16:creationId xmlns:a16="http://schemas.microsoft.com/office/drawing/2014/main" xmlns="" id="{17E15E58-537D-4C98-8EA3-A062D085EA6C}"/>
              </a:ext>
            </a:extLst>
          </p:cNvPr>
          <p:cNvSpPr>
            <a:spLocks noGrp="1"/>
          </p:cNvSpPr>
          <p:nvPr>
            <p:ph type="pic" sz="quarter" idx="13"/>
          </p:nvPr>
        </p:nvSpPr>
        <p:spPr>
          <a:xfrm>
            <a:off x="0" y="0"/>
            <a:ext cx="12192000" cy="2889250"/>
          </a:xfrm>
        </p:spPr>
        <p:txBody>
          <a:bodyPr/>
          <a:lstStyle/>
          <a:p>
            <a:endParaRPr lang="en-US"/>
          </a:p>
        </p:txBody>
      </p:sp>
    </p:spTree>
    <p:extLst>
      <p:ext uri="{BB962C8B-B14F-4D97-AF65-F5344CB8AC3E}">
        <p14:creationId xmlns:p14="http://schemas.microsoft.com/office/powerpoint/2010/main" val="150100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3" name="Picture Placeholder 2">
            <a:extLst>
              <a:ext uri="{FF2B5EF4-FFF2-40B4-BE49-F238E27FC236}">
                <a16:creationId xmlns="" xmlns:a16="http://schemas.microsoft.com/office/drawing/2014/main"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1198581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3" name="Picture Placeholder 2">
            <a:extLst>
              <a:ext uri="{FF2B5EF4-FFF2-40B4-BE49-F238E27FC236}">
                <a16:creationId xmlns:a16="http://schemas.microsoft.com/office/drawing/2014/main" xmlns="" id="{17E15E58-537D-4C98-8EA3-A062D085EA6C}"/>
              </a:ext>
            </a:extLst>
          </p:cNvPr>
          <p:cNvSpPr>
            <a:spLocks noGrp="1"/>
          </p:cNvSpPr>
          <p:nvPr>
            <p:ph type="pic" sz="quarter" idx="13"/>
          </p:nvPr>
        </p:nvSpPr>
        <p:spPr>
          <a:xfrm>
            <a:off x="0" y="3522518"/>
            <a:ext cx="12192000" cy="2889250"/>
          </a:xfrm>
        </p:spPr>
        <p:txBody>
          <a:bodyPr/>
          <a:lstStyle/>
          <a:p>
            <a:endParaRPr lang="en-US"/>
          </a:p>
        </p:txBody>
      </p:sp>
    </p:spTree>
    <p:extLst>
      <p:ext uri="{BB962C8B-B14F-4D97-AF65-F5344CB8AC3E}">
        <p14:creationId xmlns:p14="http://schemas.microsoft.com/office/powerpoint/2010/main" val="348649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11" name="Picture Placeholder 2">
            <a:extLst>
              <a:ext uri="{FF2B5EF4-FFF2-40B4-BE49-F238E27FC236}">
                <a16:creationId xmlns:a16="http://schemas.microsoft.com/office/drawing/2014/main" xmlns=""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a16="http://schemas.microsoft.com/office/drawing/2014/main" xmlns=""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1835133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8" name="Picture Placeholder 2">
            <a:extLst>
              <a:ext uri="{FF2B5EF4-FFF2-40B4-BE49-F238E27FC236}">
                <a16:creationId xmlns:a16="http://schemas.microsoft.com/office/drawing/2014/main" xmlns=""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897908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8" name="Picture Placeholder 2">
            <a:extLst>
              <a:ext uri="{FF2B5EF4-FFF2-40B4-BE49-F238E27FC236}">
                <a16:creationId xmlns:a16="http://schemas.microsoft.com/office/drawing/2014/main" xmlns=""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22137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xmlns=""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a16="http://schemas.microsoft.com/office/drawing/2014/main" xmlns=""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52199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xmlns=""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a16="http://schemas.microsoft.com/office/drawing/2014/main" xmlns=""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79282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a16="http://schemas.microsoft.com/office/drawing/2014/main" xmlns=""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154227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a16="http://schemas.microsoft.com/office/drawing/2014/main" xmlns="" id="{4EB55AA5-14DE-4959-A2E1-FF9A66580101}"/>
              </a:ext>
            </a:extLst>
          </p:cNvPr>
          <p:cNvSpPr>
            <a:spLocks noGrp="1"/>
          </p:cNvSpPr>
          <p:nvPr>
            <p:ph type="pic" sz="quarter" idx="13"/>
          </p:nvPr>
        </p:nvSpPr>
        <p:spPr>
          <a:xfrm>
            <a:off x="5524346"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2463341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
        <p:nvSpPr>
          <p:cNvPr id="9" name="Picture Placeholder 8">
            <a:extLst>
              <a:ext uri="{FF2B5EF4-FFF2-40B4-BE49-F238E27FC236}">
                <a16:creationId xmlns:a16="http://schemas.microsoft.com/office/drawing/2014/main" xmlns="" id="{4EB55AA5-14DE-4959-A2E1-FF9A66580101}"/>
              </a:ext>
            </a:extLst>
          </p:cNvPr>
          <p:cNvSpPr>
            <a:spLocks noGrp="1"/>
          </p:cNvSpPr>
          <p:nvPr>
            <p:ph type="pic" sz="quarter" idx="13"/>
          </p:nvPr>
        </p:nvSpPr>
        <p:spPr>
          <a:xfrm>
            <a:off x="-2370403" y="-1279937"/>
            <a:ext cx="9003024" cy="8960272"/>
          </a:xfrm>
          <a:prstGeom prst="ellipse">
            <a:avLst/>
          </a:prstGeom>
        </p:spPr>
        <p:txBody>
          <a:bodyPr/>
          <a:lstStyle/>
          <a:p>
            <a:endParaRPr lang="en-US"/>
          </a:p>
        </p:txBody>
      </p:sp>
    </p:spTree>
    <p:extLst>
      <p:ext uri="{BB962C8B-B14F-4D97-AF65-F5344CB8AC3E}">
        <p14:creationId xmlns:p14="http://schemas.microsoft.com/office/powerpoint/2010/main" val="1728905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6218813A-F2D2-4834-BB38-C61DBC9ACFA2}"/>
              </a:ext>
            </a:extLst>
          </p:cNvPr>
          <p:cNvSpPr>
            <a:spLocks noGrp="1"/>
          </p:cNvSpPr>
          <p:nvPr>
            <p:ph type="pic" sz="quarter" idx="13"/>
          </p:nvPr>
        </p:nvSpPr>
        <p:spPr>
          <a:xfrm>
            <a:off x="0" y="0"/>
            <a:ext cx="12192000" cy="6858000"/>
          </a:xfrm>
        </p:spPr>
        <p:txBody>
          <a:bodyPr/>
          <a:lstStyle/>
          <a:p>
            <a:endParaRPr lang="en-US"/>
          </a:p>
        </p:txBody>
      </p:sp>
      <p:sp>
        <p:nvSpPr>
          <p:cNvPr id="7" name="Rectangle 6">
            <a:extLst>
              <a:ext uri="{FF2B5EF4-FFF2-40B4-BE49-F238E27FC236}">
                <a16:creationId xmlns:a16="http://schemas.microsoft.com/office/drawing/2014/main" xmlns=""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a:extLst>
              <a:ext uri="{FF2B5EF4-FFF2-40B4-BE49-F238E27FC236}">
                <a16:creationId xmlns:a16="http://schemas.microsoft.com/office/drawing/2014/main" xmlns=""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solidFill>
                  <a:prstClr val="white"/>
                </a:solidFill>
              </a:rPr>
              <a:pPr/>
              <a:t>3/9/2022</a:t>
            </a:fld>
            <a:endParaRPr lang="en-US">
              <a:solidFill>
                <a:prstClr val="white"/>
              </a:solidFill>
            </a:endParaRPr>
          </a:p>
        </p:txBody>
      </p:sp>
      <p:sp>
        <p:nvSpPr>
          <p:cNvPr id="6" name="Slide Number Placeholder 5">
            <a:extLst>
              <a:ext uri="{FF2B5EF4-FFF2-40B4-BE49-F238E27FC236}">
                <a16:creationId xmlns:a16="http://schemas.microsoft.com/office/drawing/2014/main" xmlns=""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13792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11" name="Picture Placeholder 2">
            <a:extLst>
              <a:ext uri="{FF2B5EF4-FFF2-40B4-BE49-F238E27FC236}">
                <a16:creationId xmlns="" xmlns:a16="http://schemas.microsoft.com/office/drawing/2014/main" id="{B11516DE-8A6B-4C8F-A98C-39F281226758}"/>
              </a:ext>
            </a:extLst>
          </p:cNvPr>
          <p:cNvSpPr>
            <a:spLocks noGrp="1"/>
          </p:cNvSpPr>
          <p:nvPr>
            <p:ph type="pic" sz="quarter" idx="16"/>
          </p:nvPr>
        </p:nvSpPr>
        <p:spPr>
          <a:xfrm>
            <a:off x="6099463" y="0"/>
            <a:ext cx="6092537" cy="3190009"/>
          </a:xfrm>
        </p:spPr>
        <p:txBody>
          <a:bodyPr/>
          <a:lstStyle/>
          <a:p>
            <a:endParaRPr lang="en-US"/>
          </a:p>
        </p:txBody>
      </p:sp>
      <p:sp>
        <p:nvSpPr>
          <p:cNvPr id="12" name="Picture Placeholder 2">
            <a:extLst>
              <a:ext uri="{FF2B5EF4-FFF2-40B4-BE49-F238E27FC236}">
                <a16:creationId xmlns="" xmlns:a16="http://schemas.microsoft.com/office/drawing/2014/main" id="{998F8427-B331-4C86-B24B-FA9595ACAB71}"/>
              </a:ext>
            </a:extLst>
          </p:cNvPr>
          <p:cNvSpPr>
            <a:spLocks noGrp="1"/>
          </p:cNvSpPr>
          <p:nvPr>
            <p:ph type="pic" sz="quarter" idx="17"/>
          </p:nvPr>
        </p:nvSpPr>
        <p:spPr>
          <a:xfrm>
            <a:off x="0" y="3196936"/>
            <a:ext cx="6089073" cy="3207326"/>
          </a:xfrm>
        </p:spPr>
        <p:txBody>
          <a:bodyPr/>
          <a:lstStyle/>
          <a:p>
            <a:endParaRPr lang="en-US"/>
          </a:p>
        </p:txBody>
      </p:sp>
    </p:spTree>
    <p:extLst>
      <p:ext uri="{BB962C8B-B14F-4D97-AF65-F5344CB8AC3E}">
        <p14:creationId xmlns:p14="http://schemas.microsoft.com/office/powerpoint/2010/main" val="4270934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62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0" y="0"/>
            <a:ext cx="6089073" cy="6411191"/>
          </a:xfrm>
        </p:spPr>
        <p:txBody>
          <a:bodyPr/>
          <a:lstStyle/>
          <a:p>
            <a:endParaRPr lang="en-US"/>
          </a:p>
        </p:txBody>
      </p:sp>
    </p:spTree>
    <p:extLst>
      <p:ext uri="{BB962C8B-B14F-4D97-AF65-F5344CB8AC3E}">
        <p14:creationId xmlns:p14="http://schemas.microsoft.com/office/powerpoint/2010/main" val="40884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8" name="Picture Placeholder 2">
            <a:extLst>
              <a:ext uri="{FF2B5EF4-FFF2-40B4-BE49-F238E27FC236}">
                <a16:creationId xmlns="" xmlns:a16="http://schemas.microsoft.com/office/drawing/2014/main" id="{56B02134-4242-46B1-90EF-574B1C37F5F5}"/>
              </a:ext>
            </a:extLst>
          </p:cNvPr>
          <p:cNvSpPr>
            <a:spLocks noGrp="1"/>
          </p:cNvSpPr>
          <p:nvPr>
            <p:ph type="pic" sz="quarter" idx="13"/>
          </p:nvPr>
        </p:nvSpPr>
        <p:spPr>
          <a:xfrm>
            <a:off x="6102927" y="0"/>
            <a:ext cx="6089073" cy="6411191"/>
          </a:xfrm>
        </p:spPr>
        <p:txBody>
          <a:bodyPr/>
          <a:lstStyle/>
          <a:p>
            <a:endParaRPr lang="en-US"/>
          </a:p>
        </p:txBody>
      </p:sp>
    </p:spTree>
    <p:extLst>
      <p:ext uri="{BB962C8B-B14F-4D97-AF65-F5344CB8AC3E}">
        <p14:creationId xmlns:p14="http://schemas.microsoft.com/office/powerpoint/2010/main" val="3386051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9" name="Picture Placeholder 2">
            <a:extLst>
              <a:ext uri="{FF2B5EF4-FFF2-40B4-BE49-F238E27FC236}">
                <a16:creationId xmlns="" xmlns:a16="http://schemas.microsoft.com/office/drawing/2014/main" id="{0C9166B4-FB56-41F2-BD69-25C4D3C04A2F}"/>
              </a:ext>
            </a:extLst>
          </p:cNvPr>
          <p:cNvSpPr>
            <a:spLocks noGrp="1"/>
          </p:cNvSpPr>
          <p:nvPr>
            <p:ph type="pic" sz="quarter" idx="13"/>
          </p:nvPr>
        </p:nvSpPr>
        <p:spPr>
          <a:xfrm>
            <a:off x="6151418"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1812247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2">
            <a:extLst>
              <a:ext uri="{FF2B5EF4-FFF2-40B4-BE49-F238E27FC236}">
                <a16:creationId xmlns="" xmlns:a16="http://schemas.microsoft.com/office/drawing/2014/main" id="{8AF366F8-ABED-43BE-9055-1520AC7016E0}"/>
              </a:ext>
            </a:extLst>
          </p:cNvPr>
          <p:cNvSpPr>
            <a:spLocks noGrp="1"/>
          </p:cNvSpPr>
          <p:nvPr>
            <p:ph type="pic" sz="quarter" idx="13"/>
          </p:nvPr>
        </p:nvSpPr>
        <p:spPr>
          <a:xfrm>
            <a:off x="0" y="0"/>
            <a:ext cx="6040582" cy="6858000"/>
          </a:xfrm>
        </p:spPr>
        <p:txBody>
          <a:bodyPr/>
          <a:lstStyle/>
          <a:p>
            <a:endParaRPr lang="en-US"/>
          </a:p>
        </p:txBody>
      </p:sp>
      <p:sp>
        <p:nvSpPr>
          <p:cNvPr id="2" name="Rectangle 1">
            <a:extLst>
              <a:ext uri="{FF2B5EF4-FFF2-40B4-BE49-F238E27FC236}">
                <a16:creationId xmlns="" xmlns:a16="http://schemas.microsoft.com/office/drawing/2014/main" id="{A349463A-7960-4B91-ACE1-F268D3F48A05}"/>
              </a:ext>
            </a:extLst>
          </p:cNvPr>
          <p:cNvSpPr/>
          <p:nvPr userDrawn="1"/>
        </p:nvSpPr>
        <p:spPr>
          <a:xfrm>
            <a:off x="6030191" y="0"/>
            <a:ext cx="6161809"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Tree>
    <p:extLst>
      <p:ext uri="{BB962C8B-B14F-4D97-AF65-F5344CB8AC3E}">
        <p14:creationId xmlns:p14="http://schemas.microsoft.com/office/powerpoint/2010/main" val="39061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54DC0C61-3A02-49D1-BAFB-F9EEC03ADDB1}"/>
              </a:ext>
            </a:extLst>
          </p:cNvPr>
          <p:cNvSpPr/>
          <p:nvPr userDrawn="1"/>
        </p:nvSpPr>
        <p:spPr>
          <a:xfrm>
            <a:off x="7741227" y="0"/>
            <a:ext cx="4450773" cy="6858000"/>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753A42AC-55AF-49E3-97D4-32A0B2185EBD}"/>
              </a:ext>
            </a:extLst>
          </p:cNvPr>
          <p:cNvSpPr/>
          <p:nvPr userDrawn="1"/>
        </p:nvSpPr>
        <p:spPr>
          <a:xfrm>
            <a:off x="0" y="642158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 xmlns:a16="http://schemas.microsoft.com/office/drawing/2014/main" id="{91C3A366-09EA-4CE5-BA8A-20F5AF188F33}"/>
              </a:ext>
            </a:extLst>
          </p:cNvPr>
          <p:cNvSpPr>
            <a:spLocks noGrp="1"/>
          </p:cNvSpPr>
          <p:nvPr>
            <p:ph type="dt" sz="half" idx="10"/>
          </p:nvPr>
        </p:nvSpPr>
        <p:spPr>
          <a:xfrm>
            <a:off x="8579427" y="6429087"/>
            <a:ext cx="2743200" cy="365125"/>
          </a:xfrm>
        </p:spPr>
        <p:txBody>
          <a:bodyPr/>
          <a:lstStyle>
            <a:lvl1pPr algn="r">
              <a:defRPr>
                <a:solidFill>
                  <a:schemeClr val="bg1"/>
                </a:solidFill>
              </a:defRPr>
            </a:lvl1pPr>
          </a:lstStyle>
          <a:p>
            <a:fld id="{268002D7-0BC9-454A-B249-2E63A8E2EA08}" type="datetime1">
              <a:rPr lang="en-US" smtClean="0"/>
              <a:pPr/>
              <a:t>3/9/2022</a:t>
            </a:fld>
            <a:endParaRPr lang="en-US"/>
          </a:p>
        </p:txBody>
      </p:sp>
      <p:sp>
        <p:nvSpPr>
          <p:cNvPr id="6" name="Slide Number Placeholder 5">
            <a:extLst>
              <a:ext uri="{FF2B5EF4-FFF2-40B4-BE49-F238E27FC236}">
                <a16:creationId xmlns="" xmlns:a16="http://schemas.microsoft.com/office/drawing/2014/main" id="{C4849CCC-088F-40BB-A101-B76957662892}"/>
              </a:ext>
            </a:extLst>
          </p:cNvPr>
          <p:cNvSpPr>
            <a:spLocks noGrp="1"/>
          </p:cNvSpPr>
          <p:nvPr>
            <p:ph type="sldNum" sz="quarter" idx="12"/>
          </p:nvPr>
        </p:nvSpPr>
        <p:spPr>
          <a:xfrm>
            <a:off x="11440391" y="6429087"/>
            <a:ext cx="588818" cy="365125"/>
          </a:xfrm>
        </p:spPr>
        <p:txBody>
          <a:bodyPr/>
          <a:lstStyle>
            <a:lvl1pPr>
              <a:defRPr>
                <a:solidFill>
                  <a:schemeClr val="bg1"/>
                </a:solidFill>
              </a:defRPr>
            </a:lvl1pPr>
          </a:lstStyle>
          <a:p>
            <a:fld id="{FD980031-200C-46EB-A905-0D9DD9F0457B}" type="slidenum">
              <a:rPr lang="en-US" smtClean="0"/>
              <a:pPr/>
              <a:t>‹#›</a:t>
            </a:fld>
            <a:endParaRPr lang="en-US"/>
          </a:p>
        </p:txBody>
      </p:sp>
      <p:sp>
        <p:nvSpPr>
          <p:cNvPr id="9" name="Picture Placeholder 8">
            <a:extLst>
              <a:ext uri="{FF2B5EF4-FFF2-40B4-BE49-F238E27FC236}">
                <a16:creationId xmlns="" xmlns:a16="http://schemas.microsoft.com/office/drawing/2014/main" id="{4EB55AA5-14DE-4959-A2E1-FF9A66580101}"/>
              </a:ext>
            </a:extLst>
          </p:cNvPr>
          <p:cNvSpPr>
            <a:spLocks noGrp="1"/>
          </p:cNvSpPr>
          <p:nvPr>
            <p:ph type="pic" sz="quarter" idx="13"/>
          </p:nvPr>
        </p:nvSpPr>
        <p:spPr>
          <a:xfrm>
            <a:off x="5292526" y="693992"/>
            <a:ext cx="5036330" cy="5012414"/>
          </a:xfrm>
          <a:prstGeom prst="ellipse">
            <a:avLst/>
          </a:prstGeom>
        </p:spPr>
        <p:txBody>
          <a:bodyPr/>
          <a:lstStyle/>
          <a:p>
            <a:endParaRPr lang="en-US"/>
          </a:p>
        </p:txBody>
      </p:sp>
    </p:spTree>
    <p:extLst>
      <p:ext uri="{BB962C8B-B14F-4D97-AF65-F5344CB8AC3E}">
        <p14:creationId xmlns:p14="http://schemas.microsoft.com/office/powerpoint/2010/main" val="4261183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t>3/9/2022</a:t>
            </a:fld>
            <a:endParaRPr lang="en-US"/>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t>‹#›</a:t>
            </a:fld>
            <a:endParaRPr lang="en-US"/>
          </a:p>
        </p:txBody>
      </p:sp>
    </p:spTree>
    <p:extLst>
      <p:ext uri="{BB962C8B-B14F-4D97-AF65-F5344CB8AC3E}">
        <p14:creationId xmlns:p14="http://schemas.microsoft.com/office/powerpoint/2010/main" val="153460420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50"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solidFill>
                  <a:prstClr val="black">
                    <a:tint val="75000"/>
                  </a:prstClr>
                </a:solidFill>
              </a:rPr>
              <a:pPr/>
              <a:t>3/9/2022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83389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E9BB70B-63F8-42CF-88C6-871506A77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058F8A1-E92D-49BF-B399-4D2E2EE3CE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A02D1CC-D22A-47B7-8390-232470C82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69F34-37C7-4BCA-B5BA-68AE5C06297A}" type="datetime1">
              <a:rPr lang="en-US" smtClean="0">
                <a:solidFill>
                  <a:prstClr val="black">
                    <a:tint val="75000"/>
                  </a:prstClr>
                </a:solidFill>
              </a:rPr>
              <a:pPr/>
              <a:t>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3BF8C1A-904C-4185-8B8F-03906558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773BE78-7294-4EEF-B50A-497EAB8C2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80031-200C-46EB-A905-0D9DD9F045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1856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4.jp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6.pn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policyoptions.irpp.org/magazines/october-2015/third-party-federal-election-spending-more-money-more-problem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jpeg"/><Relationship Id="rId26" Type="http://schemas.openxmlformats.org/officeDocument/2006/relationships/image" Target="../media/image49.png"/><Relationship Id="rId3" Type="http://schemas.openxmlformats.org/officeDocument/2006/relationships/image" Target="../media/image14.jp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jpeg"/><Relationship Id="rId2" Type="http://schemas.openxmlformats.org/officeDocument/2006/relationships/notesSlide" Target="../notesSlides/notesSlide13.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jpe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jpe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jpeg"/><Relationship Id="rId4" Type="http://schemas.openxmlformats.org/officeDocument/2006/relationships/image" Target="../media/image6.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8.emf"/><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hyperlink" Target="https://www.youtube.com/watch?v=zK_DtA3-7Ck" TargetMode="Externa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hyperlink" Target="https://www.youtube.com/watch?v=zK_DtA3-7Ck"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12.png"/><Relationship Id="rId4" Type="http://schemas.openxmlformats.org/officeDocument/2006/relationships/hyperlink" Target="https://www.youtube.com/watch?v=Fqyxp-4TMZA&amp;t=27s" TargetMode="Externa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hyperlink" Target="https://www.youtube.com/watch?v=zK_DtA3-7Ck"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12.png"/><Relationship Id="rId4" Type="http://schemas.openxmlformats.org/officeDocument/2006/relationships/hyperlink" Target="https://www.youtube.com/watch?v=AL9zx1aU1SI" TargetMode="External"/><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marketingfacts.nl/berichten/webwinkel-waarde/" TargetMode="External"/><Relationship Id="rId5" Type="http://schemas.openxmlformats.org/officeDocument/2006/relationships/image" Target="../media/image66.jp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s://www.youtube.com/watch?v=wAf0p9gP7oQ" TargetMode="Externa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4.jp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6.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 xmlns:a16="http://schemas.microsoft.com/office/drawing/2014/main" id="{BF3946EC-D5F3-6C49-A59E-443AACBA7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96019"/>
          </a:xfrm>
          <a:prstGeom prst="rect">
            <a:avLst/>
          </a:prstGeom>
        </p:spPr>
      </p:pic>
      <p:sp>
        <p:nvSpPr>
          <p:cNvPr id="9" name="Rectangle 8">
            <a:extLst>
              <a:ext uri="{FF2B5EF4-FFF2-40B4-BE49-F238E27FC236}">
                <a16:creationId xmlns="" xmlns:a16="http://schemas.microsoft.com/office/drawing/2014/main" id="{0C988E43-7915-48CD-B522-57C1B1B861DA}"/>
              </a:ext>
            </a:extLst>
          </p:cNvPr>
          <p:cNvSpPr/>
          <p:nvPr/>
        </p:nvSpPr>
        <p:spPr>
          <a:xfrm>
            <a:off x="0" y="1875559"/>
            <a:ext cx="12192000" cy="3106882"/>
          </a:xfrm>
          <a:prstGeom prst="rect">
            <a:avLst/>
          </a:prstGeom>
          <a:solidFill>
            <a:srgbClr val="0DB14B">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 xmlns:a16="http://schemas.microsoft.com/office/drawing/2014/main" id="{2DEA0EF1-8460-4D8B-9ABD-B7A67810636D}"/>
              </a:ext>
            </a:extLst>
          </p:cNvPr>
          <p:cNvSpPr txBox="1"/>
          <p:nvPr/>
        </p:nvSpPr>
        <p:spPr>
          <a:xfrm>
            <a:off x="4204526" y="2028703"/>
            <a:ext cx="686146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Career Accelerator</a:t>
            </a:r>
          </a:p>
        </p:txBody>
      </p:sp>
      <p:pic>
        <p:nvPicPr>
          <p:cNvPr id="14" name="Picture 13">
            <a:extLst>
              <a:ext uri="{FF2B5EF4-FFF2-40B4-BE49-F238E27FC236}">
                <a16:creationId xmlns="" xmlns:a16="http://schemas.microsoft.com/office/drawing/2014/main" id="{D011A531-3D37-403E-8273-5BB8356EE0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10980" y="1669685"/>
            <a:ext cx="3863479" cy="3518629"/>
          </a:xfrm>
          <a:prstGeom prst="rect">
            <a:avLst/>
          </a:prstGeom>
        </p:spPr>
      </p:pic>
      <p:sp>
        <p:nvSpPr>
          <p:cNvPr id="6" name="TextBox 5">
            <a:extLst>
              <a:ext uri="{FF2B5EF4-FFF2-40B4-BE49-F238E27FC236}">
                <a16:creationId xmlns="" xmlns:a16="http://schemas.microsoft.com/office/drawing/2014/main" id="{F2AD4FE3-B745-5D42-A8F7-F87118508E63}"/>
              </a:ext>
            </a:extLst>
          </p:cNvPr>
          <p:cNvSpPr txBox="1"/>
          <p:nvPr/>
        </p:nvSpPr>
        <p:spPr>
          <a:xfrm>
            <a:off x="4204526" y="2689411"/>
            <a:ext cx="7763356" cy="1938992"/>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Introduction to Financial Literacy, Capability and Inclusion</a:t>
            </a: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6068" y="3628808"/>
            <a:ext cx="2519843" cy="154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69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834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10</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559055"/>
            <a:ext cx="11233536"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What Type of Support do they Need?</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38" name="Rectangle 37">
            <a:extLst>
              <a:ext uri="{FF2B5EF4-FFF2-40B4-BE49-F238E27FC236}">
                <a16:creationId xmlns="" xmlns:a16="http://schemas.microsoft.com/office/drawing/2014/main" id="{0511BC66-A457-4C8B-B214-3E0C1EEC1F54}"/>
              </a:ext>
            </a:extLst>
          </p:cNvPr>
          <p:cNvSpPr/>
          <p:nvPr/>
        </p:nvSpPr>
        <p:spPr>
          <a:xfrm>
            <a:off x="320159" y="2047014"/>
            <a:ext cx="11557176" cy="954107"/>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Do these individuals need support with their financial literacy or capability, or could they benefit from inclusive financial services?</a:t>
            </a:r>
          </a:p>
        </p:txBody>
      </p:sp>
      <p:sp>
        <p:nvSpPr>
          <p:cNvPr id="3" name="Rectangle 2"/>
          <p:cNvSpPr/>
          <p:nvPr/>
        </p:nvSpPr>
        <p:spPr>
          <a:xfrm>
            <a:off x="498953" y="3447334"/>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406194" y="3447334"/>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313435" y="3447334"/>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205510" y="3447334"/>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097585" y="3444078"/>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0004826" y="3440610"/>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05AA8799-601B-4DC5-88A7-7CABB1B4A8BA}"/>
              </a:ext>
            </a:extLst>
          </p:cNvPr>
          <p:cNvSpPr txBox="1"/>
          <p:nvPr/>
        </p:nvSpPr>
        <p:spPr>
          <a:xfrm>
            <a:off x="1036439" y="4683536"/>
            <a:ext cx="65274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Amir</a:t>
            </a:r>
            <a:endParaRPr lang="en-CA" sz="1600" b="1" dirty="0">
              <a:latin typeface="Arial" panose="020B0604020202020204" pitchFamily="34" charset="0"/>
              <a:cs typeface="Arial" panose="020B0604020202020204" pitchFamily="34" charset="0"/>
            </a:endParaRPr>
          </a:p>
        </p:txBody>
      </p:sp>
      <p:pic>
        <p:nvPicPr>
          <p:cNvPr id="45" name="Picture 44" descr="A picture containing yellow, person, standing, male&#10;&#10;Description automatically generated">
            <a:extLst>
              <a:ext uri="{FF2B5EF4-FFF2-40B4-BE49-F238E27FC236}">
                <a16:creationId xmlns="" xmlns:a16="http://schemas.microsoft.com/office/drawing/2014/main" id="{5C7AF760-4840-4F82-9A57-069F87333C28}"/>
              </a:ext>
            </a:extLst>
          </p:cNvPr>
          <p:cNvPicPr>
            <a:picLocks noChangeAspect="1"/>
          </p:cNvPicPr>
          <p:nvPr/>
        </p:nvPicPr>
        <p:blipFill rotWithShape="1">
          <a:blip r:embed="rId5">
            <a:extLst>
              <a:ext uri="{28A0092B-C50C-407E-A947-70E740481C1C}">
                <a14:useLocalDpi xmlns:a14="http://schemas.microsoft.com/office/drawing/2010/main" val="0"/>
              </a:ext>
            </a:extLst>
          </a:blip>
          <a:srcRect l="5776"/>
          <a:stretch/>
        </p:blipFill>
        <p:spPr bwMode="auto">
          <a:xfrm>
            <a:off x="625288" y="3524851"/>
            <a:ext cx="1451447" cy="1158686"/>
          </a:xfrm>
          <a:prstGeom prst="rect">
            <a:avLst/>
          </a:prstGeom>
          <a:noFill/>
          <a:ln>
            <a:noFill/>
          </a:ln>
        </p:spPr>
      </p:pic>
      <p:pic>
        <p:nvPicPr>
          <p:cNvPr id="46" name="Picture 45" descr="A picture containing person, tree, outdoor&#10;&#10;Description automatically generated">
            <a:extLst>
              <a:ext uri="{FF2B5EF4-FFF2-40B4-BE49-F238E27FC236}">
                <a16:creationId xmlns="" xmlns:a16="http://schemas.microsoft.com/office/drawing/2014/main" id="{3AF12A8D-9D64-44C5-9EB1-92DC483A584D}"/>
              </a:ext>
            </a:extLst>
          </p:cNvPr>
          <p:cNvPicPr>
            <a:picLocks noChangeAspect="1"/>
          </p:cNvPicPr>
          <p:nvPr/>
        </p:nvPicPr>
        <p:blipFill rotWithShape="1">
          <a:blip r:embed="rId6">
            <a:extLst>
              <a:ext uri="{28A0092B-C50C-407E-A947-70E740481C1C}">
                <a14:useLocalDpi xmlns:a14="http://schemas.microsoft.com/office/drawing/2010/main" val="0"/>
              </a:ext>
            </a:extLst>
          </a:blip>
          <a:srcRect l="15198"/>
          <a:stretch/>
        </p:blipFill>
        <p:spPr bwMode="auto">
          <a:xfrm flipH="1">
            <a:off x="2501334" y="3524851"/>
            <a:ext cx="1512614" cy="1158685"/>
          </a:xfrm>
          <a:prstGeom prst="rect">
            <a:avLst/>
          </a:prstGeom>
          <a:noFill/>
          <a:ln>
            <a:noFill/>
          </a:ln>
        </p:spPr>
      </p:pic>
      <p:sp>
        <p:nvSpPr>
          <p:cNvPr id="47" name="TextBox 46">
            <a:extLst>
              <a:ext uri="{FF2B5EF4-FFF2-40B4-BE49-F238E27FC236}">
                <a16:creationId xmlns="" xmlns:a16="http://schemas.microsoft.com/office/drawing/2014/main" id="{615219EE-3F26-40FB-BB8C-55326AB9B818}"/>
              </a:ext>
            </a:extLst>
          </p:cNvPr>
          <p:cNvSpPr txBox="1"/>
          <p:nvPr/>
        </p:nvSpPr>
        <p:spPr>
          <a:xfrm>
            <a:off x="2762745" y="4683536"/>
            <a:ext cx="950727"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Zain</a:t>
            </a:r>
            <a:endParaRPr lang="en-CA" sz="1600" b="1" dirty="0">
              <a:latin typeface="Arial" panose="020B0604020202020204" pitchFamily="34" charset="0"/>
              <a:cs typeface="Arial" panose="020B0604020202020204" pitchFamily="34" charset="0"/>
            </a:endParaRPr>
          </a:p>
        </p:txBody>
      </p:sp>
      <p:pic>
        <p:nvPicPr>
          <p:cNvPr id="48" name="Picture 47" descr="Free Portraits Stock Photos - Stockvault.net">
            <a:extLst>
              <a:ext uri="{FF2B5EF4-FFF2-40B4-BE49-F238E27FC236}">
                <a16:creationId xmlns="" xmlns:a16="http://schemas.microsoft.com/office/drawing/2014/main" id="{17F28C45-E177-4DA1-862C-424325A2E940}"/>
              </a:ext>
            </a:extLst>
          </p:cNvPr>
          <p:cNvPicPr>
            <a:picLocks noChangeAspect="1"/>
          </p:cNvPicPr>
          <p:nvPr/>
        </p:nvPicPr>
        <p:blipFill rotWithShape="1">
          <a:blip r:embed="rId7">
            <a:extLst>
              <a:ext uri="{28A0092B-C50C-407E-A947-70E740481C1C}">
                <a14:useLocalDpi xmlns:a14="http://schemas.microsoft.com/office/drawing/2010/main" val="0"/>
              </a:ext>
            </a:extLst>
          </a:blip>
          <a:srcRect r="10335"/>
          <a:stretch/>
        </p:blipFill>
        <p:spPr bwMode="auto">
          <a:xfrm>
            <a:off x="4434256" y="3524852"/>
            <a:ext cx="1475729" cy="1161846"/>
          </a:xfrm>
          <a:prstGeom prst="rect">
            <a:avLst/>
          </a:prstGeom>
          <a:noFill/>
          <a:ln>
            <a:noFill/>
          </a:ln>
        </p:spPr>
      </p:pic>
      <p:sp>
        <p:nvSpPr>
          <p:cNvPr id="49" name="TextBox 48">
            <a:extLst>
              <a:ext uri="{FF2B5EF4-FFF2-40B4-BE49-F238E27FC236}">
                <a16:creationId xmlns="" xmlns:a16="http://schemas.microsoft.com/office/drawing/2014/main" id="{615219EE-3F26-40FB-BB8C-55326AB9B818}"/>
              </a:ext>
            </a:extLst>
          </p:cNvPr>
          <p:cNvSpPr txBox="1"/>
          <p:nvPr/>
        </p:nvSpPr>
        <p:spPr>
          <a:xfrm>
            <a:off x="4434256" y="4683536"/>
            <a:ext cx="147572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Jonathan</a:t>
            </a:r>
          </a:p>
        </p:txBody>
      </p:sp>
      <p:pic>
        <p:nvPicPr>
          <p:cNvPr id="50" name="Picture 49" descr="721,156 Young Couple Stock Photos, Pictures &amp;amp; Royalty-Free Images - iStock">
            <a:extLst>
              <a:ext uri="{FF2B5EF4-FFF2-40B4-BE49-F238E27FC236}">
                <a16:creationId xmlns="" xmlns:a16="http://schemas.microsoft.com/office/drawing/2014/main" id="{715330C3-0E00-47CA-BD5D-3D58402B3F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778" r="5444"/>
          <a:stretch/>
        </p:blipFill>
        <p:spPr bwMode="auto">
          <a:xfrm>
            <a:off x="6312423" y="3524851"/>
            <a:ext cx="1500319" cy="1178652"/>
          </a:xfrm>
          <a:prstGeom prst="rect">
            <a:avLst/>
          </a:prstGeom>
          <a:noFill/>
          <a:ln>
            <a:noFill/>
          </a:ln>
        </p:spPr>
      </p:pic>
      <p:sp>
        <p:nvSpPr>
          <p:cNvPr id="51" name="TextBox 50">
            <a:extLst>
              <a:ext uri="{FF2B5EF4-FFF2-40B4-BE49-F238E27FC236}">
                <a16:creationId xmlns="" xmlns:a16="http://schemas.microsoft.com/office/drawing/2014/main" id="{800FC29C-9CBF-473B-809D-43004899E003}"/>
              </a:ext>
            </a:extLst>
          </p:cNvPr>
          <p:cNvSpPr txBox="1"/>
          <p:nvPr/>
        </p:nvSpPr>
        <p:spPr>
          <a:xfrm>
            <a:off x="6312423" y="4696984"/>
            <a:ext cx="1457125"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Sam &amp; Jaz</a:t>
            </a:r>
            <a:endParaRPr lang="en-CA" sz="1600" b="1" dirty="0">
              <a:latin typeface="Arial" panose="020B0604020202020204" pitchFamily="34" charset="0"/>
              <a:cs typeface="Arial" panose="020B0604020202020204" pitchFamily="34" charset="0"/>
            </a:endParaRPr>
          </a:p>
        </p:txBody>
      </p:sp>
      <p:pic>
        <p:nvPicPr>
          <p:cNvPr id="52" name="Picture 51" descr="4,938 Native American Girl Stock Photos, Pictures &amp;amp; Royalty-Free Images -  iStock">
            <a:extLst>
              <a:ext uri="{FF2B5EF4-FFF2-40B4-BE49-F238E27FC236}">
                <a16:creationId xmlns="" xmlns:a16="http://schemas.microsoft.com/office/drawing/2014/main" id="{C19D1541-6C41-49F9-8CBD-7E1DA18892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2496"/>
          <a:stretch/>
        </p:blipFill>
        <p:spPr bwMode="auto">
          <a:xfrm>
            <a:off x="8220656" y="3524695"/>
            <a:ext cx="1474676" cy="1185054"/>
          </a:xfrm>
          <a:prstGeom prst="rect">
            <a:avLst/>
          </a:prstGeom>
          <a:noFill/>
          <a:ln>
            <a:noFill/>
          </a:ln>
        </p:spPr>
      </p:pic>
      <p:sp>
        <p:nvSpPr>
          <p:cNvPr id="53" name="TextBox 52">
            <a:extLst>
              <a:ext uri="{FF2B5EF4-FFF2-40B4-BE49-F238E27FC236}">
                <a16:creationId xmlns="" xmlns:a16="http://schemas.microsoft.com/office/drawing/2014/main" id="{800FC29C-9CBF-473B-809D-43004899E003}"/>
              </a:ext>
            </a:extLst>
          </p:cNvPr>
          <p:cNvSpPr txBox="1"/>
          <p:nvPr/>
        </p:nvSpPr>
        <p:spPr>
          <a:xfrm>
            <a:off x="8220656" y="4703503"/>
            <a:ext cx="1457125" cy="338554"/>
          </a:xfrm>
          <a:prstGeom prst="rect">
            <a:avLst/>
          </a:prstGeom>
          <a:noFill/>
        </p:spPr>
        <p:txBody>
          <a:bodyPr wrap="square" rtlCol="0">
            <a:spAutoFit/>
          </a:bodyPr>
          <a:lstStyle/>
          <a:p>
            <a:pPr algn="ctr"/>
            <a:r>
              <a:rPr lang="en-US" sz="1600" b="1" dirty="0" err="1">
                <a:latin typeface="Arial" panose="020B0604020202020204" pitchFamily="34" charset="0"/>
                <a:cs typeface="Arial" panose="020B0604020202020204" pitchFamily="34" charset="0"/>
              </a:rPr>
              <a:t>Miigwan</a:t>
            </a:r>
            <a:endParaRPr lang="en-US" sz="1600" b="1" dirty="0">
              <a:latin typeface="Arial" panose="020B0604020202020204" pitchFamily="34" charset="0"/>
              <a:cs typeface="Arial" panose="020B0604020202020204" pitchFamily="34" charset="0"/>
            </a:endParaRPr>
          </a:p>
        </p:txBody>
      </p:sp>
      <p:pic>
        <p:nvPicPr>
          <p:cNvPr id="54" name="Picture 53" descr="1,364,906 White Teen Stock Photos, Pictures &amp;amp; Royalty-Free Images - iStock">
            <a:extLst>
              <a:ext uri="{FF2B5EF4-FFF2-40B4-BE49-F238E27FC236}">
                <a16:creationId xmlns="" xmlns:a16="http://schemas.microsoft.com/office/drawing/2014/main" id="{AE407E02-6C32-4EAC-9CF5-95F2D1756EE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508" b="4338"/>
          <a:stretch/>
        </p:blipFill>
        <p:spPr bwMode="auto">
          <a:xfrm>
            <a:off x="10139082" y="3520294"/>
            <a:ext cx="1463242" cy="1186177"/>
          </a:xfrm>
          <a:prstGeom prst="rect">
            <a:avLst/>
          </a:prstGeom>
          <a:noFill/>
          <a:ln>
            <a:noFill/>
          </a:ln>
        </p:spPr>
      </p:pic>
      <p:sp>
        <p:nvSpPr>
          <p:cNvPr id="55" name="TextBox 54">
            <a:extLst>
              <a:ext uri="{FF2B5EF4-FFF2-40B4-BE49-F238E27FC236}">
                <a16:creationId xmlns="" xmlns:a16="http://schemas.microsoft.com/office/drawing/2014/main" id="{800FC29C-9CBF-473B-809D-43004899E003}"/>
              </a:ext>
            </a:extLst>
          </p:cNvPr>
          <p:cNvSpPr txBox="1"/>
          <p:nvPr/>
        </p:nvSpPr>
        <p:spPr>
          <a:xfrm>
            <a:off x="10139082" y="4703503"/>
            <a:ext cx="1457125"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Gabby</a:t>
            </a:r>
          </a:p>
        </p:txBody>
      </p:sp>
    </p:spTree>
    <p:extLst>
      <p:ext uri="{BB962C8B-B14F-4D97-AF65-F5344CB8AC3E}">
        <p14:creationId xmlns:p14="http://schemas.microsoft.com/office/powerpoint/2010/main" val="61114081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E1AC3ED3-BEDC-A74F-BBE2-7915173D1E4A}"/>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5">
            <a:extLst>
              <a:ext uri="{FF2B5EF4-FFF2-40B4-BE49-F238E27FC236}">
                <a16:creationId xmlns="" xmlns:a16="http://schemas.microsoft.com/office/drawing/2014/main" id="{EB370FD0-28F9-4CCA-8121-9E4D7B538264}"/>
              </a:ext>
              <a:ext uri="{C183D7F6-B498-43B3-948B-1728B52AA6E4}">
                <adec:decorative xmlns=""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3862" t="16146" r="10375" b="10461"/>
          <a:stretch/>
        </p:blipFill>
        <p:spPr>
          <a:xfrm>
            <a:off x="1" y="0"/>
            <a:ext cx="12207922" cy="6428096"/>
          </a:xfrm>
        </p:spPr>
      </p:pic>
      <p:sp>
        <p:nvSpPr>
          <p:cNvPr id="12" name="Rectangle 11">
            <a:extLst>
              <a:ext uri="{FF2B5EF4-FFF2-40B4-BE49-F238E27FC236}">
                <a16:creationId xmlns="" xmlns:a16="http://schemas.microsoft.com/office/drawing/2014/main" id="{E43AC893-BA96-6C4C-9860-0D03FEE4557C}"/>
              </a:ext>
            </a:extLst>
          </p:cNvPr>
          <p:cNvSpPr/>
          <p:nvPr/>
        </p:nvSpPr>
        <p:spPr>
          <a:xfrm>
            <a:off x="1" y="-16329"/>
            <a:ext cx="12207922" cy="6444425"/>
          </a:xfrm>
          <a:prstGeom prst="rect">
            <a:avLst/>
          </a:prstGeom>
          <a:solidFill>
            <a:schemeClr val="tx1">
              <a:alpha val="468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EBE5C33E-F44A-4872-B851-8B376343258A}"/>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solidFill>
                  <a:srgbClr val="FFFFFF"/>
                </a:solidFill>
                <a:latin typeface="Arial" panose="020B0604020202020204" pitchFamily="34" charset="0"/>
                <a:ea typeface="+mj-ea"/>
                <a:cs typeface="Arial" panose="020B0604020202020204" pitchFamily="34" charset="0"/>
              </a:rPr>
              <a:t>Evaluating YOUR Financial Capability</a:t>
            </a:r>
          </a:p>
        </p:txBody>
      </p:sp>
      <p:sp>
        <p:nvSpPr>
          <p:cNvPr id="9" name="Date Placeholder 8">
            <a:extLst>
              <a:ext uri="{FF2B5EF4-FFF2-40B4-BE49-F238E27FC236}">
                <a16:creationId xmlns="" xmlns:a16="http://schemas.microsoft.com/office/drawing/2014/main" id="{7A926D19-98BC-034A-A104-13D4CFAF0AC6}"/>
              </a:ext>
            </a:extLst>
          </p:cNvPr>
          <p:cNvSpPr>
            <a:spLocks noGrp="1"/>
          </p:cNvSpPr>
          <p:nvPr>
            <p:ph type="dt" sz="half" idx="10"/>
          </p:nvPr>
        </p:nvSpPr>
        <p:spPr>
          <a:xfrm>
            <a:off x="8579427" y="6429087"/>
            <a:ext cx="2743200" cy="365125"/>
          </a:xfrm>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229CBB95-615C-1642-8A17-B1686746F4A7}"/>
              </a:ext>
            </a:extLst>
          </p:cNvPr>
          <p:cNvSpPr>
            <a:spLocks noGrp="1"/>
          </p:cNvSpPr>
          <p:nvPr>
            <p:ph type="sldNum" sz="quarter" idx="12"/>
          </p:nvPr>
        </p:nvSpPr>
        <p:spPr>
          <a:xfrm>
            <a:off x="11440391" y="6429087"/>
            <a:ext cx="588818" cy="365125"/>
          </a:xfrm>
        </p:spPr>
        <p:txBody>
          <a:bodyPr/>
          <a:lstStyle/>
          <a:p>
            <a:pPr algn="ctr"/>
            <a:fld id="{FD980031-200C-46EB-A905-0D9DD9F0457B}" type="slidenum">
              <a:rPr lang="en-US" smtClean="0"/>
              <a:pPr algn="ctr"/>
              <a:t>11</a:t>
            </a:fld>
            <a:endParaRPr lang="en-US"/>
          </a:p>
        </p:txBody>
      </p:sp>
      <p:pic>
        <p:nvPicPr>
          <p:cNvPr id="14" name="Picture 13">
            <a:extLst>
              <a:ext uri="{FF2B5EF4-FFF2-40B4-BE49-F238E27FC236}">
                <a16:creationId xmlns="" xmlns:a16="http://schemas.microsoft.com/office/drawing/2014/main" id="{89137B16-F79C-7E4F-90C3-BDDB6A916E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675831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6290"/>
            <a:ext cx="12192000" cy="1751964"/>
          </a:xfrm>
          <a:prstGeom prst="rect">
            <a:avLst/>
          </a:prstGeom>
          <a:solidFill>
            <a:srgbClr val="0DB14B">
              <a:alpha val="8323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12</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35170" y="552357"/>
            <a:ext cx="11233536"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Accessing Inclusive Financial Services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3" name="Rectangle 12"/>
          <p:cNvSpPr/>
          <p:nvPr/>
        </p:nvSpPr>
        <p:spPr>
          <a:xfrm>
            <a:off x="277520" y="4223003"/>
            <a:ext cx="3631885" cy="707886"/>
          </a:xfrm>
          <a:prstGeom prst="rect">
            <a:avLst/>
          </a:prstGeom>
        </p:spPr>
        <p:txBody>
          <a:bodyPr wrap="square">
            <a:spAutoFit/>
          </a:bodyPr>
          <a:lstStyle/>
          <a:p>
            <a:pPr algn="ctr">
              <a:tabLst>
                <a:tab pos="457200" algn="l"/>
              </a:tabLst>
            </a:pPr>
            <a:r>
              <a:rPr lang="en-US" sz="2000" b="1" dirty="0">
                <a:latin typeface="Arial" panose="020B0604020202020204" pitchFamily="34" charset="0"/>
                <a:ea typeface="Times New Roman" panose="02020603050405020304" pitchFamily="18" charset="0"/>
                <a:cs typeface="Arial" panose="020B0604020202020204" pitchFamily="34" charset="0"/>
              </a:rPr>
              <a:t>69% of Adults have bank accounts worldwide</a:t>
            </a:r>
          </a:p>
        </p:txBody>
      </p:sp>
      <p:sp>
        <p:nvSpPr>
          <p:cNvPr id="16" name="Rectangle 15"/>
          <p:cNvSpPr/>
          <p:nvPr/>
        </p:nvSpPr>
        <p:spPr>
          <a:xfrm>
            <a:off x="8274557" y="4223002"/>
            <a:ext cx="3631885" cy="707886"/>
          </a:xfrm>
          <a:prstGeom prst="rect">
            <a:avLst/>
          </a:prstGeom>
        </p:spPr>
        <p:txBody>
          <a:bodyPr wrap="square">
            <a:spAutoFit/>
          </a:bodyPr>
          <a:lstStyle/>
          <a:p>
            <a:pPr algn="ctr">
              <a:tabLst>
                <a:tab pos="457200" algn="l"/>
              </a:tabLst>
            </a:pPr>
            <a:r>
              <a:rPr lang="en-US" sz="2000" b="1" dirty="0">
                <a:latin typeface="Arial" panose="020B0604020202020204" pitchFamily="34" charset="0"/>
                <a:ea typeface="Times New Roman" panose="02020603050405020304" pitchFamily="18" charset="0"/>
                <a:cs typeface="Arial" panose="020B0604020202020204" pitchFamily="34" charset="0"/>
              </a:rPr>
              <a:t>99% of Canadians have an account</a:t>
            </a:r>
          </a:p>
        </p:txBody>
      </p:sp>
      <p:sp>
        <p:nvSpPr>
          <p:cNvPr id="17" name="Rectangle 16"/>
          <p:cNvSpPr/>
          <p:nvPr/>
        </p:nvSpPr>
        <p:spPr>
          <a:xfrm>
            <a:off x="4235996" y="4223003"/>
            <a:ext cx="3631885" cy="707886"/>
          </a:xfrm>
          <a:prstGeom prst="rect">
            <a:avLst/>
          </a:prstGeom>
        </p:spPr>
        <p:txBody>
          <a:bodyPr wrap="square">
            <a:spAutoFit/>
          </a:bodyPr>
          <a:lstStyle/>
          <a:p>
            <a:pPr algn="ctr">
              <a:tabLst>
                <a:tab pos="457200" algn="l"/>
              </a:tabLst>
            </a:pPr>
            <a:r>
              <a:rPr lang="en-US" sz="2000" b="1" dirty="0">
                <a:latin typeface="Arial" panose="020B0604020202020204" pitchFamily="34" charset="0"/>
                <a:ea typeface="Times New Roman" panose="02020603050405020304" pitchFamily="18" charset="0"/>
                <a:cs typeface="Arial" panose="020B0604020202020204" pitchFamily="34" charset="0"/>
              </a:rPr>
              <a:t>1.7 billion people still </a:t>
            </a:r>
            <a:br>
              <a:rPr lang="en-US" sz="2000" b="1" dirty="0">
                <a:latin typeface="Arial" panose="020B0604020202020204" pitchFamily="34" charset="0"/>
                <a:ea typeface="Times New Roman" panose="02020603050405020304" pitchFamily="18" charset="0"/>
                <a:cs typeface="Arial" panose="020B0604020202020204" pitchFamily="34" charset="0"/>
              </a:rPr>
            </a:b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don’t have an account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208" y="2522331"/>
            <a:ext cx="1270289" cy="127028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7021" y="2493578"/>
            <a:ext cx="1909834" cy="12646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5592">
            <a:off x="9216593" y="2422045"/>
            <a:ext cx="1352026" cy="1462306"/>
          </a:xfrm>
          <a:prstGeom prst="rect">
            <a:avLst/>
          </a:prstGeom>
        </p:spPr>
      </p:pic>
    </p:spTree>
    <p:extLst>
      <p:ext uri="{BB962C8B-B14F-4D97-AF65-F5344CB8AC3E}">
        <p14:creationId xmlns:p14="http://schemas.microsoft.com/office/powerpoint/2010/main" val="275306967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close up of a map&#10;&#10;Description automatically generated">
            <a:extLst>
              <a:ext uri="{FF2B5EF4-FFF2-40B4-BE49-F238E27FC236}">
                <a16:creationId xmlns="" xmlns:a16="http://schemas.microsoft.com/office/drawing/2014/main" id="{40408747-BBAE-3E4D-9E92-68DDFB7A13F1}"/>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53525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13</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 name="Rectangle 1"/>
          <p:cNvSpPr/>
          <p:nvPr/>
        </p:nvSpPr>
        <p:spPr>
          <a:xfrm>
            <a:off x="200832" y="1558781"/>
            <a:ext cx="3881727" cy="40578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34678" y="1558780"/>
            <a:ext cx="8037334" cy="40578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7520" y="1671201"/>
            <a:ext cx="3631885" cy="400110"/>
          </a:xfrm>
          <a:prstGeom prst="rect">
            <a:avLst/>
          </a:prstGeom>
        </p:spPr>
        <p:txBody>
          <a:bodyPr wrap="square">
            <a:spAutoFit/>
          </a:bodyPr>
          <a:lstStyle/>
          <a:p>
            <a:pPr algn="ctr">
              <a:tabLst>
                <a:tab pos="457200" algn="l"/>
              </a:tabLst>
            </a:pPr>
            <a:r>
              <a:rPr lang="en-US" sz="2000" b="1" dirty="0">
                <a:solidFill>
                  <a:srgbClr val="0DB14B"/>
                </a:solidFill>
                <a:latin typeface="Arial" panose="020B0604020202020204" pitchFamily="34" charset="0"/>
                <a:ea typeface="Times New Roman" panose="02020603050405020304" pitchFamily="18" charset="0"/>
                <a:cs typeface="Arial" panose="020B0604020202020204" pitchFamily="34" charset="0"/>
              </a:rPr>
              <a:t>BANK</a:t>
            </a:r>
          </a:p>
        </p:txBody>
      </p:sp>
      <p:sp>
        <p:nvSpPr>
          <p:cNvPr id="15" name="Rectangle 14"/>
          <p:cNvSpPr/>
          <p:nvPr/>
        </p:nvSpPr>
        <p:spPr>
          <a:xfrm>
            <a:off x="4150630" y="1671201"/>
            <a:ext cx="3881727" cy="400110"/>
          </a:xfrm>
          <a:prstGeom prst="rect">
            <a:avLst/>
          </a:prstGeom>
        </p:spPr>
        <p:txBody>
          <a:bodyPr wrap="square">
            <a:spAutoFit/>
          </a:bodyPr>
          <a:lstStyle/>
          <a:p>
            <a:pPr algn="ctr">
              <a:tabLst>
                <a:tab pos="457200" algn="l"/>
              </a:tabLst>
            </a:pPr>
            <a:r>
              <a:rPr lang="en-US" sz="2000" b="1" dirty="0">
                <a:solidFill>
                  <a:srgbClr val="0DB14B"/>
                </a:solidFill>
                <a:latin typeface="Arial" panose="020B0604020202020204" pitchFamily="34" charset="0"/>
                <a:ea typeface="Times New Roman" panose="02020603050405020304" pitchFamily="18" charset="0"/>
                <a:cs typeface="Arial" panose="020B0604020202020204" pitchFamily="34" charset="0"/>
              </a:rPr>
              <a:t>CREDIT UNION</a:t>
            </a:r>
          </a:p>
        </p:txBody>
      </p:sp>
      <p:sp>
        <p:nvSpPr>
          <p:cNvPr id="16" name="Rectangle 15"/>
          <p:cNvSpPr/>
          <p:nvPr/>
        </p:nvSpPr>
        <p:spPr>
          <a:xfrm>
            <a:off x="8090283" y="1671201"/>
            <a:ext cx="3881727" cy="707886"/>
          </a:xfrm>
          <a:prstGeom prst="rect">
            <a:avLst/>
          </a:prstGeom>
        </p:spPr>
        <p:txBody>
          <a:bodyPr wrap="square">
            <a:spAutoFit/>
          </a:bodyPr>
          <a:lstStyle/>
          <a:p>
            <a:pPr algn="ctr">
              <a:tabLst>
                <a:tab pos="457200" algn="l"/>
              </a:tabLst>
            </a:pPr>
            <a:r>
              <a:rPr lang="en-US" sz="2000" b="1" dirty="0">
                <a:solidFill>
                  <a:srgbClr val="0DB14B"/>
                </a:solidFill>
                <a:latin typeface="Arial" panose="020B0604020202020204" pitchFamily="34" charset="0"/>
                <a:ea typeface="Times New Roman" panose="02020603050405020304" pitchFamily="18" charset="0"/>
                <a:cs typeface="Arial" panose="020B0604020202020204" pitchFamily="34" charset="0"/>
              </a:rPr>
              <a:t>ALTERNATIVE FINANCIAL INSTITUTIONS</a:t>
            </a:r>
          </a:p>
        </p:txBody>
      </p:sp>
      <p:pic>
        <p:nvPicPr>
          <p:cNvPr id="1026" name="Picture 2" descr="Canadian Imperial Bank of Commerce (CIBC) – United Nations Environment –  Finance Initiati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635" y="2051271"/>
            <a:ext cx="1209520" cy="680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am Custody Manager (Senior Client Analyst), Transaction Management, I&amp;amp;TS  Job at RBC in Dublin, Ireland | WIBF job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256" t="4263" r="16113" b="3219"/>
          <a:stretch/>
        </p:blipFill>
        <p:spPr bwMode="auto">
          <a:xfrm>
            <a:off x="1964190" y="2062507"/>
            <a:ext cx="631526" cy="7227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n Life Financial Key Information, Coverage Options and FAQ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87824" y="2075523"/>
            <a:ext cx="1121581" cy="5607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D Canada Trust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635" y="2902114"/>
            <a:ext cx="547507" cy="4886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Bank of Montreal Logo.sv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35945" y="2951044"/>
            <a:ext cx="1422949" cy="34239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cotiabank Logo, history, meaning, symbol,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5404" b="22273"/>
          <a:stretch/>
        </p:blipFill>
        <p:spPr bwMode="auto">
          <a:xfrm>
            <a:off x="2808356" y="2972226"/>
            <a:ext cx="1119173" cy="3293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aurentian Bank of Canada - Wikipedi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4750" y="3617469"/>
            <a:ext cx="996458" cy="32467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anulife Insurance Broker. Get Your Free Quot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71477" y="3528316"/>
            <a:ext cx="1340435" cy="4979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ile:HSBC logo (2018).svg - Wikimedia Common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06806" y="3675219"/>
            <a:ext cx="969418" cy="2609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anada Life - Wikipedi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5369" y="4183601"/>
            <a:ext cx="1403094" cy="48406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siness Banking | ATB Financia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38417" y="4178069"/>
            <a:ext cx="736778" cy="50929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Jobs | National Bank | Corporate profile | jobillico.com"/>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5369" y="4855143"/>
            <a:ext cx="1626477" cy="49591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anadian Western Bank Mobile – Apps on Google Pla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76225" y="4879516"/>
            <a:ext cx="514062" cy="5140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Kawartha Credit Union | LinkedIn">
            <a:extLst>
              <a:ext uri="{FF2B5EF4-FFF2-40B4-BE49-F238E27FC236}">
                <a16:creationId xmlns="" xmlns:a16="http://schemas.microsoft.com/office/drawing/2014/main" id="{B38F826B-1B5D-40D5-9E37-ED281738E79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89364" y="2226995"/>
            <a:ext cx="536133" cy="52238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Meridian Credit Union - Easter Seals Ontari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30668" y="2183731"/>
            <a:ext cx="1190625"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oast Capital Savings - Opportunity For All Yout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171342" y="2191951"/>
            <a:ext cx="1715169" cy="5574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Mortgage - Interior Savings Credit Union"/>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39464" y="2979185"/>
            <a:ext cx="1686033" cy="63828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Log In To Online Banking | Island Savings"/>
          <p:cNvPicPr>
            <a:picLocks noChangeAspect="1" noChangeArrowheads="1"/>
          </p:cNvPicPr>
          <p:nvPr/>
        </p:nvPicPr>
        <p:blipFill rotWithShape="1">
          <a:blip r:embed="rId22">
            <a:extLst>
              <a:ext uri="{28A0092B-C50C-407E-A947-70E740481C1C}">
                <a14:useLocalDpi xmlns:a14="http://schemas.microsoft.com/office/drawing/2010/main" val="0"/>
              </a:ext>
            </a:extLst>
          </a:blip>
          <a:srcRect r="44122"/>
          <a:stretch/>
        </p:blipFill>
        <p:spPr bwMode="auto">
          <a:xfrm>
            <a:off x="6214331" y="2919606"/>
            <a:ext cx="1660052" cy="74766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Keeping It Simple | Envision Financial"/>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326631" y="3805686"/>
            <a:ext cx="998698" cy="48270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ile:Logo-vancity.svg - Wikimedia Common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33785" y="3856026"/>
            <a:ext cx="1117765" cy="34056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Libro Financial Group Recognizes Youth Leadership and Dedication to  Community"/>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905788" y="3558178"/>
            <a:ext cx="837914" cy="83791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Alterna Savings - Wikiwand"/>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298460" y="4434359"/>
            <a:ext cx="1498625" cy="466618"/>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File:First Calgary Financial logo.svg - Wikipedia"/>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096956" y="4500623"/>
            <a:ext cx="1651102" cy="33409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westminster savings – Lower Mainland Purpose Society for Youth and Families"/>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878036" y="4987082"/>
            <a:ext cx="2166321" cy="58896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8468246" y="2411715"/>
            <a:ext cx="1487148" cy="14182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50" descr="Learn 6 Ways to Get Out of Your Auto Title Loan - Business Chrono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521923" y="2773650"/>
            <a:ext cx="1378614" cy="718162"/>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8492496" y="3928949"/>
            <a:ext cx="1487148" cy="14182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19" descr="Payday Lenders Are Charging Up to 780% Interest Amid Coronavirus Panic">
            <a:extLst>
              <a:ext uri="{FF2B5EF4-FFF2-40B4-BE49-F238E27FC236}">
                <a16:creationId xmlns="" xmlns:a16="http://schemas.microsoft.com/office/drawing/2014/main" id="{0C0C8648-E40F-41C4-AB2A-44531DC13725}"/>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t="10191" r="33424" b="25651"/>
          <a:stretch/>
        </p:blipFill>
        <p:spPr bwMode="auto">
          <a:xfrm>
            <a:off x="8667330" y="4089975"/>
            <a:ext cx="1137480" cy="109618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10104310" y="2409157"/>
            <a:ext cx="1487148" cy="14182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0128560" y="3926391"/>
            <a:ext cx="1487148" cy="14182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1F83E040-6EDD-5340-8F37-3CF7F9FB43B8}"/>
              </a:ext>
            </a:extLst>
          </p:cNvPr>
          <p:cNvSpPr/>
          <p:nvPr/>
        </p:nvSpPr>
        <p:spPr>
          <a:xfrm>
            <a:off x="-4507" y="-79990"/>
            <a:ext cx="12192000" cy="1646660"/>
          </a:xfrm>
          <a:prstGeom prst="rect">
            <a:avLst/>
          </a:prstGeom>
          <a:solidFill>
            <a:srgbClr val="0DB14B">
              <a:alpha val="8335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descr="Reliable Pawn Shop | Facebook"/>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182372" y="2639571"/>
            <a:ext cx="1265725" cy="9480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7" descr="Toronto is latest Canadian city to crack down on payday lending outlets |  CBC News">
            <a:extLst>
              <a:ext uri="{FF2B5EF4-FFF2-40B4-BE49-F238E27FC236}">
                <a16:creationId xmlns="" xmlns:a16="http://schemas.microsoft.com/office/drawing/2014/main" id="{068FD37A-D3BD-434F-AC81-3DB79CB773B3}"/>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252571" y="4302136"/>
            <a:ext cx="1190625" cy="666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87FD1491-B3E2-44FA-A317-2CCB5308FF84}"/>
              </a:ext>
            </a:extLst>
          </p:cNvPr>
          <p:cNvSpPr txBox="1"/>
          <p:nvPr/>
        </p:nvSpPr>
        <p:spPr>
          <a:xfrm>
            <a:off x="1284514" y="346499"/>
            <a:ext cx="9622972" cy="707886"/>
          </a:xfrm>
          <a:prstGeom prst="rect">
            <a:avLst/>
          </a:prstGeom>
          <a:noFill/>
        </p:spPr>
        <p:txBody>
          <a:bodyPr wrap="square" rtlCol="0">
            <a:spAutoFit/>
          </a:bodyPr>
          <a:lstStyle/>
          <a:p>
            <a:pPr algn="ctr"/>
            <a:r>
              <a:rPr lang="en-CA" sz="4000" b="1" dirty="0">
                <a:solidFill>
                  <a:schemeClr val="bg1"/>
                </a:solidFill>
                <a:latin typeface="Arial" panose="020B0604020202020204" pitchFamily="34" charset="0"/>
                <a:cs typeface="Arial" panose="020B0604020202020204" pitchFamily="34" charset="0"/>
              </a:rPr>
              <a:t>Financial Institutions in Canada</a:t>
            </a:r>
          </a:p>
        </p:txBody>
      </p:sp>
    </p:spTree>
    <p:extLst>
      <p:ext uri="{BB962C8B-B14F-4D97-AF65-F5344CB8AC3E}">
        <p14:creationId xmlns:p14="http://schemas.microsoft.com/office/powerpoint/2010/main" val="358556193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 xmlns:a16="http://schemas.microsoft.com/office/drawing/2014/main" id="{BF95DB61-8DC7-0849-88C7-58B254762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66"/>
            <a:ext cx="5823937" cy="6894331"/>
          </a:xfrm>
          <a:prstGeom prst="rect">
            <a:avLst/>
          </a:prstGeom>
        </p:spPr>
      </p:pic>
      <p:sp>
        <p:nvSpPr>
          <p:cNvPr id="14" name="Rectangle 13">
            <a:extLst>
              <a:ext uri="{FF2B5EF4-FFF2-40B4-BE49-F238E27FC236}">
                <a16:creationId xmlns="" xmlns:a16="http://schemas.microsoft.com/office/drawing/2014/main" id="{4FA3391C-D4EE-7A46-BB4C-82F89B29E22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14</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368064" y="2823781"/>
            <a:ext cx="4945399" cy="2710742"/>
          </a:xfrm>
          <a:prstGeom prst="rect">
            <a:avLst/>
          </a:prstGeom>
          <a:noFill/>
        </p:spPr>
        <p:txBody>
          <a:bodyPr wrap="square" rtlCol="0">
            <a:spAutoFit/>
          </a:bodyPr>
          <a:lstStyle/>
          <a:p>
            <a:pPr>
              <a:lnSpc>
                <a:spcPct val="120000"/>
              </a:lnSpc>
            </a:pPr>
            <a:r>
              <a:rPr lang="en-US" sz="2400" b="1" dirty="0">
                <a:solidFill>
                  <a:srgbClr val="0DB14B"/>
                </a:solidFill>
                <a:latin typeface="Arial" panose="020B0604020202020204" pitchFamily="34" charset="0"/>
                <a:cs typeface="Arial" panose="020B0604020202020204" pitchFamily="34" charset="0"/>
              </a:rPr>
              <a:t>Things to Consider…</a:t>
            </a:r>
          </a:p>
          <a:p>
            <a:pPr marL="285750" indent="-285750">
              <a:lnSpc>
                <a:spcPct val="12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Fees</a:t>
            </a:r>
          </a:p>
          <a:p>
            <a:pPr marL="285750" indent="-285750">
              <a:lnSpc>
                <a:spcPct val="12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Interest Rates</a:t>
            </a:r>
          </a:p>
          <a:p>
            <a:pPr marL="285750" indent="-285750">
              <a:lnSpc>
                <a:spcPct val="12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Range of Products</a:t>
            </a:r>
          </a:p>
          <a:p>
            <a:pPr marL="285750" indent="-285750">
              <a:lnSpc>
                <a:spcPct val="12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Account Management Preferences</a:t>
            </a:r>
          </a:p>
        </p:txBody>
      </p:sp>
      <p:pic>
        <p:nvPicPr>
          <p:cNvPr id="17" name="Picture 16">
            <a:extLst>
              <a:ext uri="{FF2B5EF4-FFF2-40B4-BE49-F238E27FC236}">
                <a16:creationId xmlns="" xmlns:a16="http://schemas.microsoft.com/office/drawing/2014/main" id="{23F05E64-71ED-4344-9200-0A973CCC7E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1" name="TextBox 10">
            <a:extLst>
              <a:ext uri="{FF2B5EF4-FFF2-40B4-BE49-F238E27FC236}">
                <a16:creationId xmlns="" xmlns:a16="http://schemas.microsoft.com/office/drawing/2014/main" id="{1F9162E8-5E36-C04B-82F6-3EC5EF3E0580}"/>
              </a:ext>
            </a:extLst>
          </p:cNvPr>
          <p:cNvSpPr txBox="1"/>
          <p:nvPr/>
        </p:nvSpPr>
        <p:spPr>
          <a:xfrm>
            <a:off x="6243373" y="683666"/>
            <a:ext cx="5597237" cy="1938992"/>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Which Financial Institution is Right </a:t>
            </a:r>
            <a:br>
              <a:rPr lang="en-US" sz="4000" b="1" dirty="0">
                <a:solidFill>
                  <a:srgbClr val="E1AD01"/>
                </a:solidFill>
                <a:latin typeface="Arial" panose="020B0604020202020204" pitchFamily="34" charset="0"/>
                <a:cs typeface="Arial" panose="020B0604020202020204" pitchFamily="34" charset="0"/>
              </a:rPr>
            </a:br>
            <a:r>
              <a:rPr lang="en-US" sz="4000" b="1" dirty="0">
                <a:solidFill>
                  <a:srgbClr val="E1AD01"/>
                </a:solidFill>
                <a:latin typeface="Arial" panose="020B0604020202020204" pitchFamily="34" charset="0"/>
                <a:cs typeface="Arial" panose="020B0604020202020204" pitchFamily="34" charset="0"/>
              </a:rPr>
              <a:t>for Me?</a:t>
            </a:r>
          </a:p>
        </p:txBody>
      </p:sp>
    </p:spTree>
    <p:extLst>
      <p:ext uri="{BB962C8B-B14F-4D97-AF65-F5344CB8AC3E}">
        <p14:creationId xmlns:p14="http://schemas.microsoft.com/office/powerpoint/2010/main" val="163287506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820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15</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272672"/>
            <a:ext cx="11233536"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Interpreting your Pay Statement with these</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Key Terms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7" name="Hexagon 16">
            <a:extLst>
              <a:ext uri="{FF2B5EF4-FFF2-40B4-BE49-F238E27FC236}">
                <a16:creationId xmlns="" xmlns:a16="http://schemas.microsoft.com/office/drawing/2014/main" id="{000B64E0-21B1-5E44-9B44-AFF9A3E340C1}"/>
              </a:ext>
            </a:extLst>
          </p:cNvPr>
          <p:cNvSpPr/>
          <p:nvPr/>
        </p:nvSpPr>
        <p:spPr>
          <a:xfrm>
            <a:off x="169426" y="2823527"/>
            <a:ext cx="2638330" cy="227442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B14B"/>
              </a:solidFill>
            </a:endParaRPr>
          </a:p>
        </p:txBody>
      </p:sp>
      <p:sp>
        <p:nvSpPr>
          <p:cNvPr id="18" name="Hexagon 17">
            <a:extLst>
              <a:ext uri="{FF2B5EF4-FFF2-40B4-BE49-F238E27FC236}">
                <a16:creationId xmlns="" xmlns:a16="http://schemas.microsoft.com/office/drawing/2014/main" id="{462EA591-DEF9-3B46-B4EA-2341A8255029}"/>
              </a:ext>
            </a:extLst>
          </p:cNvPr>
          <p:cNvSpPr/>
          <p:nvPr/>
        </p:nvSpPr>
        <p:spPr>
          <a:xfrm>
            <a:off x="3218465" y="2838723"/>
            <a:ext cx="2638330" cy="227442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 xmlns:a16="http://schemas.microsoft.com/office/drawing/2014/main" id="{000B64E0-21B1-5E44-9B44-AFF9A3E340C1}"/>
              </a:ext>
            </a:extLst>
          </p:cNvPr>
          <p:cNvSpPr/>
          <p:nvPr/>
        </p:nvSpPr>
        <p:spPr>
          <a:xfrm>
            <a:off x="6267504" y="2838723"/>
            <a:ext cx="2638330" cy="227442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B14B"/>
              </a:solidFill>
            </a:endParaRPr>
          </a:p>
        </p:txBody>
      </p:sp>
      <p:sp>
        <p:nvSpPr>
          <p:cNvPr id="20" name="Hexagon 19">
            <a:extLst>
              <a:ext uri="{FF2B5EF4-FFF2-40B4-BE49-F238E27FC236}">
                <a16:creationId xmlns="" xmlns:a16="http://schemas.microsoft.com/office/drawing/2014/main" id="{462EA591-DEF9-3B46-B4EA-2341A8255029}"/>
              </a:ext>
            </a:extLst>
          </p:cNvPr>
          <p:cNvSpPr/>
          <p:nvPr/>
        </p:nvSpPr>
        <p:spPr>
          <a:xfrm>
            <a:off x="9316543" y="2838721"/>
            <a:ext cx="2638330" cy="227442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652F4761-54D1-AD4E-8A81-AD2F8953A787}"/>
              </a:ext>
            </a:extLst>
          </p:cNvPr>
          <p:cNvSpPr txBox="1"/>
          <p:nvPr/>
        </p:nvSpPr>
        <p:spPr>
          <a:xfrm>
            <a:off x="621014" y="3606795"/>
            <a:ext cx="1735153" cy="707886"/>
          </a:xfrm>
          <a:prstGeom prst="rect">
            <a:avLst/>
          </a:prstGeom>
          <a:noFill/>
        </p:spPr>
        <p:txBody>
          <a:bodyPr wrap="square">
            <a:spAutoFit/>
          </a:bodyPr>
          <a:lstStyle/>
          <a:p>
            <a:pPr lvl="0" algn="ctr"/>
            <a:r>
              <a:rPr lang="en-CA" sz="4000" b="1" dirty="0">
                <a:solidFill>
                  <a:schemeClr val="bg1"/>
                </a:solidFill>
                <a:latin typeface="Arial" panose="020B0604020202020204" pitchFamily="34" charset="0"/>
                <a:cs typeface="Arial" panose="020B0604020202020204" pitchFamily="34" charset="0"/>
              </a:rPr>
              <a:t>Wage</a:t>
            </a:r>
          </a:p>
        </p:txBody>
      </p:sp>
      <p:sp>
        <p:nvSpPr>
          <p:cNvPr id="23" name="TextBox 22">
            <a:extLst>
              <a:ext uri="{FF2B5EF4-FFF2-40B4-BE49-F238E27FC236}">
                <a16:creationId xmlns="" xmlns:a16="http://schemas.microsoft.com/office/drawing/2014/main" id="{07E5EA5F-A043-E64F-BD89-D2C6F957E469}"/>
              </a:ext>
            </a:extLst>
          </p:cNvPr>
          <p:cNvSpPr txBox="1"/>
          <p:nvPr/>
        </p:nvSpPr>
        <p:spPr>
          <a:xfrm>
            <a:off x="3644032" y="3360573"/>
            <a:ext cx="1787195" cy="1200329"/>
          </a:xfrm>
          <a:prstGeom prst="rect">
            <a:avLst/>
          </a:prstGeom>
          <a:noFill/>
        </p:spPr>
        <p:txBody>
          <a:bodyPr wrap="square">
            <a:spAutoFit/>
          </a:bodyPr>
          <a:lstStyle/>
          <a:p>
            <a:pPr lvl="0" algn="ctr"/>
            <a:r>
              <a:rPr lang="en-CA" sz="3600" b="1" dirty="0">
                <a:solidFill>
                  <a:schemeClr val="bg1"/>
                </a:solidFill>
                <a:latin typeface="Arial" panose="020B0604020202020204" pitchFamily="34" charset="0"/>
                <a:cs typeface="Arial" panose="020B0604020202020204" pitchFamily="34" charset="0"/>
              </a:rPr>
              <a:t>Pay Period</a:t>
            </a:r>
          </a:p>
        </p:txBody>
      </p:sp>
      <p:sp>
        <p:nvSpPr>
          <p:cNvPr id="24" name="TextBox 23">
            <a:extLst>
              <a:ext uri="{FF2B5EF4-FFF2-40B4-BE49-F238E27FC236}">
                <a16:creationId xmlns="" xmlns:a16="http://schemas.microsoft.com/office/drawing/2014/main" id="{784ED88C-E949-7C4F-8FAE-EBDC6930D7DC}"/>
              </a:ext>
            </a:extLst>
          </p:cNvPr>
          <p:cNvSpPr txBox="1"/>
          <p:nvPr/>
        </p:nvSpPr>
        <p:spPr>
          <a:xfrm>
            <a:off x="6267504" y="3606795"/>
            <a:ext cx="2638329" cy="646331"/>
          </a:xfrm>
          <a:prstGeom prst="rect">
            <a:avLst/>
          </a:prstGeom>
          <a:noFill/>
        </p:spPr>
        <p:txBody>
          <a:bodyPr wrap="square">
            <a:spAutoFit/>
          </a:bodyPr>
          <a:lstStyle/>
          <a:p>
            <a:pPr lvl="0" algn="ctr"/>
            <a:r>
              <a:rPr lang="en-CA" sz="3600" b="1" dirty="0">
                <a:solidFill>
                  <a:schemeClr val="bg1"/>
                </a:solidFill>
                <a:latin typeface="Arial" panose="020B0604020202020204" pitchFamily="34" charset="0"/>
                <a:cs typeface="Arial" panose="020B0604020202020204" pitchFamily="34" charset="0"/>
              </a:rPr>
              <a:t>Net Pay</a:t>
            </a:r>
          </a:p>
        </p:txBody>
      </p:sp>
      <p:sp>
        <p:nvSpPr>
          <p:cNvPr id="26" name="TextBox 25">
            <a:extLst>
              <a:ext uri="{FF2B5EF4-FFF2-40B4-BE49-F238E27FC236}">
                <a16:creationId xmlns="" xmlns:a16="http://schemas.microsoft.com/office/drawing/2014/main" id="{AEE075EA-62CD-2F42-95D4-802B9FA2778A}"/>
              </a:ext>
            </a:extLst>
          </p:cNvPr>
          <p:cNvSpPr txBox="1"/>
          <p:nvPr/>
        </p:nvSpPr>
        <p:spPr>
          <a:xfrm>
            <a:off x="9693716" y="3375767"/>
            <a:ext cx="1883984" cy="1200329"/>
          </a:xfrm>
          <a:prstGeom prst="rect">
            <a:avLst/>
          </a:prstGeom>
          <a:noFill/>
        </p:spPr>
        <p:txBody>
          <a:bodyPr wrap="square">
            <a:spAutoFit/>
          </a:bodyPr>
          <a:lstStyle/>
          <a:p>
            <a:pPr lvl="0" algn="ctr"/>
            <a:r>
              <a:rPr lang="en-CA" sz="3600" b="1" dirty="0">
                <a:solidFill>
                  <a:schemeClr val="bg1"/>
                </a:solidFill>
                <a:latin typeface="Arial" panose="020B0604020202020204" pitchFamily="34" charset="0"/>
                <a:cs typeface="Arial" panose="020B0604020202020204" pitchFamily="34" charset="0"/>
              </a:rPr>
              <a:t>Gross Pay</a:t>
            </a:r>
          </a:p>
        </p:txBody>
      </p:sp>
    </p:spTree>
    <p:extLst>
      <p:ext uri="{BB962C8B-B14F-4D97-AF65-F5344CB8AC3E}">
        <p14:creationId xmlns:p14="http://schemas.microsoft.com/office/powerpoint/2010/main" val="97179805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820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16</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480422"/>
            <a:ext cx="11233536" cy="784830"/>
          </a:xfrm>
          <a:prstGeom prst="rect">
            <a:avLst/>
          </a:prstGeom>
          <a:noFill/>
        </p:spPr>
        <p:txBody>
          <a:bodyPr wrap="square" rtlCol="0">
            <a:spAutoFit/>
          </a:bodyPr>
          <a:lstStyle/>
          <a:p>
            <a:pPr algn="ctr"/>
            <a:r>
              <a:rPr lang="en-US" sz="4500" b="1" dirty="0">
                <a:solidFill>
                  <a:schemeClr val="bg1"/>
                </a:solidFill>
                <a:latin typeface="Arial" panose="020B0604020202020204" pitchFamily="34" charset="0"/>
                <a:cs typeface="Arial" panose="020B0604020202020204" pitchFamily="34" charset="0"/>
              </a:rPr>
              <a:t>Payroll Deductions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7" name="Hexagon 16">
            <a:extLst>
              <a:ext uri="{FF2B5EF4-FFF2-40B4-BE49-F238E27FC236}">
                <a16:creationId xmlns="" xmlns:a16="http://schemas.microsoft.com/office/drawing/2014/main" id="{000B64E0-21B1-5E44-9B44-AFF9A3E340C1}"/>
              </a:ext>
            </a:extLst>
          </p:cNvPr>
          <p:cNvSpPr/>
          <p:nvPr/>
        </p:nvSpPr>
        <p:spPr>
          <a:xfrm>
            <a:off x="169426" y="2823527"/>
            <a:ext cx="2638330" cy="227442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B14B"/>
              </a:solidFill>
            </a:endParaRPr>
          </a:p>
        </p:txBody>
      </p:sp>
      <p:sp>
        <p:nvSpPr>
          <p:cNvPr id="18" name="Hexagon 17">
            <a:extLst>
              <a:ext uri="{FF2B5EF4-FFF2-40B4-BE49-F238E27FC236}">
                <a16:creationId xmlns="" xmlns:a16="http://schemas.microsoft.com/office/drawing/2014/main" id="{462EA591-DEF9-3B46-B4EA-2341A8255029}"/>
              </a:ext>
            </a:extLst>
          </p:cNvPr>
          <p:cNvSpPr/>
          <p:nvPr/>
        </p:nvSpPr>
        <p:spPr>
          <a:xfrm>
            <a:off x="3218465" y="2838723"/>
            <a:ext cx="2638330" cy="227442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 xmlns:a16="http://schemas.microsoft.com/office/drawing/2014/main" id="{000B64E0-21B1-5E44-9B44-AFF9A3E340C1}"/>
              </a:ext>
            </a:extLst>
          </p:cNvPr>
          <p:cNvSpPr/>
          <p:nvPr/>
        </p:nvSpPr>
        <p:spPr>
          <a:xfrm>
            <a:off x="6267504" y="2838723"/>
            <a:ext cx="2638330" cy="227442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B14B"/>
              </a:solidFill>
            </a:endParaRPr>
          </a:p>
        </p:txBody>
      </p:sp>
      <p:sp>
        <p:nvSpPr>
          <p:cNvPr id="20" name="Hexagon 19">
            <a:extLst>
              <a:ext uri="{FF2B5EF4-FFF2-40B4-BE49-F238E27FC236}">
                <a16:creationId xmlns="" xmlns:a16="http://schemas.microsoft.com/office/drawing/2014/main" id="{462EA591-DEF9-3B46-B4EA-2341A8255029}"/>
              </a:ext>
            </a:extLst>
          </p:cNvPr>
          <p:cNvSpPr/>
          <p:nvPr/>
        </p:nvSpPr>
        <p:spPr>
          <a:xfrm>
            <a:off x="9316543" y="2838721"/>
            <a:ext cx="2638330" cy="2274423"/>
          </a:xfrm>
          <a:prstGeom prst="hexagon">
            <a:avLst/>
          </a:prstGeom>
          <a:solidFill>
            <a:srgbClr val="0DB14B"/>
          </a:solidFill>
          <a:ln>
            <a:noFill/>
          </a:ln>
          <a:effectLst>
            <a:outerShdw blurRad="50800" dist="50800" dir="5400000" sx="106000" sy="106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652F4761-54D1-AD4E-8A81-AD2F8953A787}"/>
              </a:ext>
            </a:extLst>
          </p:cNvPr>
          <p:cNvSpPr txBox="1"/>
          <p:nvPr/>
        </p:nvSpPr>
        <p:spPr>
          <a:xfrm>
            <a:off x="621014" y="3606795"/>
            <a:ext cx="1735153" cy="707886"/>
          </a:xfrm>
          <a:prstGeom prst="rect">
            <a:avLst/>
          </a:prstGeom>
          <a:noFill/>
        </p:spPr>
        <p:txBody>
          <a:bodyPr wrap="square">
            <a:spAutoFit/>
          </a:bodyPr>
          <a:lstStyle/>
          <a:p>
            <a:pPr lvl="0" algn="ctr"/>
            <a:r>
              <a:rPr lang="en-CA" sz="4000" b="1" dirty="0">
                <a:solidFill>
                  <a:schemeClr val="bg1"/>
                </a:solidFill>
                <a:latin typeface="Arial" panose="020B0604020202020204" pitchFamily="34" charset="0"/>
                <a:cs typeface="Arial" panose="020B0604020202020204" pitchFamily="34" charset="0"/>
              </a:rPr>
              <a:t>CPP</a:t>
            </a:r>
          </a:p>
        </p:txBody>
      </p:sp>
      <p:sp>
        <p:nvSpPr>
          <p:cNvPr id="23" name="TextBox 22">
            <a:extLst>
              <a:ext uri="{FF2B5EF4-FFF2-40B4-BE49-F238E27FC236}">
                <a16:creationId xmlns="" xmlns:a16="http://schemas.microsoft.com/office/drawing/2014/main" id="{07E5EA5F-A043-E64F-BD89-D2C6F957E469}"/>
              </a:ext>
            </a:extLst>
          </p:cNvPr>
          <p:cNvSpPr txBox="1"/>
          <p:nvPr/>
        </p:nvSpPr>
        <p:spPr>
          <a:xfrm>
            <a:off x="3644032" y="3606794"/>
            <a:ext cx="1787195" cy="646331"/>
          </a:xfrm>
          <a:prstGeom prst="rect">
            <a:avLst/>
          </a:prstGeom>
          <a:noFill/>
        </p:spPr>
        <p:txBody>
          <a:bodyPr wrap="square">
            <a:spAutoFit/>
          </a:bodyPr>
          <a:lstStyle/>
          <a:p>
            <a:pPr lvl="0" algn="ctr"/>
            <a:r>
              <a:rPr lang="en-CA" sz="3600" b="1" dirty="0">
                <a:solidFill>
                  <a:schemeClr val="bg1"/>
                </a:solidFill>
                <a:latin typeface="Arial" panose="020B0604020202020204" pitchFamily="34" charset="0"/>
                <a:cs typeface="Arial" panose="020B0604020202020204" pitchFamily="34" charset="0"/>
              </a:rPr>
              <a:t>EI</a:t>
            </a:r>
          </a:p>
        </p:txBody>
      </p:sp>
      <p:sp>
        <p:nvSpPr>
          <p:cNvPr id="24" name="TextBox 23">
            <a:extLst>
              <a:ext uri="{FF2B5EF4-FFF2-40B4-BE49-F238E27FC236}">
                <a16:creationId xmlns="" xmlns:a16="http://schemas.microsoft.com/office/drawing/2014/main" id="{784ED88C-E949-7C4F-8FAE-EBDC6930D7DC}"/>
              </a:ext>
            </a:extLst>
          </p:cNvPr>
          <p:cNvSpPr txBox="1"/>
          <p:nvPr/>
        </p:nvSpPr>
        <p:spPr>
          <a:xfrm>
            <a:off x="6267504" y="3098771"/>
            <a:ext cx="2638329" cy="1754326"/>
          </a:xfrm>
          <a:prstGeom prst="rect">
            <a:avLst/>
          </a:prstGeom>
          <a:noFill/>
        </p:spPr>
        <p:txBody>
          <a:bodyPr wrap="square">
            <a:spAutoFit/>
          </a:bodyPr>
          <a:lstStyle/>
          <a:p>
            <a:pPr lvl="0" algn="ctr"/>
            <a:r>
              <a:rPr lang="en-CA" sz="3600" b="1" dirty="0">
                <a:solidFill>
                  <a:schemeClr val="bg1"/>
                </a:solidFill>
                <a:latin typeface="Arial" panose="020B0604020202020204" pitchFamily="34" charset="0"/>
                <a:cs typeface="Arial" panose="020B0604020202020204" pitchFamily="34" charset="0"/>
              </a:rPr>
              <a:t>Fed.</a:t>
            </a:r>
          </a:p>
          <a:p>
            <a:pPr lvl="0" algn="ctr"/>
            <a:r>
              <a:rPr lang="en-US" sz="3600" b="1" dirty="0">
                <a:solidFill>
                  <a:schemeClr val="bg1"/>
                </a:solidFill>
                <a:latin typeface="Arial" panose="020B0604020202020204" pitchFamily="34" charset="0"/>
                <a:cs typeface="Arial" panose="020B0604020202020204" pitchFamily="34" charset="0"/>
              </a:rPr>
              <a:t>Income</a:t>
            </a:r>
          </a:p>
          <a:p>
            <a:pPr lvl="0" algn="ctr"/>
            <a:r>
              <a:rPr lang="en-US" sz="3600" b="1" dirty="0">
                <a:solidFill>
                  <a:schemeClr val="bg1"/>
                </a:solidFill>
                <a:latin typeface="Arial" panose="020B0604020202020204" pitchFamily="34" charset="0"/>
                <a:cs typeface="Arial" panose="020B0604020202020204" pitchFamily="34" charset="0"/>
              </a:rPr>
              <a:t>Tax</a:t>
            </a:r>
            <a:endParaRPr lang="en-CA" sz="3600" b="1"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784ED88C-E949-7C4F-8FAE-EBDC6930D7DC}"/>
              </a:ext>
            </a:extLst>
          </p:cNvPr>
          <p:cNvSpPr txBox="1"/>
          <p:nvPr/>
        </p:nvSpPr>
        <p:spPr>
          <a:xfrm>
            <a:off x="9316544" y="3126290"/>
            <a:ext cx="2638329" cy="1754326"/>
          </a:xfrm>
          <a:prstGeom prst="rect">
            <a:avLst/>
          </a:prstGeom>
          <a:noFill/>
        </p:spPr>
        <p:txBody>
          <a:bodyPr wrap="square">
            <a:spAutoFit/>
          </a:bodyPr>
          <a:lstStyle/>
          <a:p>
            <a:pPr lvl="0" algn="ctr"/>
            <a:r>
              <a:rPr lang="en-CA" sz="3600" b="1" dirty="0">
                <a:solidFill>
                  <a:schemeClr val="bg1"/>
                </a:solidFill>
                <a:latin typeface="Arial" panose="020B0604020202020204" pitchFamily="34" charset="0"/>
                <a:cs typeface="Arial" panose="020B0604020202020204" pitchFamily="34" charset="0"/>
              </a:rPr>
              <a:t>Prov.</a:t>
            </a:r>
          </a:p>
          <a:p>
            <a:pPr lvl="0" algn="ctr"/>
            <a:r>
              <a:rPr lang="en-US" sz="3600" b="1" dirty="0">
                <a:solidFill>
                  <a:schemeClr val="bg1"/>
                </a:solidFill>
                <a:latin typeface="Arial" panose="020B0604020202020204" pitchFamily="34" charset="0"/>
                <a:cs typeface="Arial" panose="020B0604020202020204" pitchFamily="34" charset="0"/>
              </a:rPr>
              <a:t>Income</a:t>
            </a:r>
          </a:p>
          <a:p>
            <a:pPr lvl="0" algn="ctr"/>
            <a:r>
              <a:rPr lang="en-US" sz="3600" b="1" dirty="0">
                <a:solidFill>
                  <a:schemeClr val="bg1"/>
                </a:solidFill>
                <a:latin typeface="Arial" panose="020B0604020202020204" pitchFamily="34" charset="0"/>
                <a:cs typeface="Arial" panose="020B0604020202020204" pitchFamily="34" charset="0"/>
              </a:rPr>
              <a:t>Tax</a:t>
            </a:r>
            <a:endParaRPr lang="en-CA"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21867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32071" y="242099"/>
            <a:ext cx="8581106" cy="7021162"/>
          </a:xfrm>
          <a:prstGeom prst="rect">
            <a:avLst/>
          </a:prstGeom>
        </p:spPr>
      </p:pic>
      <p:sp>
        <p:nvSpPr>
          <p:cNvPr id="11" name="Rectangle 10">
            <a:extLst>
              <a:ext uri="{FF2B5EF4-FFF2-40B4-BE49-F238E27FC236}">
                <a16:creationId xmlns="" xmlns:a16="http://schemas.microsoft.com/office/drawing/2014/main" id="{EEA5C8EE-4D01-D34C-BEAB-DAED7C4265DC}"/>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17</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5" name="Rectangle 14">
            <a:extLst>
              <a:ext uri="{FF2B5EF4-FFF2-40B4-BE49-F238E27FC236}">
                <a16:creationId xmlns="" xmlns:a16="http://schemas.microsoft.com/office/drawing/2014/main" id="{0511BC66-A457-4C8B-B214-3E0C1EEC1F54}"/>
              </a:ext>
            </a:extLst>
          </p:cNvPr>
          <p:cNvSpPr/>
          <p:nvPr/>
        </p:nvSpPr>
        <p:spPr>
          <a:xfrm>
            <a:off x="309853" y="2177797"/>
            <a:ext cx="2875799" cy="2062103"/>
          </a:xfrm>
          <a:prstGeom prst="rect">
            <a:avLst/>
          </a:prstGeom>
        </p:spPr>
        <p:txBody>
          <a:bodyPr wrap="square">
            <a:spAutoFit/>
          </a:bodyPr>
          <a:lstStyle/>
          <a:p>
            <a:r>
              <a:rPr lang="en-US" sz="3200" b="1" i="1" dirty="0">
                <a:latin typeface="Arial" panose="020B0604020202020204" pitchFamily="34" charset="0"/>
                <a:cs typeface="Arial" panose="020B0604020202020204" pitchFamily="34" charset="0"/>
              </a:rPr>
              <a:t>Let’s take a look at Sam Gupta’s Pay Statement</a:t>
            </a:r>
          </a:p>
        </p:txBody>
      </p:sp>
      <p:graphicFrame>
        <p:nvGraphicFramePr>
          <p:cNvPr id="17" name="Table 16">
            <a:extLst>
              <a:ext uri="{FF2B5EF4-FFF2-40B4-BE49-F238E27FC236}">
                <a16:creationId xmlns="" xmlns:a16="http://schemas.microsoft.com/office/drawing/2014/main" id="{4B6A4FC7-6FEE-47EA-ACF1-AFD92488F707}"/>
              </a:ext>
            </a:extLst>
          </p:cNvPr>
          <p:cNvGraphicFramePr>
            <a:graphicFrameLocks noGrp="1"/>
          </p:cNvGraphicFramePr>
          <p:nvPr>
            <p:extLst>
              <p:ext uri="{D42A27DB-BD31-4B8C-83A1-F6EECF244321}">
                <p14:modId xmlns:p14="http://schemas.microsoft.com/office/powerpoint/2010/main" val="605901083"/>
              </p:ext>
            </p:extLst>
          </p:nvPr>
        </p:nvGraphicFramePr>
        <p:xfrm>
          <a:off x="3817582" y="629694"/>
          <a:ext cx="7764223" cy="3204143"/>
        </p:xfrm>
        <a:graphic>
          <a:graphicData uri="http://schemas.openxmlformats.org/drawingml/2006/table">
            <a:tbl>
              <a:tblPr firstRow="1" firstCol="1" lastRow="1" lastCol="1" bandRow="1" bandCol="1"/>
              <a:tblGrid>
                <a:gridCol w="1684231">
                  <a:extLst>
                    <a:ext uri="{9D8B030D-6E8A-4147-A177-3AD203B41FA5}">
                      <a16:colId xmlns="" xmlns:a16="http://schemas.microsoft.com/office/drawing/2014/main" val="1687768065"/>
                    </a:ext>
                  </a:extLst>
                </a:gridCol>
                <a:gridCol w="411259">
                  <a:extLst>
                    <a:ext uri="{9D8B030D-6E8A-4147-A177-3AD203B41FA5}">
                      <a16:colId xmlns="" xmlns:a16="http://schemas.microsoft.com/office/drawing/2014/main" val="1561420426"/>
                    </a:ext>
                  </a:extLst>
                </a:gridCol>
                <a:gridCol w="437792">
                  <a:extLst>
                    <a:ext uri="{9D8B030D-6E8A-4147-A177-3AD203B41FA5}">
                      <a16:colId xmlns="" xmlns:a16="http://schemas.microsoft.com/office/drawing/2014/main" val="2810924541"/>
                    </a:ext>
                  </a:extLst>
                </a:gridCol>
                <a:gridCol w="663319">
                  <a:extLst>
                    <a:ext uri="{9D8B030D-6E8A-4147-A177-3AD203B41FA5}">
                      <a16:colId xmlns="" xmlns:a16="http://schemas.microsoft.com/office/drawing/2014/main" val="4172159730"/>
                    </a:ext>
                  </a:extLst>
                </a:gridCol>
                <a:gridCol w="782717">
                  <a:extLst>
                    <a:ext uri="{9D8B030D-6E8A-4147-A177-3AD203B41FA5}">
                      <a16:colId xmlns="" xmlns:a16="http://schemas.microsoft.com/office/drawing/2014/main" val="600057966"/>
                    </a:ext>
                  </a:extLst>
                </a:gridCol>
                <a:gridCol w="822517">
                  <a:extLst>
                    <a:ext uri="{9D8B030D-6E8A-4147-A177-3AD203B41FA5}">
                      <a16:colId xmlns="" xmlns:a16="http://schemas.microsoft.com/office/drawing/2014/main" val="1975582924"/>
                    </a:ext>
                  </a:extLst>
                </a:gridCol>
                <a:gridCol w="570455">
                  <a:extLst>
                    <a:ext uri="{9D8B030D-6E8A-4147-A177-3AD203B41FA5}">
                      <a16:colId xmlns="" xmlns:a16="http://schemas.microsoft.com/office/drawing/2014/main" val="1754241568"/>
                    </a:ext>
                  </a:extLst>
                </a:gridCol>
                <a:gridCol w="543923">
                  <a:extLst>
                    <a:ext uri="{9D8B030D-6E8A-4147-A177-3AD203B41FA5}">
                      <a16:colId xmlns="" xmlns:a16="http://schemas.microsoft.com/office/drawing/2014/main" val="2523506151"/>
                    </a:ext>
                  </a:extLst>
                </a:gridCol>
                <a:gridCol w="782717">
                  <a:extLst>
                    <a:ext uri="{9D8B030D-6E8A-4147-A177-3AD203B41FA5}">
                      <a16:colId xmlns="" xmlns:a16="http://schemas.microsoft.com/office/drawing/2014/main" val="640264245"/>
                    </a:ext>
                  </a:extLst>
                </a:gridCol>
                <a:gridCol w="543923">
                  <a:extLst>
                    <a:ext uri="{9D8B030D-6E8A-4147-A177-3AD203B41FA5}">
                      <a16:colId xmlns="" xmlns:a16="http://schemas.microsoft.com/office/drawing/2014/main" val="4275033948"/>
                    </a:ext>
                  </a:extLst>
                </a:gridCol>
                <a:gridCol w="521370">
                  <a:extLst>
                    <a:ext uri="{9D8B030D-6E8A-4147-A177-3AD203B41FA5}">
                      <a16:colId xmlns="" xmlns:a16="http://schemas.microsoft.com/office/drawing/2014/main" val="1285265665"/>
                    </a:ext>
                  </a:extLst>
                </a:gridCol>
              </a:tblGrid>
              <a:tr h="498419">
                <a:tc gridSpan="11">
                  <a:txBody>
                    <a:bodyPr/>
                    <a:lstStyle/>
                    <a:p>
                      <a:pPr marL="1842135" marR="79375" indent="-1818640">
                        <a:lnSpc>
                          <a:spcPct val="86000"/>
                        </a:lnSpc>
                        <a:spcBef>
                          <a:spcPts val="240"/>
                        </a:spcBef>
                        <a:spcAft>
                          <a:spcPts val="0"/>
                        </a:spcAft>
                        <a:tabLst>
                          <a:tab pos="1814195" algn="l"/>
                          <a:tab pos="3427095" algn="l"/>
                          <a:tab pos="4455795" algn="l"/>
                          <a:tab pos="5154295" algn="l"/>
                        </a:tabLst>
                      </a:pPr>
                      <a:r>
                        <a:rPr lang="en-US" sz="700" b="1">
                          <a:effectLst/>
                          <a:latin typeface="Arial" panose="020B0604020202020204" pitchFamily="34" charset="0"/>
                          <a:ea typeface="Arial" panose="020B0604020202020204" pitchFamily="34" charset="0"/>
                          <a:cs typeface="Times New Roman" panose="02020603050405020304" pitchFamily="18" charset="0"/>
                        </a:rPr>
                        <a:t>GUPTA, SAM</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	Employee</a:t>
                      </a:r>
                      <a:r>
                        <a:rPr lang="en-US" sz="7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lang="en-US" sz="700" b="1" spc="-1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0019	Department</a:t>
                      </a:r>
                      <a:r>
                        <a:rPr lang="en-US" sz="700" b="1" spc="-1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lang="en-US" sz="700" b="1" spc="-2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80	Period Start</a:t>
                      </a:r>
                      <a:r>
                        <a:rPr lang="en-US" sz="7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2022/02/06 Payday 2022/02/25</a:t>
                      </a:r>
                      <a:r>
                        <a:rPr lang="en-US" sz="7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0013</a:t>
                      </a:r>
                      <a:r>
                        <a:rPr lang="en-US" sz="700" b="1" spc="-1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00	Employer # O113-9  </a:t>
                      </a:r>
                      <a:r>
                        <a:rPr lang="en-US" sz="700" b="1" spc="22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7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Period End	2022/02/20</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FCFCFC"/>
                      </a:solidFill>
                      <a:prstDash val="solid"/>
                      <a:round/>
                      <a:headEnd type="none" w="med" len="med"/>
                      <a:tailEnd type="none" w="med" len="med"/>
                    </a:lnL>
                    <a:lnR w="12700" cap="flat" cmpd="sng" algn="ctr">
                      <a:solidFill>
                        <a:srgbClr val="FCFCFC"/>
                      </a:solidFill>
                      <a:prstDash val="solid"/>
                      <a:round/>
                      <a:headEnd type="none" w="med" len="med"/>
                      <a:tailEnd type="none" w="med" len="med"/>
                    </a:lnR>
                    <a:lnT w="12700" cap="flat" cmpd="sng" algn="ctr">
                      <a:solidFill>
                        <a:srgbClr val="FCFCFC"/>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E5E5E5"/>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3598231338"/>
                  </a:ext>
                </a:extLst>
              </a:tr>
              <a:tr h="195971">
                <a:tc gridSpan="11">
                  <a:txBody>
                    <a:bodyPr/>
                    <a:lstStyle/>
                    <a:p>
                      <a:pPr marR="610870" algn="r">
                        <a:lnSpc>
                          <a:spcPts val="600"/>
                        </a:lnSpc>
                        <a:tabLst>
                          <a:tab pos="2820035" algn="l"/>
                        </a:tabLst>
                      </a:pP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STATEMENT OF EARNINGS	EMPLOYEE</a:t>
                      </a:r>
                      <a:r>
                        <a:rPr lang="en-US" sz="500" b="1" spc="-3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DEDUCTIONS</a:t>
                      </a:r>
                      <a:r>
                        <a:rPr lang="en-US" sz="500" b="1" spc="-3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AND</a:t>
                      </a:r>
                      <a:r>
                        <a:rPr lang="en-US" sz="500" b="1" spc="-3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EMPLOYER</a:t>
                      </a:r>
                      <a:r>
                        <a:rPr lang="en-US" sz="500" b="1" spc="-3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CONTRIBUTIONS</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R="626745" algn="r">
                        <a:lnSpc>
                          <a:spcPts val="665"/>
                        </a:lnSpc>
                        <a:spcBef>
                          <a:spcPts val="10"/>
                        </a:spcBef>
                        <a:spcAft>
                          <a:spcPts val="0"/>
                        </a:spcAft>
                        <a:tabLst>
                          <a:tab pos="2677795" algn="l"/>
                        </a:tabLst>
                      </a:pPr>
                      <a:r>
                        <a:rPr lang="en-US" sz="5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BULLETI</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N</a:t>
                      </a:r>
                      <a:r>
                        <a:rPr lang="en-US" sz="5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D</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E</a:t>
                      </a:r>
                      <a:r>
                        <a:rPr lang="en-US" sz="5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PAIE	</a:t>
                      </a:r>
                      <a:r>
                        <a:rPr lang="en-US" sz="5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RETENUE</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S</a:t>
                      </a:r>
                      <a:r>
                        <a:rPr lang="en-US" sz="5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D</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E</a:t>
                      </a:r>
                      <a:r>
                        <a:rPr lang="en-US" sz="5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L’EMPLOY</a:t>
                      </a:r>
                      <a:r>
                        <a:rPr lang="en-US" sz="500" b="1" spc="-305">
                          <a:solidFill>
                            <a:srgbClr val="000000"/>
                          </a:solidFill>
                          <a:effectLst/>
                          <a:latin typeface="Arial" panose="020B0604020202020204" pitchFamily="34" charset="0"/>
                          <a:ea typeface="Arial" panose="020B0604020202020204" pitchFamily="34" charset="0"/>
                          <a:cs typeface="Times New Roman" panose="02020603050405020304" pitchFamily="18" charset="0"/>
                        </a:rPr>
                        <a:t>E</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spc="-7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ET</a:t>
                      </a:r>
                      <a:r>
                        <a:rPr lang="en-US" sz="5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COTISATION</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S</a:t>
                      </a:r>
                      <a:r>
                        <a:rPr lang="en-US" sz="500" b="1" spc="-5">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500" b="1">
                          <a:solidFill>
                            <a:srgbClr val="000000"/>
                          </a:solidFill>
                          <a:effectLst/>
                          <a:latin typeface="Arial" panose="020B0604020202020204" pitchFamily="34" charset="0"/>
                          <a:ea typeface="Arial" panose="020B0604020202020204" pitchFamily="34" charset="0"/>
                          <a:cs typeface="Times New Roman" panose="02020603050405020304" pitchFamily="18" charset="0"/>
                        </a:rPr>
                        <a:t>PATRONALES</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w="19050" cap="flat" cmpd="sng" algn="ctr">
                      <a:solidFill>
                        <a:srgbClr val="BFBFBF"/>
                      </a:solidFill>
                      <a:prstDash val="solid"/>
                      <a:round/>
                      <a:headEnd type="none" w="med" len="med"/>
                      <a:tailEnd type="none" w="med" len="med"/>
                    </a:lnT>
                    <a:lnB>
                      <a:noFill/>
                    </a:lnB>
                    <a:solidFill>
                      <a:srgbClr val="BFBFBF"/>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241419082"/>
                  </a:ext>
                </a:extLst>
              </a:tr>
              <a:tr h="205619">
                <a:tc>
                  <a:txBody>
                    <a:bodyPr/>
                    <a:lstStyle/>
                    <a:p>
                      <a:pPr marL="285750" marR="289560" algn="ctr">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TYPE</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90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47625">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HOURS</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22860">
                        <a:lnSpc>
                          <a:spcPts val="630"/>
                        </a:lnSpc>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HEURES</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89535">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RATE</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89535">
                        <a:lnSpc>
                          <a:spcPts val="630"/>
                        </a:lnSpc>
                      </a:pPr>
                      <a:r>
                        <a:rPr lang="en-US" sz="600">
                          <a:effectLst/>
                          <a:latin typeface="Arial" panose="020B0604020202020204" pitchFamily="34" charset="0"/>
                          <a:ea typeface="Arial" panose="020B0604020202020204" pitchFamily="34" charset="0"/>
                          <a:cs typeface="Times New Roman" panose="02020603050405020304" pitchFamily="18" charset="0"/>
                        </a:rPr>
                        <a:t>TAUX</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142875">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AMOUNT</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115570">
                        <a:lnSpc>
                          <a:spcPts val="630"/>
                        </a:lnSpc>
                      </a:pPr>
                      <a:r>
                        <a:rPr lang="en-US" sz="600">
                          <a:effectLst/>
                          <a:latin typeface="Arial" panose="020B0604020202020204" pitchFamily="34" charset="0"/>
                          <a:ea typeface="Arial" panose="020B0604020202020204" pitchFamily="34" charset="0"/>
                          <a:cs typeface="Times New Roman" panose="02020603050405020304" pitchFamily="18" charset="0"/>
                        </a:rPr>
                        <a:t>MONTANT</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47650">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Y.T.D.</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210185">
                        <a:lnSpc>
                          <a:spcPts val="630"/>
                        </a:lnSpc>
                      </a:pPr>
                      <a:r>
                        <a:rPr lang="en-US" sz="600">
                          <a:effectLst/>
                          <a:latin typeface="Arial" panose="020B0604020202020204" pitchFamily="34" charset="0"/>
                          <a:ea typeface="Arial" panose="020B0604020202020204" pitchFamily="34" charset="0"/>
                          <a:cs typeface="Times New Roman" panose="02020603050405020304" pitchFamily="18" charset="0"/>
                        </a:rPr>
                        <a:t>A JOUR</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57175">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TYPE</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53975">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CURRENT</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52070">
                        <a:lnSpc>
                          <a:spcPts val="630"/>
                        </a:lnSpc>
                      </a:pPr>
                      <a:r>
                        <a:rPr lang="en-US" sz="600">
                          <a:effectLst/>
                          <a:latin typeface="Arial" panose="020B0604020202020204" pitchFamily="34" charset="0"/>
                          <a:ea typeface="Arial" panose="020B0604020202020204" pitchFamily="34" charset="0"/>
                          <a:cs typeface="Times New Roman" panose="02020603050405020304" pitchFamily="18" charset="0"/>
                        </a:rPr>
                        <a:t>COURANT</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107950">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Y.T.D.</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70485">
                        <a:lnSpc>
                          <a:spcPts val="630"/>
                        </a:lnSpc>
                      </a:pPr>
                      <a:r>
                        <a:rPr lang="en-US" sz="600">
                          <a:effectLst/>
                          <a:latin typeface="Arial" panose="020B0604020202020204" pitchFamily="34" charset="0"/>
                          <a:ea typeface="Arial" panose="020B0604020202020204" pitchFamily="34" charset="0"/>
                          <a:cs typeface="Times New Roman" panose="02020603050405020304" pitchFamily="18" charset="0"/>
                        </a:rPr>
                        <a:t>A JOUR</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31775">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TYPE</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53975">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CURRENT</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52070">
                        <a:lnSpc>
                          <a:spcPts val="630"/>
                        </a:lnSpc>
                      </a:pPr>
                      <a:r>
                        <a:rPr lang="en-US" sz="600">
                          <a:effectLst/>
                          <a:latin typeface="Arial" panose="020B0604020202020204" pitchFamily="34" charset="0"/>
                          <a:ea typeface="Arial" panose="020B0604020202020204" pitchFamily="34" charset="0"/>
                          <a:cs typeface="Times New Roman" panose="02020603050405020304" pitchFamily="18" charset="0"/>
                        </a:rPr>
                        <a:t>COURANT</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138430">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Y.T.D.</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100965">
                        <a:lnSpc>
                          <a:spcPts val="630"/>
                        </a:lnSpc>
                      </a:pPr>
                      <a:r>
                        <a:rPr lang="en-US" sz="600">
                          <a:effectLst/>
                          <a:latin typeface="Arial" panose="020B0604020202020204" pitchFamily="34" charset="0"/>
                          <a:ea typeface="Arial" panose="020B0604020202020204" pitchFamily="34" charset="0"/>
                          <a:cs typeface="Times New Roman" panose="02020603050405020304" pitchFamily="18" charset="0"/>
                        </a:rPr>
                        <a:t>A JOUR</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BFBFB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56535908"/>
                  </a:ext>
                </a:extLst>
              </a:tr>
              <a:tr h="315874">
                <a:tc>
                  <a:txBody>
                    <a:bodyPr/>
                    <a:lstStyle/>
                    <a:p>
                      <a:pPr marL="28575">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REG</a:t>
                      </a:r>
                      <a:r>
                        <a:rPr lang="en-US" sz="600" spc="-20">
                          <a:effectLst/>
                          <a:latin typeface="Arial" panose="020B0604020202020204" pitchFamily="34" charset="0"/>
                          <a:ea typeface="Arial" panose="020B0604020202020204" pitchFamily="34" charset="0"/>
                          <a:cs typeface="Times New Roman" panose="02020603050405020304" pitchFamily="18" charset="0"/>
                        </a:rPr>
                        <a:t> </a:t>
                      </a:r>
                      <a:r>
                        <a:rPr lang="en-US" sz="600">
                          <a:effectLst/>
                          <a:latin typeface="Arial" panose="020B0604020202020204" pitchFamily="34" charset="0"/>
                          <a:ea typeface="Arial" panose="020B0604020202020204" pitchFamily="34" charset="0"/>
                          <a:cs typeface="Times New Roman" panose="02020603050405020304" pitchFamily="18" charset="0"/>
                        </a:rPr>
                        <a:t>HRS</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90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5735">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20.00</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9540">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20.000</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2740">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400.00</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8940">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400.00</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5245" marR="462915" indent="-635">
                        <a:lnSpc>
                          <a:spcPct val="75000"/>
                        </a:lnSpc>
                        <a:spcBef>
                          <a:spcPts val="305"/>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E.I.</a:t>
                      </a:r>
                      <a:r>
                        <a:rPr lang="en-US" sz="600" spc="5">
                          <a:effectLst/>
                          <a:latin typeface="Arial" panose="020B0604020202020204" pitchFamily="34" charset="0"/>
                          <a:ea typeface="Arial" panose="020B0604020202020204" pitchFamily="34" charset="0"/>
                          <a:cs typeface="Times New Roman" panose="02020603050405020304" pitchFamily="18" charset="0"/>
                        </a:rPr>
                        <a:t> </a:t>
                      </a:r>
                      <a:r>
                        <a:rPr lang="en-US" sz="600" spc="-5">
                          <a:effectLst/>
                          <a:latin typeface="Arial" panose="020B0604020202020204" pitchFamily="34" charset="0"/>
                          <a:ea typeface="Arial" panose="020B0604020202020204" pitchFamily="34" charset="0"/>
                          <a:cs typeface="Times New Roman" panose="02020603050405020304" pitchFamily="18" charset="0"/>
                        </a:rPr>
                        <a:t>C.P.P.</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54330">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6.32</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305435">
                        <a:lnSpc>
                          <a:spcPts val="700"/>
                        </a:lnSpc>
                      </a:pPr>
                      <a:r>
                        <a:rPr lang="en-US" sz="600">
                          <a:effectLst/>
                          <a:latin typeface="Arial" panose="020B0604020202020204" pitchFamily="34" charset="0"/>
                          <a:ea typeface="Arial" panose="020B0604020202020204" pitchFamily="34" charset="0"/>
                          <a:cs typeface="Times New Roman" panose="02020603050405020304" pitchFamily="18" charset="0"/>
                        </a:rPr>
                        <a:t>14.46</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1630">
                        <a:lnSpc>
                          <a:spcPts val="700"/>
                        </a:lnSpc>
                        <a:spcBef>
                          <a:spcPts val="140"/>
                        </a:spcBef>
                        <a:spcAft>
                          <a:spcPts val="0"/>
                        </a:spcAft>
                      </a:pPr>
                      <a:r>
                        <a:rPr lang="en-US" sz="600">
                          <a:effectLst/>
                          <a:latin typeface="Arial" panose="020B0604020202020204" pitchFamily="34" charset="0"/>
                          <a:ea typeface="Arial" panose="020B0604020202020204" pitchFamily="34" charset="0"/>
                          <a:cs typeface="Times New Roman" panose="02020603050405020304" pitchFamily="18" charset="0"/>
                        </a:rPr>
                        <a:t>6.32</a:t>
                      </a:r>
                      <a:endParaRPr lang="en-CA" sz="900">
                        <a:effectLst/>
                        <a:latin typeface="Arial" panose="020B0604020202020204" pitchFamily="34" charset="0"/>
                        <a:ea typeface="Arial" panose="020B0604020202020204" pitchFamily="34" charset="0"/>
                        <a:cs typeface="Times New Roman" panose="02020603050405020304" pitchFamily="18" charset="0"/>
                      </a:endParaRPr>
                    </a:p>
                    <a:p>
                      <a:pPr marL="292735">
                        <a:lnSpc>
                          <a:spcPts val="700"/>
                        </a:lnSpc>
                      </a:pPr>
                      <a:r>
                        <a:rPr lang="en-US" sz="600">
                          <a:effectLst/>
                          <a:latin typeface="Arial" panose="020B0604020202020204" pitchFamily="34" charset="0"/>
                          <a:ea typeface="Arial" panose="020B0604020202020204" pitchFamily="34" charset="0"/>
                          <a:cs typeface="Times New Roman" panose="02020603050405020304" pitchFamily="18" charset="0"/>
                        </a:rPr>
                        <a:t>14.46</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600">
                          <a:effectLst/>
                          <a:latin typeface="Times New Roman" panose="02020603050405020304" pitchFamily="18" charset="0"/>
                          <a:ea typeface="Arial" panose="020B0604020202020204" pitchFamily="34" charset="0"/>
                          <a:cs typeface="Arial" panose="020B0604020202020204" pitchFamily="34" charset="0"/>
                        </a:rPr>
                        <a:t> </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600">
                          <a:effectLst/>
                          <a:latin typeface="Times New Roman" panose="02020603050405020304" pitchFamily="18" charset="0"/>
                          <a:ea typeface="Arial" panose="020B0604020202020204" pitchFamily="34" charset="0"/>
                          <a:cs typeface="Arial" panose="020B0604020202020204" pitchFamily="34" charset="0"/>
                        </a:rPr>
                        <a:t> </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600">
                          <a:effectLst/>
                          <a:latin typeface="Times New Roman" panose="02020603050405020304" pitchFamily="18" charset="0"/>
                          <a:ea typeface="Arial" panose="020B0604020202020204" pitchFamily="34" charset="0"/>
                          <a:cs typeface="Arial" panose="020B0604020202020204" pitchFamily="34" charset="0"/>
                        </a:rPr>
                        <a:t> </a:t>
                      </a:r>
                      <a:endParaRPr lang="en-CA" sz="90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90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07665893"/>
                  </a:ext>
                </a:extLst>
              </a:tr>
              <a:tr h="1511123">
                <a:tc gridSpan="11">
                  <a:txBody>
                    <a:bodyPr/>
                    <a:lstStyle/>
                    <a:p>
                      <a:r>
                        <a:rPr lang="en-US" sz="600" dirty="0">
                          <a:effectLst/>
                          <a:latin typeface="Times New Roman" panose="02020603050405020304" pitchFamily="18" charset="0"/>
                          <a:ea typeface="Arial" panose="020B0604020202020204" pitchFamily="34" charset="0"/>
                          <a:cs typeface="Arial" panose="020B0604020202020204" pitchFamily="34" charset="0"/>
                        </a:rPr>
                        <a:t> </a:t>
                      </a:r>
                      <a:endParaRPr lang="en-CA" sz="9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762045962"/>
                  </a:ext>
                </a:extLst>
              </a:tr>
              <a:tr h="477137">
                <a:tc gridSpan="11">
                  <a:txBody>
                    <a:bodyPr/>
                    <a:lstStyle/>
                    <a:p>
                      <a:r>
                        <a:rPr lang="en-US" sz="600" dirty="0">
                          <a:effectLst/>
                          <a:latin typeface="Times New Roman" panose="02020603050405020304" pitchFamily="18" charset="0"/>
                          <a:ea typeface="Arial" panose="020B0604020202020204" pitchFamily="34" charset="0"/>
                          <a:cs typeface="Arial" panose="020B0604020202020204" pitchFamily="34" charset="0"/>
                        </a:rPr>
                        <a:t> </a:t>
                      </a:r>
                      <a:endParaRPr lang="en-CA" sz="9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dirty="0"/>
                    </a:p>
                  </a:txBody>
                  <a:tcPr/>
                </a:tc>
                <a:extLst>
                  <a:ext uri="{0D108BD9-81ED-4DB2-BD59-A6C34878D82A}">
                    <a16:rowId xmlns="" xmlns:a16="http://schemas.microsoft.com/office/drawing/2014/main" val="2600269064"/>
                  </a:ext>
                </a:extLst>
              </a:tr>
            </a:tbl>
          </a:graphicData>
        </a:graphic>
      </p:graphicFrame>
      <p:pic>
        <p:nvPicPr>
          <p:cNvPr id="18" name="Picture 17">
            <a:extLst>
              <a:ext uri="{FF2B5EF4-FFF2-40B4-BE49-F238E27FC236}">
                <a16:creationId xmlns="" xmlns:a16="http://schemas.microsoft.com/office/drawing/2014/main" id="{FE42CB74-D8E9-4649-8E3A-279D0B29E7E9}"/>
              </a:ext>
            </a:extLst>
          </p:cNvPr>
          <p:cNvPicPr>
            <a:picLocks noChangeAspect="1"/>
          </p:cNvPicPr>
          <p:nvPr/>
        </p:nvPicPr>
        <p:blipFill>
          <a:blip r:embed="rId5"/>
          <a:stretch>
            <a:fillRect/>
          </a:stretch>
        </p:blipFill>
        <p:spPr>
          <a:xfrm>
            <a:off x="3817582" y="3774802"/>
            <a:ext cx="7878870" cy="1295400"/>
          </a:xfrm>
          <a:prstGeom prst="rect">
            <a:avLst/>
          </a:prstGeom>
        </p:spPr>
      </p:pic>
      <p:sp>
        <p:nvSpPr>
          <p:cNvPr id="21" name="TextBox 20">
            <a:extLst>
              <a:ext uri="{FF2B5EF4-FFF2-40B4-BE49-F238E27FC236}">
                <a16:creationId xmlns="" xmlns:a16="http://schemas.microsoft.com/office/drawing/2014/main" id="{0ADD1809-010E-4E0E-BCC0-2FA6FC8F4AEE}"/>
              </a:ext>
            </a:extLst>
          </p:cNvPr>
          <p:cNvSpPr txBox="1"/>
          <p:nvPr/>
        </p:nvSpPr>
        <p:spPr>
          <a:xfrm>
            <a:off x="4897082" y="1866059"/>
            <a:ext cx="6096000" cy="804900"/>
          </a:xfrm>
          <a:prstGeom prst="rect">
            <a:avLst/>
          </a:prstGeom>
          <a:noFill/>
        </p:spPr>
        <p:txBody>
          <a:bodyPr wrap="square">
            <a:spAutoFit/>
          </a:bodyPr>
          <a:lstStyle/>
          <a:p>
            <a:pPr marL="75565">
              <a:spcBef>
                <a:spcPts val="330"/>
              </a:spcBef>
              <a:spcAft>
                <a:spcPts val="0"/>
              </a:spcAft>
            </a:pPr>
            <a:r>
              <a:rPr lang="en-US" sz="900" b="1" dirty="0">
                <a:effectLst/>
                <a:latin typeface="Arial" panose="020B0604020202020204" pitchFamily="34" charset="0"/>
                <a:ea typeface="Arial" panose="020B0604020202020204" pitchFamily="34" charset="0"/>
              </a:rPr>
              <a:t>1234999</a:t>
            </a:r>
            <a:r>
              <a:rPr lang="en-US" sz="900" b="1" spc="-15" dirty="0">
                <a:effectLst/>
                <a:latin typeface="Arial" panose="020B0604020202020204" pitchFamily="34" charset="0"/>
                <a:ea typeface="Arial" panose="020B0604020202020204" pitchFamily="34" charset="0"/>
              </a:rPr>
              <a:t> </a:t>
            </a:r>
            <a:r>
              <a:rPr lang="en-US" sz="900" b="1" dirty="0">
                <a:effectLst/>
                <a:latin typeface="Arial" panose="020B0604020202020204" pitchFamily="34" charset="0"/>
                <a:ea typeface="Arial" panose="020B0604020202020204" pitchFamily="34" charset="0"/>
              </a:rPr>
              <a:t>ONTARIO</a:t>
            </a:r>
            <a:r>
              <a:rPr lang="en-US" sz="900" b="1" spc="-10" dirty="0">
                <a:effectLst/>
                <a:latin typeface="Arial" panose="020B0604020202020204" pitchFamily="34" charset="0"/>
                <a:ea typeface="Arial" panose="020B0604020202020204" pitchFamily="34" charset="0"/>
              </a:rPr>
              <a:t> </a:t>
            </a:r>
            <a:r>
              <a:rPr lang="en-US" sz="900" b="1" dirty="0">
                <a:effectLst/>
                <a:latin typeface="Arial" panose="020B0604020202020204" pitchFamily="34" charset="0"/>
                <a:ea typeface="Arial" panose="020B0604020202020204" pitchFamily="34" charset="0"/>
              </a:rPr>
              <a:t>INC</a:t>
            </a:r>
            <a:endParaRPr lang="en-CA" sz="900" b="1" dirty="0">
              <a:effectLst/>
              <a:latin typeface="Arial" panose="020B0604020202020204" pitchFamily="34" charset="0"/>
              <a:ea typeface="Arial" panose="020B0604020202020204" pitchFamily="34" charset="0"/>
            </a:endParaRPr>
          </a:p>
          <a:p>
            <a:pPr marL="75565" marR="4882515">
              <a:lnSpc>
                <a:spcPct val="103000"/>
              </a:lnSpc>
              <a:spcBef>
                <a:spcPts val="50"/>
              </a:spcBef>
              <a:spcAft>
                <a:spcPts val="0"/>
              </a:spcAft>
            </a:pPr>
            <a:r>
              <a:rPr lang="en-US" sz="900" b="1" dirty="0">
                <a:effectLst/>
                <a:latin typeface="Arial" panose="020B0604020202020204" pitchFamily="34" charset="0"/>
                <a:ea typeface="Arial" panose="020B0604020202020204" pitchFamily="34" charset="0"/>
              </a:rPr>
              <a:t>189 YONGE STREET</a:t>
            </a:r>
            <a:r>
              <a:rPr lang="en-US" sz="900" b="1" spc="5" dirty="0">
                <a:effectLst/>
                <a:latin typeface="Arial" panose="020B0604020202020204" pitchFamily="34" charset="0"/>
                <a:ea typeface="Arial" panose="020B0604020202020204" pitchFamily="34" charset="0"/>
              </a:rPr>
              <a:t> </a:t>
            </a:r>
            <a:r>
              <a:rPr lang="en-US" sz="900" b="1" dirty="0">
                <a:effectLst/>
                <a:latin typeface="Arial" panose="020B0604020202020204" pitchFamily="34" charset="0"/>
                <a:ea typeface="Arial" panose="020B0604020202020204" pitchFamily="34" charset="0"/>
              </a:rPr>
              <a:t>TORONTO,</a:t>
            </a:r>
            <a:r>
              <a:rPr lang="en-US" sz="900" b="1" spc="-20" dirty="0">
                <a:effectLst/>
                <a:latin typeface="Arial" panose="020B0604020202020204" pitchFamily="34" charset="0"/>
                <a:ea typeface="Arial" panose="020B0604020202020204" pitchFamily="34" charset="0"/>
              </a:rPr>
              <a:t> </a:t>
            </a:r>
            <a:r>
              <a:rPr lang="en-US" sz="900" b="1" dirty="0">
                <a:effectLst/>
                <a:latin typeface="Arial" panose="020B0604020202020204" pitchFamily="34" charset="0"/>
                <a:ea typeface="Arial" panose="020B0604020202020204" pitchFamily="34" charset="0"/>
              </a:rPr>
              <a:t>ON</a:t>
            </a:r>
            <a:r>
              <a:rPr lang="en-US" sz="900" b="1" spc="240" dirty="0">
                <a:effectLst/>
                <a:latin typeface="Arial" panose="020B0604020202020204" pitchFamily="34" charset="0"/>
                <a:ea typeface="Arial" panose="020B0604020202020204" pitchFamily="34" charset="0"/>
              </a:rPr>
              <a:t> </a:t>
            </a:r>
            <a:r>
              <a:rPr lang="en-US" sz="900" b="1" dirty="0">
                <a:effectLst/>
                <a:latin typeface="Arial" panose="020B0604020202020204" pitchFamily="34" charset="0"/>
                <a:ea typeface="Arial" panose="020B0604020202020204" pitchFamily="34" charset="0"/>
              </a:rPr>
              <a:t>M3R</a:t>
            </a:r>
            <a:r>
              <a:rPr lang="en-US" sz="900" b="1" spc="-20" dirty="0">
                <a:effectLst/>
                <a:latin typeface="Arial" panose="020B0604020202020204" pitchFamily="34" charset="0"/>
                <a:ea typeface="Arial" panose="020B0604020202020204" pitchFamily="34" charset="0"/>
              </a:rPr>
              <a:t> </a:t>
            </a:r>
            <a:r>
              <a:rPr lang="en-US" sz="900" b="1" dirty="0">
                <a:effectLst/>
                <a:latin typeface="Arial" panose="020B0604020202020204" pitchFamily="34" charset="0"/>
                <a:ea typeface="Arial" panose="020B0604020202020204" pitchFamily="34" charset="0"/>
              </a:rPr>
              <a:t>1X7</a:t>
            </a:r>
            <a:endParaRPr lang="en-CA" sz="900" b="1" dirty="0">
              <a:effectLst/>
              <a:latin typeface="Arial" panose="020B0604020202020204" pitchFamily="34" charset="0"/>
              <a:ea typeface="Arial" panose="020B0604020202020204" pitchFamily="34" charset="0"/>
            </a:endParaRPr>
          </a:p>
        </p:txBody>
      </p:sp>
      <p:pic>
        <p:nvPicPr>
          <p:cNvPr id="12" name="Picture 11">
            <a:extLst>
              <a:ext uri="{FF2B5EF4-FFF2-40B4-BE49-F238E27FC236}">
                <a16:creationId xmlns="" xmlns:a16="http://schemas.microsoft.com/office/drawing/2014/main" id="{E9BA6446-6670-1343-88A8-3FAAC8CD1BB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280020259"/>
      </p:ext>
    </p:extLst>
  </p:cSld>
  <p:clrMapOvr>
    <a:masterClrMapping/>
  </p:clrMapOvr>
  <p:transition spd="slow">
    <p:cover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C6D4E30D-EA4A-6047-B808-B2DB705FF635}"/>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18</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https://www.youtube.com/watch?v=zK_DtA3-7Ck </a:t>
            </a: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131090"/>
            <a:ext cx="4592478" cy="2739211"/>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What is a Cash Flow?</a:t>
            </a:r>
          </a:p>
          <a:p>
            <a:r>
              <a:rPr lang="en-US" sz="2000" dirty="0">
                <a:latin typeface="Arial" panose="020B0604020202020204" pitchFamily="34" charset="0"/>
                <a:cs typeface="Arial" panose="020B0604020202020204" pitchFamily="34" charset="0"/>
              </a:rPr>
              <a:t>Your personal cash flow is measuring the movement of your money.</a:t>
            </a:r>
          </a:p>
          <a:p>
            <a:r>
              <a:rPr lang="en-US" sz="2000" dirty="0">
                <a:latin typeface="Arial" panose="020B0604020202020204" pitchFamily="34" charset="0"/>
                <a:cs typeface="Arial" panose="020B0604020202020204" pitchFamily="34" charset="0"/>
              </a:rPr>
              <a:t>It is basically your income minus your expenses over a set period of time-typically a month</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13" name="Picture Placeholder 5" descr="Graphical user interface, application&#10;&#10;Description automatically generated">
            <a:hlinkClick r:id="rId5"/>
            <a:extLst>
              <a:ext uri="{FF2B5EF4-FFF2-40B4-BE49-F238E27FC236}">
                <a16:creationId xmlns="" xmlns:a16="http://schemas.microsoft.com/office/drawing/2014/main" id="{5596DB53-26EB-468B-89AD-1DCFC9B5C078}"/>
              </a:ext>
            </a:extLst>
          </p:cNvPr>
          <p:cNvPicPr>
            <a:picLocks noChangeAspect="1"/>
          </p:cNvPicPr>
          <p:nvPr/>
        </p:nvPicPr>
        <p:blipFill rotWithShape="1">
          <a:blip r:embed="rId6">
            <a:extLst>
              <a:ext uri="{28A0092B-C50C-407E-A947-70E740481C1C}">
                <a14:useLocalDpi xmlns:a14="http://schemas.microsoft.com/office/drawing/2010/main" val="0"/>
              </a:ext>
            </a:extLst>
          </a:blip>
          <a:srcRect l="5565" t="28935" r="47146" b="28935"/>
          <a:stretch/>
        </p:blipFill>
        <p:spPr>
          <a:xfrm>
            <a:off x="5616221" y="1447751"/>
            <a:ext cx="5186974" cy="2939893"/>
          </a:xfrm>
          <a:prstGeom prst="rect">
            <a:avLst/>
          </a:prstGeom>
        </p:spPr>
      </p:pic>
      <p:pic>
        <p:nvPicPr>
          <p:cNvPr id="16" name="Picture 15">
            <a:hlinkClick r:id="rId5"/>
            <a:extLst>
              <a:ext uri="{FF2B5EF4-FFF2-40B4-BE49-F238E27FC236}">
                <a16:creationId xmlns="" xmlns:a16="http://schemas.microsoft.com/office/drawing/2014/main" id="{C54633BA-B8EA-DB49-9316-70407D0BA9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6962" y="2355574"/>
            <a:ext cx="1124246" cy="1124246"/>
          </a:xfrm>
          <a:prstGeom prst="rect">
            <a:avLst/>
          </a:prstGeom>
        </p:spPr>
      </p:pic>
      <p:pic>
        <p:nvPicPr>
          <p:cNvPr id="17" name="Picture 16">
            <a:extLst>
              <a:ext uri="{FF2B5EF4-FFF2-40B4-BE49-F238E27FC236}">
                <a16:creationId xmlns="" xmlns:a16="http://schemas.microsoft.com/office/drawing/2014/main" id="{A7B7CEFB-844F-9C41-A669-E4CDED0A0FF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448048620"/>
      </p:ext>
    </p:extLst>
  </p:cSld>
  <p:clrMapOvr>
    <a:masterClrMapping/>
  </p:clrMapOvr>
  <p:transition spd="slow">
    <p:cover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 xmlns:a16="http://schemas.microsoft.com/office/drawing/2014/main" id="{68EBB487-8FB4-F845-9F1B-6AEA140F6D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53" b="17399"/>
          <a:stretch/>
        </p:blipFill>
        <p:spPr>
          <a:xfrm>
            <a:off x="6861463" y="1975733"/>
            <a:ext cx="4863637" cy="4180772"/>
          </a:xfrm>
          <a:prstGeom prst="rect">
            <a:avLst/>
          </a:prstGeom>
        </p:spPr>
      </p:pic>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4">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8253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19</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549671"/>
            <a:ext cx="11233536"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Budgeting</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40" name="TextBox 39">
            <a:extLst>
              <a:ext uri="{FF2B5EF4-FFF2-40B4-BE49-F238E27FC236}">
                <a16:creationId xmlns="" xmlns:a16="http://schemas.microsoft.com/office/drawing/2014/main" id="{59AB0D34-08B0-4583-8FFA-5D9B8091CEF7}"/>
              </a:ext>
            </a:extLst>
          </p:cNvPr>
          <p:cNvSpPr txBox="1"/>
          <p:nvPr/>
        </p:nvSpPr>
        <p:spPr>
          <a:xfrm>
            <a:off x="921684" y="2242025"/>
            <a:ext cx="5272639" cy="3046988"/>
          </a:xfrm>
          <a:prstGeom prst="rect">
            <a:avLst/>
          </a:prstGeom>
          <a:noFill/>
        </p:spPr>
        <p:txBody>
          <a:bodyPr wrap="square" rtlCol="0">
            <a:spAutoFit/>
          </a:bodyPr>
          <a:lstStyle/>
          <a:p>
            <a:pPr>
              <a:lnSpc>
                <a:spcPct val="120000"/>
              </a:lnSpc>
            </a:pPr>
            <a:r>
              <a:rPr lang="en-US" sz="2000" dirty="0">
                <a:latin typeface="Arial" panose="020B0604020202020204" pitchFamily="34" charset="0"/>
                <a:cs typeface="Arial" panose="020B0604020202020204" pitchFamily="34" charset="0"/>
              </a:rPr>
              <a:t>A </a:t>
            </a:r>
            <a:r>
              <a:rPr lang="en-US" sz="2000" b="1" dirty="0">
                <a:latin typeface="Arial" panose="020B0604020202020204" pitchFamily="34" charset="0"/>
                <a:cs typeface="Arial" panose="020B0604020202020204" pitchFamily="34" charset="0"/>
              </a:rPr>
              <a:t>budget</a:t>
            </a:r>
            <a:r>
              <a:rPr lang="en-US" sz="2000" dirty="0">
                <a:latin typeface="Arial" panose="020B0604020202020204" pitchFamily="34" charset="0"/>
                <a:cs typeface="Arial" panose="020B0604020202020204" pitchFamily="34" charset="0"/>
              </a:rPr>
              <a:t> is a plan that helps you manage your money. It helps you figure out how much money you earn, spend, and save. Making a budget can help you balance your income with your savings and expenses.</a:t>
            </a:r>
          </a:p>
          <a:p>
            <a:pPr>
              <a:lnSpc>
                <a:spcPct val="120000"/>
              </a:lnSpc>
            </a:pPr>
            <a:endParaRPr lang="en-US" sz="2000" dirty="0">
              <a:latin typeface="Arial" panose="020B0604020202020204" pitchFamily="34" charset="0"/>
              <a:cs typeface="Arial" panose="020B0604020202020204" pitchFamily="34" charset="0"/>
            </a:endParaRPr>
          </a:p>
          <a:p>
            <a:pPr>
              <a:lnSpc>
                <a:spcPct val="120000"/>
              </a:lnSpc>
            </a:pPr>
            <a:r>
              <a:rPr lang="en-US" sz="2000" dirty="0">
                <a:latin typeface="Arial" panose="020B0604020202020204" pitchFamily="34" charset="0"/>
                <a:cs typeface="Arial" panose="020B0604020202020204" pitchFamily="34" charset="0"/>
              </a:rPr>
              <a:t>It guides your spending to help you reach your financial goals.</a:t>
            </a:r>
          </a:p>
        </p:txBody>
      </p:sp>
    </p:spTree>
    <p:extLst>
      <p:ext uri="{BB962C8B-B14F-4D97-AF65-F5344CB8AC3E}">
        <p14:creationId xmlns:p14="http://schemas.microsoft.com/office/powerpoint/2010/main" val="2635727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 xmlns:a16="http://schemas.microsoft.com/office/drawing/2014/main" id="{680BE6D1-6A4C-5D42-A56A-FA74EDAA7E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257"/>
          <a:stretch/>
        </p:blipFill>
        <p:spPr>
          <a:xfrm>
            <a:off x="0" y="0"/>
            <a:ext cx="12192000" cy="6858000"/>
          </a:xfrm>
          <a:prstGeom prst="rect">
            <a:avLst/>
          </a:prstGeom>
        </p:spPr>
      </p:pic>
      <p:sp>
        <p:nvSpPr>
          <p:cNvPr id="20" name="Rectangle 19">
            <a:extLst>
              <a:ext uri="{FF2B5EF4-FFF2-40B4-BE49-F238E27FC236}">
                <a16:creationId xmlns="" xmlns:a16="http://schemas.microsoft.com/office/drawing/2014/main" id="{A3C25682-E216-4A64-990D-600519699016}"/>
              </a:ext>
            </a:extLst>
          </p:cNvPr>
          <p:cNvSpPr/>
          <p:nvPr/>
        </p:nvSpPr>
        <p:spPr>
          <a:xfrm>
            <a:off x="0" y="0"/>
            <a:ext cx="5392882" cy="6858000"/>
          </a:xfrm>
          <a:prstGeom prst="rect">
            <a:avLst/>
          </a:prstGeom>
          <a:solidFill>
            <a:srgbClr val="0DB14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EF72B780-96B8-4880-9941-E57317D31C56}"/>
              </a:ext>
            </a:extLst>
          </p:cNvPr>
          <p:cNvSpPr/>
          <p:nvPr/>
        </p:nvSpPr>
        <p:spPr>
          <a:xfrm>
            <a:off x="0" y="6431973"/>
            <a:ext cx="12192000" cy="426027"/>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a:t>
            </a:fld>
            <a:endParaRPr lang="en-US"/>
          </a:p>
        </p:txBody>
      </p:sp>
      <p:sp>
        <p:nvSpPr>
          <p:cNvPr id="26" name="TextBox 25">
            <a:extLst>
              <a:ext uri="{FF2B5EF4-FFF2-40B4-BE49-F238E27FC236}">
                <a16:creationId xmlns="" xmlns:a16="http://schemas.microsoft.com/office/drawing/2014/main" id="{40418559-F5E2-4C23-94F8-6E4B71331DF1}"/>
              </a:ext>
            </a:extLst>
          </p:cNvPr>
          <p:cNvSpPr txBox="1"/>
          <p:nvPr/>
        </p:nvSpPr>
        <p:spPr>
          <a:xfrm>
            <a:off x="221673" y="696191"/>
            <a:ext cx="5046517" cy="923330"/>
          </a:xfrm>
          <a:prstGeom prst="rect">
            <a:avLst/>
          </a:prstGeom>
          <a:noFill/>
        </p:spPr>
        <p:txBody>
          <a:bodyPr wrap="square" rtlCol="0">
            <a:spAutoFit/>
          </a:bodyPr>
          <a:lstStyle/>
          <a:p>
            <a:r>
              <a:rPr lang="en-CA" sz="5400" b="1" dirty="0">
                <a:solidFill>
                  <a:schemeClr val="bg1"/>
                </a:solidFill>
                <a:latin typeface="Arial" panose="020B0604020202020204" pitchFamily="34" charset="0"/>
                <a:cs typeface="Arial" panose="020B0604020202020204" pitchFamily="34" charset="0"/>
              </a:rPr>
              <a:t>Housekeeping</a:t>
            </a:r>
            <a:endParaRPr lang="en-US" sz="54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BD7C2376-6F1A-4D0C-89A8-85E66A8065A5}"/>
              </a:ext>
            </a:extLst>
          </p:cNvPr>
          <p:cNvSpPr txBox="1"/>
          <p:nvPr/>
        </p:nvSpPr>
        <p:spPr>
          <a:xfrm>
            <a:off x="554183" y="1905001"/>
            <a:ext cx="4319154" cy="2862322"/>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Start time, break time, finish time</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Participant Workbook</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Ask questions, make comments</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CA" sz="2000" dirty="0">
                <a:solidFill>
                  <a:schemeClr val="bg1"/>
                </a:solidFill>
                <a:latin typeface="Arial" panose="020B0604020202020204" pitchFamily="34" charset="0"/>
                <a:cs typeface="Arial" panose="020B0604020202020204" pitchFamily="34" charset="0"/>
              </a:rPr>
              <a:t>Communicate respectfully even if you disagree</a:t>
            </a:r>
          </a:p>
          <a:p>
            <a:pPr marL="342900" indent="-342900">
              <a:buFont typeface="Arial" panose="020B0604020202020204" pitchFamily="34" charset="0"/>
              <a:buChar char="•"/>
            </a:pPr>
            <a:endParaRPr lang="en-CA" sz="20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 xmlns:a16="http://schemas.microsoft.com/office/drawing/2014/main" id="{76884595-7DB8-664F-BCC0-B99989BA32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7772963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 calcmode="lin" valueType="num">
                                      <p:cBhvr additive="base">
                                        <p:cTn id="7" dur="75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28">
                                            <p:txEl>
                                              <p:pRg st="2" end="2"/>
                                            </p:txEl>
                                          </p:spTgt>
                                        </p:tgtEl>
                                        <p:attrNameLst>
                                          <p:attrName>style.visibility</p:attrName>
                                        </p:attrNameLst>
                                      </p:cBhvr>
                                      <p:to>
                                        <p:strVal val="visible"/>
                                      </p:to>
                                    </p:set>
                                    <p:anim calcmode="lin" valueType="num">
                                      <p:cBhvr additive="base">
                                        <p:cTn id="12" dur="750" fill="hold"/>
                                        <p:tgtEl>
                                          <p:spTgt spid="28">
                                            <p:txEl>
                                              <p:pRg st="2" end="2"/>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28">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28">
                                            <p:txEl>
                                              <p:pRg st="4" end="4"/>
                                            </p:txEl>
                                          </p:spTgt>
                                        </p:tgtEl>
                                        <p:attrNameLst>
                                          <p:attrName>style.visibility</p:attrName>
                                        </p:attrNameLst>
                                      </p:cBhvr>
                                      <p:to>
                                        <p:strVal val="visible"/>
                                      </p:to>
                                    </p:set>
                                    <p:anim calcmode="lin" valueType="num">
                                      <p:cBhvr additive="base">
                                        <p:cTn id="17" dur="750" fill="hold"/>
                                        <p:tgtEl>
                                          <p:spTgt spid="28">
                                            <p:txEl>
                                              <p:pRg st="4" end="4"/>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28">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2250"/>
                            </p:stCondLst>
                            <p:childTnLst>
                              <p:par>
                                <p:cTn id="20" presetID="2" presetClass="entr" presetSubtype="8" fill="hold" grpId="0" nodeType="afterEffect">
                                  <p:stCondLst>
                                    <p:cond delay="0"/>
                                  </p:stCondLst>
                                  <p:childTnLst>
                                    <p:set>
                                      <p:cBhvr>
                                        <p:cTn id="21" dur="1" fill="hold">
                                          <p:stCondLst>
                                            <p:cond delay="0"/>
                                          </p:stCondLst>
                                        </p:cTn>
                                        <p:tgtEl>
                                          <p:spTgt spid="28">
                                            <p:txEl>
                                              <p:pRg st="6" end="6"/>
                                            </p:txEl>
                                          </p:spTgt>
                                        </p:tgtEl>
                                        <p:attrNameLst>
                                          <p:attrName>style.visibility</p:attrName>
                                        </p:attrNameLst>
                                      </p:cBhvr>
                                      <p:to>
                                        <p:strVal val="visible"/>
                                      </p:to>
                                    </p:set>
                                    <p:anim calcmode="lin" valueType="num">
                                      <p:cBhvr additive="base">
                                        <p:cTn id="22" dur="750" fill="hold"/>
                                        <p:tgtEl>
                                          <p:spTgt spid="28">
                                            <p:txEl>
                                              <p:pRg st="6" end="6"/>
                                            </p:txEl>
                                          </p:spTgt>
                                        </p:tgtEl>
                                        <p:attrNameLst>
                                          <p:attrName>ppt_x</p:attrName>
                                        </p:attrNameLst>
                                      </p:cBhvr>
                                      <p:tavLst>
                                        <p:tav tm="0">
                                          <p:val>
                                            <p:strVal val="0-#ppt_w/2"/>
                                          </p:val>
                                        </p:tav>
                                        <p:tav tm="100000">
                                          <p:val>
                                            <p:strVal val="#ppt_x"/>
                                          </p:val>
                                        </p:tav>
                                      </p:tavLst>
                                    </p:anim>
                                    <p:anim calcmode="lin" valueType="num">
                                      <p:cBhvr additive="base">
                                        <p:cTn id="23" dur="750" fill="hold"/>
                                        <p:tgtEl>
                                          <p:spTgt spid="2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20</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549671"/>
            <a:ext cx="11233536"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Budgeting</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40" name="TextBox 39">
            <a:extLst>
              <a:ext uri="{FF2B5EF4-FFF2-40B4-BE49-F238E27FC236}">
                <a16:creationId xmlns="" xmlns:a16="http://schemas.microsoft.com/office/drawing/2014/main" id="{59AB0D34-08B0-4583-8FFA-5D9B8091CEF7}"/>
              </a:ext>
            </a:extLst>
          </p:cNvPr>
          <p:cNvSpPr txBox="1"/>
          <p:nvPr/>
        </p:nvSpPr>
        <p:spPr>
          <a:xfrm>
            <a:off x="513690" y="1972873"/>
            <a:ext cx="11164620" cy="1569660"/>
          </a:xfrm>
          <a:prstGeom prst="rect">
            <a:avLst/>
          </a:prstGeom>
          <a:noFill/>
        </p:spPr>
        <p:txBody>
          <a:bodyPr wrap="square" rtlCol="0">
            <a:spAutoFit/>
          </a:bodyPr>
          <a:lstStyle/>
          <a:p>
            <a:pPr algn="ctr">
              <a:lnSpc>
                <a:spcPct val="120000"/>
              </a:lnSpc>
            </a:pPr>
            <a:r>
              <a:rPr lang="en-US" sz="1600" dirty="0">
                <a:latin typeface="Arial" panose="020B0604020202020204" pitchFamily="34" charset="0"/>
                <a:cs typeface="Arial" panose="020B0604020202020204" pitchFamily="34" charset="0"/>
              </a:rPr>
              <a:t>Budgeting will help you to track and manage your money and take note of what you spend.</a:t>
            </a:r>
          </a:p>
          <a:p>
            <a:pPr algn="ctr">
              <a:lnSpc>
                <a:spcPct val="120000"/>
              </a:lnSpc>
            </a:pPr>
            <a:endParaRPr lang="en-US" sz="1600" dirty="0">
              <a:latin typeface="Arial" panose="020B0604020202020204" pitchFamily="34" charset="0"/>
              <a:cs typeface="Arial" panose="020B0604020202020204" pitchFamily="34" charset="0"/>
            </a:endParaRPr>
          </a:p>
          <a:p>
            <a:pPr algn="ctr">
              <a:lnSpc>
                <a:spcPct val="120000"/>
              </a:lnSpc>
            </a:pPr>
            <a:r>
              <a:rPr lang="en-US" sz="1600" dirty="0">
                <a:latin typeface="Arial" panose="020B0604020202020204" pitchFamily="34" charset="0"/>
                <a:cs typeface="Arial" panose="020B0604020202020204" pitchFamily="34" charset="0"/>
              </a:rPr>
              <a:t>If you track everything that you spend for a few months, it will become clear where you can save money. A key example of this would be, if you spend $3.00 on coffee every day, that alone will cost you almost $2000.00/ year, or more than $90.00/ month.</a:t>
            </a:r>
          </a:p>
        </p:txBody>
      </p:sp>
      <p:graphicFrame>
        <p:nvGraphicFramePr>
          <p:cNvPr id="12" name="Table 11">
            <a:extLst>
              <a:ext uri="{FF2B5EF4-FFF2-40B4-BE49-F238E27FC236}">
                <a16:creationId xmlns="" xmlns:a16="http://schemas.microsoft.com/office/drawing/2014/main" id="{C3D05338-43E9-44A7-B4C8-C543BF2E6DDE}"/>
              </a:ext>
            </a:extLst>
          </p:cNvPr>
          <p:cNvGraphicFramePr>
            <a:graphicFrameLocks noGrp="1"/>
          </p:cNvGraphicFramePr>
          <p:nvPr>
            <p:extLst>
              <p:ext uri="{D42A27DB-BD31-4B8C-83A1-F6EECF244321}">
                <p14:modId xmlns:p14="http://schemas.microsoft.com/office/powerpoint/2010/main" val="3202594391"/>
              </p:ext>
            </p:extLst>
          </p:nvPr>
        </p:nvGraphicFramePr>
        <p:xfrm>
          <a:off x="1666967" y="3763442"/>
          <a:ext cx="9003491" cy="2298029"/>
        </p:xfrm>
        <a:graphic>
          <a:graphicData uri="http://schemas.openxmlformats.org/drawingml/2006/table">
            <a:tbl>
              <a:tblPr firstRow="1" firstCol="1" bandRow="1">
                <a:tableStyleId>{93296810-A885-4BE3-A3E7-6D5BEEA58F35}</a:tableStyleId>
              </a:tblPr>
              <a:tblGrid>
                <a:gridCol w="4499338">
                  <a:extLst>
                    <a:ext uri="{9D8B030D-6E8A-4147-A177-3AD203B41FA5}">
                      <a16:colId xmlns="" xmlns:a16="http://schemas.microsoft.com/office/drawing/2014/main" val="4173482374"/>
                    </a:ext>
                  </a:extLst>
                </a:gridCol>
                <a:gridCol w="4504153">
                  <a:extLst>
                    <a:ext uri="{9D8B030D-6E8A-4147-A177-3AD203B41FA5}">
                      <a16:colId xmlns="" xmlns:a16="http://schemas.microsoft.com/office/drawing/2014/main" val="1459892721"/>
                    </a:ext>
                  </a:extLst>
                </a:gridCol>
              </a:tblGrid>
              <a:tr h="166435">
                <a:tc>
                  <a:txBody>
                    <a:bodyPr/>
                    <a:lstStyle/>
                    <a:p>
                      <a:pPr algn="ctr"/>
                      <a:r>
                        <a:rPr lang="en-US" sz="1800" dirty="0">
                          <a:effectLst/>
                          <a:latin typeface="Arial" panose="020B0604020202020204" pitchFamily="34" charset="0"/>
                          <a:cs typeface="Arial" panose="020B0604020202020204" pitchFamily="34" charset="0"/>
                        </a:rPr>
                        <a:t>Needs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DB14B"/>
                    </a:solidFill>
                  </a:tcPr>
                </a:tc>
                <a:tc>
                  <a:txBody>
                    <a:bodyPr/>
                    <a:lstStyle/>
                    <a:p>
                      <a:pPr algn="ctr"/>
                      <a:r>
                        <a:rPr lang="en-US" sz="1800" dirty="0">
                          <a:effectLst/>
                          <a:latin typeface="Arial" panose="020B0604020202020204" pitchFamily="34" charset="0"/>
                          <a:cs typeface="Arial" panose="020B0604020202020204" pitchFamily="34" charset="0"/>
                        </a:rPr>
                        <a:t>Wants</a:t>
                      </a:r>
                      <a:endParaRPr lang="en-CA"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DB14B"/>
                    </a:solidFill>
                  </a:tcPr>
                </a:tc>
                <a:extLst>
                  <a:ext uri="{0D108BD9-81ED-4DB2-BD59-A6C34878D82A}">
                    <a16:rowId xmlns="" xmlns:a16="http://schemas.microsoft.com/office/drawing/2014/main" val="2290107349"/>
                  </a:ext>
                </a:extLst>
              </a:tr>
              <a:tr h="2023709">
                <a:tc>
                  <a:txBody>
                    <a:bodyPr/>
                    <a:lstStyle/>
                    <a:p>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DB14B"/>
                    </a:solidFill>
                  </a:tcPr>
                </a:tc>
                <a:tc>
                  <a:txBody>
                    <a:bodyPr/>
                    <a:lstStyle/>
                    <a:p>
                      <a:pPr algn="ctr"/>
                      <a:r>
                        <a:rPr lang="en-US" sz="1200" dirty="0">
                          <a:effectLst/>
                        </a:rPr>
                        <a:t> </a:t>
                      </a:r>
                      <a:endParaRPr lang="en-CA" sz="1200" dirty="0">
                        <a:effectLst/>
                      </a:endParaRPr>
                    </a:p>
                    <a:p>
                      <a:pPr algn="ctr"/>
                      <a:endParaRPr lang="en-C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DB14B"/>
                    </a:solidFill>
                  </a:tcPr>
                </a:tc>
                <a:extLst>
                  <a:ext uri="{0D108BD9-81ED-4DB2-BD59-A6C34878D82A}">
                    <a16:rowId xmlns="" xmlns:a16="http://schemas.microsoft.com/office/drawing/2014/main" val="864937097"/>
                  </a:ext>
                </a:extLst>
              </a:tr>
            </a:tbl>
          </a:graphicData>
        </a:graphic>
      </p:graphicFrame>
    </p:spTree>
    <p:extLst>
      <p:ext uri="{BB962C8B-B14F-4D97-AF65-F5344CB8AC3E}">
        <p14:creationId xmlns:p14="http://schemas.microsoft.com/office/powerpoint/2010/main" val="42955295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4119C16B-C58B-594E-AF4F-0E6C4351B978}"/>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21</a:t>
            </a:fld>
            <a:endParaRPr lang="en-US"/>
          </a:p>
        </p:txBody>
      </p:sp>
      <p:pic>
        <p:nvPicPr>
          <p:cNvPr id="49" name="Picture 48"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2" name="Rectangle 11">
            <a:extLst>
              <a:ext uri="{FF2B5EF4-FFF2-40B4-BE49-F238E27FC236}">
                <a16:creationId xmlns="" xmlns:a16="http://schemas.microsoft.com/office/drawing/2014/main" id="{DDE8690F-D317-413B-B3CE-72AF9ECEE9F9}"/>
              </a:ext>
            </a:extLst>
          </p:cNvPr>
          <p:cNvSpPr/>
          <p:nvPr/>
        </p:nvSpPr>
        <p:spPr>
          <a:xfrm>
            <a:off x="320159" y="5032691"/>
            <a:ext cx="4029467" cy="646331"/>
          </a:xfrm>
          <a:prstGeom prst="rect">
            <a:avLst/>
          </a:prstGeom>
        </p:spPr>
        <p:txBody>
          <a:bodyPr wrap="square">
            <a:spAutoFit/>
          </a:bodyPr>
          <a:lstStyle/>
          <a:p>
            <a:r>
              <a:rPr lang="en-US" b="1" u="sng" dirty="0">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 xmlns:ahyp="http://schemas.microsoft.com/office/drawing/2018/hyperlinkcolor" val="tx"/>
                    </a:ext>
                  </a:extLst>
                </a:hlinkClick>
              </a:rPr>
              <a:t>https://www.youtube.com/watch?v=Fqyxp-4TMZA&amp;t=27s</a:t>
            </a:r>
            <a:r>
              <a:rPr lang="en-US" b="1" dirty="0">
                <a:latin typeface="Arial" panose="020B0604020202020204" pitchFamily="34" charset="0"/>
                <a:ea typeface="Times New Roman" panose="02020603050405020304" pitchFamily="18" charset="0"/>
                <a:cs typeface="Arial" panose="020B0604020202020204" pitchFamily="34" charset="0"/>
              </a:rPr>
              <a:t> </a:t>
            </a:r>
            <a:endParaRPr lang="en-US" b="1" u="sng"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100 People Reveal How Much Money They Have Saved</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735318"/>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15" name="Picture 14" descr="Graphical user interface, website&#10;&#10;Description automatically generated">
            <a:extLst>
              <a:ext uri="{FF2B5EF4-FFF2-40B4-BE49-F238E27FC236}">
                <a16:creationId xmlns="" xmlns:a16="http://schemas.microsoft.com/office/drawing/2014/main" id="{3CC83580-9A97-4DAF-BCEE-27E3EFB885D4}"/>
              </a:ext>
            </a:extLst>
          </p:cNvPr>
          <p:cNvPicPr>
            <a:picLocks noChangeAspect="1"/>
          </p:cNvPicPr>
          <p:nvPr/>
        </p:nvPicPr>
        <p:blipFill rotWithShape="1">
          <a:blip r:embed="rId6">
            <a:extLst>
              <a:ext uri="{28A0092B-C50C-407E-A947-70E740481C1C}">
                <a14:useLocalDpi xmlns:a14="http://schemas.microsoft.com/office/drawing/2010/main" val="0"/>
              </a:ext>
            </a:extLst>
          </a:blip>
          <a:srcRect l="4904" t="17041" r="32404" b="19556"/>
          <a:stretch/>
        </p:blipFill>
        <p:spPr>
          <a:xfrm>
            <a:off x="5633885" y="1437968"/>
            <a:ext cx="5176684" cy="2944931"/>
          </a:xfrm>
          <a:prstGeom prst="rect">
            <a:avLst/>
          </a:prstGeom>
        </p:spPr>
      </p:pic>
      <p:pic>
        <p:nvPicPr>
          <p:cNvPr id="13" name="Picture 12">
            <a:hlinkClick r:id="rId7"/>
            <a:extLst>
              <a:ext uri="{FF2B5EF4-FFF2-40B4-BE49-F238E27FC236}">
                <a16:creationId xmlns="" xmlns:a16="http://schemas.microsoft.com/office/drawing/2014/main" id="{1FB55928-F131-E642-BDE9-79E72099E7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6962" y="2355574"/>
            <a:ext cx="1124246" cy="1124246"/>
          </a:xfrm>
          <a:prstGeom prst="rect">
            <a:avLst/>
          </a:prstGeom>
        </p:spPr>
      </p:pic>
      <p:pic>
        <p:nvPicPr>
          <p:cNvPr id="17" name="Picture 16">
            <a:extLst>
              <a:ext uri="{FF2B5EF4-FFF2-40B4-BE49-F238E27FC236}">
                <a16:creationId xmlns="" xmlns:a16="http://schemas.microsoft.com/office/drawing/2014/main" id="{689B33B3-F07B-7747-AFAC-BCFEB442034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148979177"/>
      </p:ext>
    </p:extLst>
  </p:cSld>
  <p:clrMapOvr>
    <a:masterClrMapping/>
  </p:clrMapOvr>
  <p:transition spd="slow">
    <p:cover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538" t="-803" r="21924" b="803"/>
          <a:stretch/>
        </p:blipFill>
        <p:spPr>
          <a:xfrm>
            <a:off x="0" y="-66367"/>
            <a:ext cx="5685465" cy="6487950"/>
          </a:xfrm>
          <a:prstGeom prst="rect">
            <a:avLst/>
          </a:prstGeom>
        </p:spPr>
      </p:pic>
      <p:sp>
        <p:nvSpPr>
          <p:cNvPr id="14" name="Rectangle 13">
            <a:extLst>
              <a:ext uri="{FF2B5EF4-FFF2-40B4-BE49-F238E27FC236}">
                <a16:creationId xmlns="" xmlns:a16="http://schemas.microsoft.com/office/drawing/2014/main" id="{4FA3391C-D4EE-7A46-BB4C-82F89B29E224}"/>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22</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096000" y="2413601"/>
            <a:ext cx="5744610" cy="2677656"/>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sz="2000" dirty="0">
                <a:latin typeface="Arial" panose="020B0604020202020204" pitchFamily="34" charset="0"/>
                <a:cs typeface="Arial" panose="020B0604020202020204" pitchFamily="34" charset="0"/>
              </a:rPr>
              <a:t>Basic Savings Account</a:t>
            </a:r>
          </a:p>
          <a:p>
            <a:pPr marL="285750" indent="-285750">
              <a:lnSpc>
                <a:spcPct val="120000"/>
              </a:lnSpc>
              <a:buFont typeface="Wingdings" panose="05000000000000000000" pitchFamily="2" charset="2"/>
              <a:buChar char="ü"/>
            </a:pPr>
            <a:r>
              <a:rPr lang="en-US" sz="2000" dirty="0">
                <a:latin typeface="Arial" panose="020B0604020202020204" pitchFamily="34" charset="0"/>
                <a:cs typeface="Arial" panose="020B0604020202020204" pitchFamily="34" charset="0"/>
              </a:rPr>
              <a:t>Tax Free Savings Account</a:t>
            </a:r>
          </a:p>
          <a:p>
            <a:pPr marL="285750" indent="-285750">
              <a:lnSpc>
                <a:spcPct val="120000"/>
              </a:lnSpc>
              <a:buFont typeface="Wingdings" panose="05000000000000000000" pitchFamily="2" charset="2"/>
              <a:buChar char="ü"/>
            </a:pPr>
            <a:r>
              <a:rPr lang="en-US" sz="2000" dirty="0">
                <a:latin typeface="Arial" panose="020B0604020202020204" pitchFamily="34" charset="0"/>
                <a:cs typeface="Arial" panose="020B0604020202020204" pitchFamily="34" charset="0"/>
              </a:rPr>
              <a:t>Registered Retirement Savings Plan (RRSP)</a:t>
            </a:r>
          </a:p>
          <a:p>
            <a:pPr marL="285750" indent="-285750">
              <a:lnSpc>
                <a:spcPct val="120000"/>
              </a:lnSpc>
              <a:buFont typeface="Wingdings" panose="05000000000000000000" pitchFamily="2" charset="2"/>
              <a:buChar char="ü"/>
            </a:pPr>
            <a:r>
              <a:rPr lang="en-US" sz="2000" dirty="0">
                <a:latin typeface="Arial" panose="020B0604020202020204" pitchFamily="34" charset="0"/>
                <a:cs typeface="Arial" panose="020B0604020202020204" pitchFamily="34" charset="0"/>
              </a:rPr>
              <a:t>Youth Savings Account</a:t>
            </a:r>
          </a:p>
          <a:p>
            <a:pPr marL="285750" indent="-285750">
              <a:lnSpc>
                <a:spcPct val="120000"/>
              </a:lnSpc>
              <a:buFont typeface="Wingdings" panose="05000000000000000000" pitchFamily="2" charset="2"/>
              <a:buChar char="ü"/>
            </a:pPr>
            <a:r>
              <a:rPr lang="en-US" sz="2000" dirty="0">
                <a:latin typeface="Arial" panose="020B0604020202020204" pitchFamily="34" charset="0"/>
                <a:cs typeface="Arial" panose="020B0604020202020204" pitchFamily="34" charset="0"/>
              </a:rPr>
              <a:t>High Interest Savings Account</a:t>
            </a:r>
          </a:p>
          <a:p>
            <a:pPr marL="285750" indent="-285750">
              <a:lnSpc>
                <a:spcPct val="120000"/>
              </a:lnSpc>
              <a:buFont typeface="Wingdings" panose="05000000000000000000" pitchFamily="2" charset="2"/>
              <a:buChar char="ü"/>
            </a:pPr>
            <a:r>
              <a:rPr lang="en-US" sz="2000" dirty="0">
                <a:latin typeface="Arial" panose="020B0604020202020204" pitchFamily="34" charset="0"/>
                <a:cs typeface="Arial" panose="020B0604020202020204" pitchFamily="34" charset="0"/>
              </a:rPr>
              <a:t>Registered Education Savings Plan (RESP)</a:t>
            </a:r>
          </a:p>
          <a:p>
            <a:pPr marL="285750" indent="-285750">
              <a:lnSpc>
                <a:spcPct val="120000"/>
              </a:lnSpc>
              <a:buFont typeface="Wingdings" panose="05000000000000000000" pitchFamily="2" charset="2"/>
              <a:buChar char="ü"/>
            </a:pPr>
            <a:r>
              <a:rPr lang="en-US" sz="2000" dirty="0">
                <a:latin typeface="Arial" panose="020B0604020202020204" pitchFamily="34" charset="0"/>
                <a:cs typeface="Arial" panose="020B0604020202020204" pitchFamily="34" charset="0"/>
              </a:rPr>
              <a:t>Registered Disability Savings Plan (RDSP)</a:t>
            </a:r>
          </a:p>
        </p:txBody>
      </p:sp>
      <p:pic>
        <p:nvPicPr>
          <p:cNvPr id="17" name="Picture 16">
            <a:extLst>
              <a:ext uri="{FF2B5EF4-FFF2-40B4-BE49-F238E27FC236}">
                <a16:creationId xmlns="" xmlns:a16="http://schemas.microsoft.com/office/drawing/2014/main" id="{23F05E64-71ED-4344-9200-0A973CCC7E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1" name="TextBox 10">
            <a:extLst>
              <a:ext uri="{FF2B5EF4-FFF2-40B4-BE49-F238E27FC236}">
                <a16:creationId xmlns="" xmlns:a16="http://schemas.microsoft.com/office/drawing/2014/main" id="{1F9162E8-5E36-C04B-82F6-3EC5EF3E0580}"/>
              </a:ext>
            </a:extLst>
          </p:cNvPr>
          <p:cNvSpPr txBox="1"/>
          <p:nvPr/>
        </p:nvSpPr>
        <p:spPr>
          <a:xfrm>
            <a:off x="6243373" y="908152"/>
            <a:ext cx="5597237" cy="1323439"/>
          </a:xfrm>
          <a:prstGeom prst="rect">
            <a:avLst/>
          </a:prstGeom>
          <a:noFill/>
        </p:spPr>
        <p:txBody>
          <a:bodyPr wrap="square" rtlCol="0">
            <a:spAutoFit/>
          </a:bodyPr>
          <a:lstStyle/>
          <a:p>
            <a:r>
              <a:rPr lang="en-US" sz="4000" b="1" dirty="0">
                <a:solidFill>
                  <a:srgbClr val="E1AD01"/>
                </a:solidFill>
                <a:latin typeface="Arial" panose="020B0604020202020204" pitchFamily="34" charset="0"/>
                <a:cs typeface="Arial" panose="020B0604020202020204" pitchFamily="34" charset="0"/>
              </a:rPr>
              <a:t>Types of Savings Accounts</a:t>
            </a:r>
          </a:p>
        </p:txBody>
      </p:sp>
    </p:spTree>
    <p:extLst>
      <p:ext uri="{BB962C8B-B14F-4D97-AF65-F5344CB8AC3E}">
        <p14:creationId xmlns:p14="http://schemas.microsoft.com/office/powerpoint/2010/main" val="2863814476"/>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75B9F1D7-7265-094D-B89C-15793F1FA809}"/>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ate Placeholder 8">
            <a:extLst>
              <a:ext uri="{FF2B5EF4-FFF2-40B4-BE49-F238E27FC236}">
                <a16:creationId xmlns:a16="http://schemas.microsoft.com/office/drawing/2014/main" xmlns="" id="{200322D0-2477-4DCB-97A1-1FDBD33EFBA5}"/>
              </a:ext>
            </a:extLst>
          </p:cNvPr>
          <p:cNvSpPr>
            <a:spLocks noGrp="1"/>
          </p:cNvSpPr>
          <p:nvPr>
            <p:ph type="dt" sz="half" idx="10"/>
          </p:nvPr>
        </p:nvSpPr>
        <p:spPr/>
        <p:txBody>
          <a:bodyPr/>
          <a:lstStyle/>
          <a:p>
            <a:fld id="{AC583325-E5CA-4A8D-8155-7E36AC00BA60}" type="datetime1">
              <a:rPr lang="en-US" smtClean="0">
                <a:solidFill>
                  <a:prstClr val="white"/>
                </a:solidFill>
              </a:rPr>
              <a:pPr/>
              <a:t>3/9/2022</a:t>
            </a:fld>
            <a:endParaRPr lang="en-US" dirty="0">
              <a:solidFill>
                <a:prstClr val="white"/>
              </a:solidFill>
            </a:endParaRPr>
          </a:p>
        </p:txBody>
      </p:sp>
      <p:sp>
        <p:nvSpPr>
          <p:cNvPr id="10" name="Slide Number Placeholder 9">
            <a:extLst>
              <a:ext uri="{FF2B5EF4-FFF2-40B4-BE49-F238E27FC236}">
                <a16:creationId xmlns:a16="http://schemas.microsoft.com/office/drawing/2014/main" xmlns="" id="{B3D711B7-BCBA-4AC2-A5E4-E2B6DB799062}"/>
              </a:ext>
            </a:extLst>
          </p:cNvPr>
          <p:cNvSpPr>
            <a:spLocks noGrp="1"/>
          </p:cNvSpPr>
          <p:nvPr>
            <p:ph type="sldNum" sz="quarter" idx="12"/>
          </p:nvPr>
        </p:nvSpPr>
        <p:spPr/>
        <p:txBody>
          <a:bodyPr/>
          <a:lstStyle/>
          <a:p>
            <a:fld id="{FD980031-200C-46EB-A905-0D9DD9F0457B}" type="slidenum">
              <a:rPr lang="en-US" smtClean="0">
                <a:solidFill>
                  <a:prstClr val="white"/>
                </a:solidFill>
              </a:rPr>
              <a:pPr/>
              <a:t>23</a:t>
            </a:fld>
            <a:endParaRPr lang="en-US">
              <a:solidFill>
                <a:prstClr val="white"/>
              </a:solidFill>
            </a:endParaRPr>
          </a:p>
        </p:txBody>
      </p:sp>
      <p:pic>
        <p:nvPicPr>
          <p:cNvPr id="49" name="Picture 48" descr="A picture containing device&#10;&#10;Description automatically generated">
            <a:extLst>
              <a:ext uri="{FF2B5EF4-FFF2-40B4-BE49-F238E27FC236}">
                <a16:creationId xmlns:a16="http://schemas.microsoft.com/office/drawing/2014/main" xmlns="" id="{DC8813F8-37EA-4ED5-A346-E726C9A6E6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sp>
        <p:nvSpPr>
          <p:cNvPr id="12" name="Rectangle 11">
            <a:extLst>
              <a:ext uri="{FF2B5EF4-FFF2-40B4-BE49-F238E27FC236}">
                <a16:creationId xmlns:a16="http://schemas.microsoft.com/office/drawing/2014/main" xmlns="" id="{DDE8690F-D317-413B-B3CE-72AF9ECEE9F9}"/>
              </a:ext>
            </a:extLst>
          </p:cNvPr>
          <p:cNvSpPr/>
          <p:nvPr/>
        </p:nvSpPr>
        <p:spPr>
          <a:xfrm>
            <a:off x="320159" y="5032691"/>
            <a:ext cx="4851448" cy="646331"/>
          </a:xfrm>
          <a:prstGeom prst="rect">
            <a:avLst/>
          </a:prstGeom>
        </p:spPr>
        <p:txBody>
          <a:bodyPr wrap="square">
            <a:spAutoFit/>
          </a:bodyPr>
          <a:lstStyle/>
          <a:p>
            <a:r>
              <a:rPr lang="en-US" b="1" u="sng" dirty="0">
                <a:solidFill>
                  <a:prstClr val="black"/>
                </a:solidFill>
                <a:latin typeface="Arial" panose="020B060402020202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xmlns="" val="tx"/>
                    </a:ext>
                  </a:extLst>
                </a:hlinkClick>
              </a:rPr>
              <a:t>https://www.youtube.com/watch?v=AL9zx1aU1SI</a:t>
            </a:r>
            <a:endParaRPr lang="en-US" b="1" u="sng"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a:extLst>
              <a:ext uri="{FF2B5EF4-FFF2-40B4-BE49-F238E27FC236}">
                <a16:creationId xmlns:a16="http://schemas.microsoft.com/office/drawing/2014/main" xmlns="" id="{8E655019-0A20-404B-94D4-A8FCE15C5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a16="http://schemas.microsoft.com/office/drawing/2014/main" xmlns="" id="{0511BC66-A457-4C8B-B214-3E0C1EEC1F54}"/>
              </a:ext>
            </a:extLst>
          </p:cNvPr>
          <p:cNvSpPr/>
          <p:nvPr/>
        </p:nvSpPr>
        <p:spPr>
          <a:xfrm>
            <a:off x="309853" y="1381384"/>
            <a:ext cx="4592478" cy="1754326"/>
          </a:xfrm>
          <a:prstGeom prst="rect">
            <a:avLst/>
          </a:prstGeom>
        </p:spPr>
        <p:txBody>
          <a:bodyPr wrap="square">
            <a:spAutoFit/>
          </a:bodyPr>
          <a:lstStyle/>
          <a:p>
            <a:r>
              <a:rPr lang="en-US" sz="3600" b="1" i="1" dirty="0">
                <a:solidFill>
                  <a:prstClr val="black"/>
                </a:solidFill>
                <a:latin typeface="Arial" panose="020B0604020202020204" pitchFamily="34" charset="0"/>
                <a:cs typeface="Arial" panose="020B0604020202020204" pitchFamily="34" charset="0"/>
              </a:rPr>
              <a:t>When is it Time to Stop Saving and Start Investing?</a:t>
            </a:r>
          </a:p>
        </p:txBody>
      </p:sp>
      <p:sp>
        <p:nvSpPr>
          <p:cNvPr id="19" name="Rectangle 18">
            <a:extLst>
              <a:ext uri="{FF2B5EF4-FFF2-40B4-BE49-F238E27FC236}">
                <a16:creationId xmlns:a16="http://schemas.microsoft.com/office/drawing/2014/main" xmlns=""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a16="http://schemas.microsoft.com/office/drawing/2014/main" xmlns="" id="{6244D1CD-C1CA-4933-B252-D54A8DB63EFA}"/>
              </a:ext>
            </a:extLst>
          </p:cNvPr>
          <p:cNvSpPr/>
          <p:nvPr/>
        </p:nvSpPr>
        <p:spPr>
          <a:xfrm>
            <a:off x="320159" y="4735318"/>
            <a:ext cx="4029467" cy="338554"/>
          </a:xfrm>
          <a:prstGeom prst="rect">
            <a:avLst/>
          </a:prstGeom>
        </p:spPr>
        <p:txBody>
          <a:bodyPr wrap="square">
            <a:spAutoFit/>
          </a:bodyPr>
          <a:lstStyle/>
          <a:p>
            <a:r>
              <a:rPr lang="en-US" sz="1600">
                <a:solidFill>
                  <a:prstClr val="black"/>
                </a:solidFill>
                <a:latin typeface="Arial" panose="020B0604020202020204" pitchFamily="34" charset="0"/>
                <a:cs typeface="Arial" panose="020B0604020202020204" pitchFamily="34" charset="0"/>
              </a:rPr>
              <a:t>DIRECT LINK:</a:t>
            </a:r>
            <a:endParaRPr lang="en-US" sz="1600" dirty="0">
              <a:solidFill>
                <a:prstClr val="black"/>
              </a:solidFill>
              <a:latin typeface="Arial" panose="020B0604020202020204" pitchFamily="34" charset="0"/>
              <a:cs typeface="Arial"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xmlns="" id="{B3DEC3C6-2A32-4CA8-91C0-233B0A8979B5}"/>
              </a:ext>
            </a:extLst>
          </p:cNvPr>
          <p:cNvPicPr>
            <a:picLocks noChangeAspect="1"/>
          </p:cNvPicPr>
          <p:nvPr/>
        </p:nvPicPr>
        <p:blipFill rotWithShape="1">
          <a:blip r:embed="rId6">
            <a:extLst>
              <a:ext uri="{28A0092B-C50C-407E-A947-70E740481C1C}">
                <a14:useLocalDpi xmlns:a14="http://schemas.microsoft.com/office/drawing/2010/main" val="0"/>
              </a:ext>
            </a:extLst>
          </a:blip>
          <a:srcRect l="4905" t="17306" r="32329" b="19953"/>
          <a:stretch/>
        </p:blipFill>
        <p:spPr>
          <a:xfrm>
            <a:off x="5641259" y="1409227"/>
            <a:ext cx="5250425" cy="2952196"/>
          </a:xfrm>
          <a:prstGeom prst="rect">
            <a:avLst/>
          </a:prstGeom>
        </p:spPr>
      </p:pic>
      <p:pic>
        <p:nvPicPr>
          <p:cNvPr id="15" name="Picture 14">
            <a:hlinkClick r:id="rId7"/>
            <a:extLst>
              <a:ext uri="{FF2B5EF4-FFF2-40B4-BE49-F238E27FC236}">
                <a16:creationId xmlns:a16="http://schemas.microsoft.com/office/drawing/2014/main" xmlns="" id="{AA04B4CD-562A-F34A-9AF3-B86A56185A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4348" y="2323202"/>
            <a:ext cx="1124246" cy="1124246"/>
          </a:xfrm>
          <a:prstGeom prst="rect">
            <a:avLst/>
          </a:prstGeom>
        </p:spPr>
      </p:pic>
      <p:pic>
        <p:nvPicPr>
          <p:cNvPr id="17" name="Picture 16">
            <a:extLst>
              <a:ext uri="{FF2B5EF4-FFF2-40B4-BE49-F238E27FC236}">
                <a16:creationId xmlns:a16="http://schemas.microsoft.com/office/drawing/2014/main" xmlns="" id="{F78E03E9-8F53-6C4C-8E51-E57D726D908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674599829"/>
      </p:ext>
    </p:extLst>
  </p:cSld>
  <p:clrMapOvr>
    <a:masterClrMapping/>
  </p:clrMapOvr>
  <p:transition spd="slow">
    <p:cover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person, building, laying, board&#10;&#10;Description automatically generated">
            <a:extLst>
              <a:ext uri="{FF2B5EF4-FFF2-40B4-BE49-F238E27FC236}">
                <a16:creationId xmlns="" xmlns:a16="http://schemas.microsoft.com/office/drawing/2014/main" id="{DEA3E9AC-6CCB-544A-8015-A19A2898199C}"/>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19255" t="-3323" r="5628" b="-9218"/>
          <a:stretch/>
        </p:blipFill>
        <p:spPr>
          <a:xfrm>
            <a:off x="5524346" y="-1279937"/>
            <a:ext cx="9003024" cy="8960272"/>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prstClr val="white"/>
                </a:solidFill>
              </a:rPr>
              <a:pPr/>
              <a:t>3/9/2022</a:t>
            </a:fld>
            <a:endParaRPr lang="en-US" dirty="0">
              <a:solidFill>
                <a:prstClr val="white"/>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prstClr val="white"/>
                </a:solidFill>
              </a:rPr>
              <a:pPr/>
              <a:t>24</a:t>
            </a:fld>
            <a:endParaRPr lang="en-US">
              <a:solidFill>
                <a:prstClr val="white"/>
              </a:solidFill>
            </a:endParaRPr>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4" name="TextBox 23">
            <a:extLst>
              <a:ext uri="{FF2B5EF4-FFF2-40B4-BE49-F238E27FC236}">
                <a16:creationId xmlns="" xmlns:a16="http://schemas.microsoft.com/office/drawing/2014/main" id="{0D3E3D9D-CCEB-42B2-8BBA-D6D5B246A379}"/>
              </a:ext>
            </a:extLst>
          </p:cNvPr>
          <p:cNvSpPr txBox="1"/>
          <p:nvPr/>
        </p:nvSpPr>
        <p:spPr>
          <a:xfrm>
            <a:off x="322507" y="192295"/>
            <a:ext cx="6268900" cy="630942"/>
          </a:xfrm>
          <a:prstGeom prst="rect">
            <a:avLst/>
          </a:prstGeom>
          <a:noFill/>
        </p:spPr>
        <p:txBody>
          <a:bodyPr wrap="square" rtlCol="0">
            <a:spAutoFit/>
          </a:bodyPr>
          <a:lstStyle/>
          <a:p>
            <a:r>
              <a:rPr lang="en-CA" sz="3500" b="1" dirty="0">
                <a:solidFill>
                  <a:prstClr val="black"/>
                </a:solidFill>
                <a:latin typeface="Arial" panose="020B0604020202020204" pitchFamily="34" charset="0"/>
                <a:cs typeface="Arial" panose="020B0604020202020204" pitchFamily="34" charset="0"/>
              </a:rPr>
              <a:t>Your Financial Roadmap</a:t>
            </a:r>
            <a:endParaRPr lang="en-US" sz="3500" b="1" dirty="0">
              <a:solidFill>
                <a:prstClr val="black"/>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B80F3324-6D23-4CFB-B871-B97C361296A5}"/>
              </a:ext>
            </a:extLst>
          </p:cNvPr>
          <p:cNvSpPr txBox="1"/>
          <p:nvPr/>
        </p:nvSpPr>
        <p:spPr>
          <a:xfrm>
            <a:off x="2267974" y="1359020"/>
            <a:ext cx="3311237" cy="400110"/>
          </a:xfrm>
          <a:prstGeom prst="rect">
            <a:avLst/>
          </a:prstGeom>
          <a:no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Specific</a:t>
            </a:r>
          </a:p>
        </p:txBody>
      </p:sp>
      <p:sp>
        <p:nvSpPr>
          <p:cNvPr id="16" name="TextBox 15">
            <a:extLst>
              <a:ext uri="{FF2B5EF4-FFF2-40B4-BE49-F238E27FC236}">
                <a16:creationId xmlns="" xmlns:a16="http://schemas.microsoft.com/office/drawing/2014/main" id="{FC60AF45-F339-40A1-9520-4423BF24AC89}"/>
              </a:ext>
            </a:extLst>
          </p:cNvPr>
          <p:cNvSpPr txBox="1"/>
          <p:nvPr/>
        </p:nvSpPr>
        <p:spPr>
          <a:xfrm>
            <a:off x="2274901" y="2368855"/>
            <a:ext cx="3311237" cy="400110"/>
          </a:xfrm>
          <a:prstGeom prst="rect">
            <a:avLst/>
          </a:prstGeom>
          <a:no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Measurable</a:t>
            </a:r>
          </a:p>
        </p:txBody>
      </p:sp>
      <p:sp>
        <p:nvSpPr>
          <p:cNvPr id="18" name="TextBox 17">
            <a:extLst>
              <a:ext uri="{FF2B5EF4-FFF2-40B4-BE49-F238E27FC236}">
                <a16:creationId xmlns="" xmlns:a16="http://schemas.microsoft.com/office/drawing/2014/main" id="{DB9E177F-4AD3-468F-8B21-FF9A5D947BC7}"/>
              </a:ext>
            </a:extLst>
          </p:cNvPr>
          <p:cNvSpPr txBox="1"/>
          <p:nvPr/>
        </p:nvSpPr>
        <p:spPr>
          <a:xfrm>
            <a:off x="2281828" y="3378690"/>
            <a:ext cx="3311237" cy="400110"/>
          </a:xfrm>
          <a:prstGeom prst="rect">
            <a:avLst/>
          </a:prstGeom>
          <a:no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Achievable</a:t>
            </a:r>
          </a:p>
        </p:txBody>
      </p:sp>
      <p:sp>
        <p:nvSpPr>
          <p:cNvPr id="21" name="TextBox 20">
            <a:extLst>
              <a:ext uri="{FF2B5EF4-FFF2-40B4-BE49-F238E27FC236}">
                <a16:creationId xmlns="" xmlns:a16="http://schemas.microsoft.com/office/drawing/2014/main" id="{3EB6E208-A6A7-470D-816C-6662817F7304}"/>
              </a:ext>
            </a:extLst>
          </p:cNvPr>
          <p:cNvSpPr txBox="1"/>
          <p:nvPr/>
        </p:nvSpPr>
        <p:spPr>
          <a:xfrm>
            <a:off x="2288755" y="4388525"/>
            <a:ext cx="3311237" cy="400110"/>
          </a:xfrm>
          <a:prstGeom prst="rect">
            <a:avLst/>
          </a:prstGeom>
          <a:no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Realistic</a:t>
            </a:r>
          </a:p>
        </p:txBody>
      </p:sp>
      <p:sp>
        <p:nvSpPr>
          <p:cNvPr id="23" name="TextBox 22">
            <a:extLst>
              <a:ext uri="{FF2B5EF4-FFF2-40B4-BE49-F238E27FC236}">
                <a16:creationId xmlns="" xmlns:a16="http://schemas.microsoft.com/office/drawing/2014/main" id="{54B703C6-9F7C-4883-A7B3-C84D35A549FE}"/>
              </a:ext>
            </a:extLst>
          </p:cNvPr>
          <p:cNvSpPr txBox="1"/>
          <p:nvPr/>
        </p:nvSpPr>
        <p:spPr>
          <a:xfrm>
            <a:off x="2295682" y="5398359"/>
            <a:ext cx="3311237" cy="400110"/>
          </a:xfrm>
          <a:prstGeom prst="rect">
            <a:avLst/>
          </a:prstGeom>
          <a:no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Time-framed</a:t>
            </a:r>
          </a:p>
        </p:txBody>
      </p:sp>
      <p:grpSp>
        <p:nvGrpSpPr>
          <p:cNvPr id="2" name="Group 1">
            <a:extLst>
              <a:ext uri="{FF2B5EF4-FFF2-40B4-BE49-F238E27FC236}">
                <a16:creationId xmlns="" xmlns:a16="http://schemas.microsoft.com/office/drawing/2014/main" id="{8B8DBCA0-2C13-4522-BCB2-FE2511592AA6}"/>
              </a:ext>
            </a:extLst>
          </p:cNvPr>
          <p:cNvGrpSpPr/>
          <p:nvPr/>
        </p:nvGrpSpPr>
        <p:grpSpPr>
          <a:xfrm>
            <a:off x="1347200" y="1146122"/>
            <a:ext cx="944530" cy="827904"/>
            <a:chOff x="1347200" y="1146122"/>
            <a:chExt cx="944530" cy="827904"/>
          </a:xfrm>
        </p:grpSpPr>
        <p:sp>
          <p:nvSpPr>
            <p:cNvPr id="15" name="TextBox 14">
              <a:extLst>
                <a:ext uri="{FF2B5EF4-FFF2-40B4-BE49-F238E27FC236}">
                  <a16:creationId xmlns="" xmlns:a16="http://schemas.microsoft.com/office/drawing/2014/main" id="{DE50B53A-154D-49FB-9011-B6B604709AC7}"/>
                </a:ext>
              </a:extLst>
            </p:cNvPr>
            <p:cNvSpPr txBox="1"/>
            <p:nvPr/>
          </p:nvSpPr>
          <p:spPr>
            <a:xfrm>
              <a:off x="1491630" y="1189347"/>
              <a:ext cx="800100" cy="707886"/>
            </a:xfrm>
            <a:prstGeom prst="rect">
              <a:avLst/>
            </a:prstGeom>
            <a:noFill/>
          </p:spPr>
          <p:txBody>
            <a:bodyPr wrap="square" rtlCol="0">
              <a:spAutoFit/>
            </a:bodyPr>
            <a:lstStyle/>
            <a:p>
              <a:r>
                <a:rPr lang="en-CA" sz="4000" b="1" dirty="0">
                  <a:solidFill>
                    <a:srgbClr val="0DB14B"/>
                  </a:solidFill>
                  <a:latin typeface="Arial" panose="020B0604020202020204" pitchFamily="34" charset="0"/>
                  <a:cs typeface="Arial" panose="020B0604020202020204" pitchFamily="34" charset="0"/>
                </a:rPr>
                <a:t>S</a:t>
              </a:r>
              <a:endParaRPr lang="en-US" sz="4000" b="1" dirty="0">
                <a:solidFill>
                  <a:srgbClr val="0DB14B"/>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 xmlns:a16="http://schemas.microsoft.com/office/drawing/2014/main" id="{27737515-1BCE-420A-A6D6-C15EA030A900}"/>
                </a:ext>
              </a:extLst>
            </p:cNvPr>
            <p:cNvSpPr/>
            <p:nvPr/>
          </p:nvSpPr>
          <p:spPr>
            <a:xfrm>
              <a:off x="1347200" y="1146122"/>
              <a:ext cx="827904" cy="827904"/>
            </a:xfrm>
            <a:prstGeom prst="ellipse">
              <a:avLst/>
            </a:prstGeom>
            <a:noFill/>
            <a:ln w="4445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 name="Group 2">
            <a:extLst>
              <a:ext uri="{FF2B5EF4-FFF2-40B4-BE49-F238E27FC236}">
                <a16:creationId xmlns="" xmlns:a16="http://schemas.microsoft.com/office/drawing/2014/main" id="{99DE5F76-8C1E-411F-8859-7BA76B7E97D9}"/>
              </a:ext>
            </a:extLst>
          </p:cNvPr>
          <p:cNvGrpSpPr/>
          <p:nvPr/>
        </p:nvGrpSpPr>
        <p:grpSpPr>
          <a:xfrm>
            <a:off x="1348993" y="2137619"/>
            <a:ext cx="912257" cy="827904"/>
            <a:chOff x="1348993" y="2137619"/>
            <a:chExt cx="912257" cy="827904"/>
          </a:xfrm>
        </p:grpSpPr>
        <p:sp>
          <p:nvSpPr>
            <p:cNvPr id="29" name="TextBox 28">
              <a:extLst>
                <a:ext uri="{FF2B5EF4-FFF2-40B4-BE49-F238E27FC236}">
                  <a16:creationId xmlns="" xmlns:a16="http://schemas.microsoft.com/office/drawing/2014/main" id="{54C6C962-0242-4E3D-97C0-A6B1A5A35F08}"/>
                </a:ext>
              </a:extLst>
            </p:cNvPr>
            <p:cNvSpPr txBox="1"/>
            <p:nvPr/>
          </p:nvSpPr>
          <p:spPr>
            <a:xfrm>
              <a:off x="1461150" y="2180844"/>
              <a:ext cx="800100" cy="707886"/>
            </a:xfrm>
            <a:prstGeom prst="rect">
              <a:avLst/>
            </a:prstGeom>
            <a:noFill/>
          </p:spPr>
          <p:txBody>
            <a:bodyPr wrap="square" rtlCol="0">
              <a:spAutoFit/>
            </a:bodyPr>
            <a:lstStyle/>
            <a:p>
              <a:r>
                <a:rPr lang="en-CA" sz="4000" b="1" dirty="0">
                  <a:solidFill>
                    <a:srgbClr val="0DB14B"/>
                  </a:solidFill>
                  <a:latin typeface="Arial" panose="020B0604020202020204" pitchFamily="34" charset="0"/>
                  <a:cs typeface="Arial" panose="020B0604020202020204" pitchFamily="34" charset="0"/>
                </a:rPr>
                <a:t>M</a:t>
              </a:r>
              <a:endParaRPr lang="en-US" sz="4000" b="1" dirty="0">
                <a:solidFill>
                  <a:srgbClr val="0DB14B"/>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 xmlns:a16="http://schemas.microsoft.com/office/drawing/2014/main" id="{4FE0857E-B121-4EB8-B189-C5FAAD15AC47}"/>
                </a:ext>
              </a:extLst>
            </p:cNvPr>
            <p:cNvSpPr/>
            <p:nvPr/>
          </p:nvSpPr>
          <p:spPr>
            <a:xfrm>
              <a:off x="1348993" y="2137619"/>
              <a:ext cx="827904" cy="827904"/>
            </a:xfrm>
            <a:prstGeom prst="ellipse">
              <a:avLst/>
            </a:prstGeom>
            <a:noFill/>
            <a:ln w="4445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3">
            <a:extLst>
              <a:ext uri="{FF2B5EF4-FFF2-40B4-BE49-F238E27FC236}">
                <a16:creationId xmlns="" xmlns:a16="http://schemas.microsoft.com/office/drawing/2014/main" id="{9BE14B76-E5CB-4E51-8129-A4F0A1B024A2}"/>
              </a:ext>
            </a:extLst>
          </p:cNvPr>
          <p:cNvGrpSpPr/>
          <p:nvPr/>
        </p:nvGrpSpPr>
        <p:grpSpPr>
          <a:xfrm>
            <a:off x="1350785" y="3161387"/>
            <a:ext cx="944531" cy="827904"/>
            <a:chOff x="1350785" y="3161387"/>
            <a:chExt cx="944531" cy="827904"/>
          </a:xfrm>
        </p:grpSpPr>
        <p:sp>
          <p:nvSpPr>
            <p:cNvPr id="31" name="TextBox 30">
              <a:extLst>
                <a:ext uri="{FF2B5EF4-FFF2-40B4-BE49-F238E27FC236}">
                  <a16:creationId xmlns="" xmlns:a16="http://schemas.microsoft.com/office/drawing/2014/main" id="{684E7672-3222-4852-98E0-9C677C0EF9B6}"/>
                </a:ext>
              </a:extLst>
            </p:cNvPr>
            <p:cNvSpPr txBox="1"/>
            <p:nvPr/>
          </p:nvSpPr>
          <p:spPr>
            <a:xfrm>
              <a:off x="1495216" y="3193854"/>
              <a:ext cx="800100" cy="707886"/>
            </a:xfrm>
            <a:prstGeom prst="rect">
              <a:avLst/>
            </a:prstGeom>
            <a:noFill/>
          </p:spPr>
          <p:txBody>
            <a:bodyPr wrap="square" rtlCol="0">
              <a:spAutoFit/>
            </a:bodyPr>
            <a:lstStyle/>
            <a:p>
              <a:r>
                <a:rPr lang="en-CA" sz="4000" b="1" dirty="0">
                  <a:solidFill>
                    <a:srgbClr val="0DB14B"/>
                  </a:solidFill>
                  <a:latin typeface="Arial" panose="020B0604020202020204" pitchFamily="34" charset="0"/>
                  <a:cs typeface="Arial" panose="020B0604020202020204" pitchFamily="34" charset="0"/>
                </a:rPr>
                <a:t>A</a:t>
              </a:r>
              <a:endParaRPr lang="en-US" sz="4000" b="1" dirty="0">
                <a:solidFill>
                  <a:srgbClr val="0DB14B"/>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 xmlns:a16="http://schemas.microsoft.com/office/drawing/2014/main" id="{9F415A8F-8A51-47F8-BABC-6BE7D286ED56}"/>
                </a:ext>
              </a:extLst>
            </p:cNvPr>
            <p:cNvSpPr/>
            <p:nvPr/>
          </p:nvSpPr>
          <p:spPr>
            <a:xfrm>
              <a:off x="1350785" y="3161387"/>
              <a:ext cx="827904" cy="827904"/>
            </a:xfrm>
            <a:prstGeom prst="ellipse">
              <a:avLst/>
            </a:prstGeom>
            <a:noFill/>
            <a:ln w="4445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a:extLst>
              <a:ext uri="{FF2B5EF4-FFF2-40B4-BE49-F238E27FC236}">
                <a16:creationId xmlns="" xmlns:a16="http://schemas.microsoft.com/office/drawing/2014/main" id="{17604FB0-B566-4A08-BF7C-1D31336F80F4}"/>
              </a:ext>
            </a:extLst>
          </p:cNvPr>
          <p:cNvGrpSpPr/>
          <p:nvPr/>
        </p:nvGrpSpPr>
        <p:grpSpPr>
          <a:xfrm>
            <a:off x="1352577" y="4174399"/>
            <a:ext cx="933773" cy="827904"/>
            <a:chOff x="1352577" y="4174399"/>
            <a:chExt cx="933773" cy="827904"/>
          </a:xfrm>
        </p:grpSpPr>
        <p:sp>
          <p:nvSpPr>
            <p:cNvPr id="33" name="TextBox 32">
              <a:extLst>
                <a:ext uri="{FF2B5EF4-FFF2-40B4-BE49-F238E27FC236}">
                  <a16:creationId xmlns="" xmlns:a16="http://schemas.microsoft.com/office/drawing/2014/main" id="{148239DD-91E1-44C4-BC2E-FD761923E5D6}"/>
                </a:ext>
              </a:extLst>
            </p:cNvPr>
            <p:cNvSpPr txBox="1"/>
            <p:nvPr/>
          </p:nvSpPr>
          <p:spPr>
            <a:xfrm>
              <a:off x="1486250" y="4217624"/>
              <a:ext cx="800100" cy="707886"/>
            </a:xfrm>
            <a:prstGeom prst="rect">
              <a:avLst/>
            </a:prstGeom>
            <a:noFill/>
          </p:spPr>
          <p:txBody>
            <a:bodyPr wrap="square" rtlCol="0">
              <a:spAutoFit/>
            </a:bodyPr>
            <a:lstStyle/>
            <a:p>
              <a:r>
                <a:rPr lang="en-CA" sz="4000" b="1" dirty="0">
                  <a:solidFill>
                    <a:srgbClr val="0DB14B"/>
                  </a:solidFill>
                  <a:latin typeface="Arial" panose="020B0604020202020204" pitchFamily="34" charset="0"/>
                  <a:cs typeface="Arial" panose="020B0604020202020204" pitchFamily="34" charset="0"/>
                </a:rPr>
                <a:t>R</a:t>
              </a:r>
              <a:endParaRPr lang="en-US" sz="4000" b="1" dirty="0">
                <a:solidFill>
                  <a:srgbClr val="0DB14B"/>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 xmlns:a16="http://schemas.microsoft.com/office/drawing/2014/main" id="{AF2DDDF8-D81F-4ADE-BDD4-60742C8E35C1}"/>
                </a:ext>
              </a:extLst>
            </p:cNvPr>
            <p:cNvSpPr/>
            <p:nvPr/>
          </p:nvSpPr>
          <p:spPr>
            <a:xfrm>
              <a:off x="1352577" y="4174399"/>
              <a:ext cx="827904" cy="827904"/>
            </a:xfrm>
            <a:prstGeom prst="ellipse">
              <a:avLst/>
            </a:prstGeom>
            <a:noFill/>
            <a:ln w="4445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a:extLst>
              <a:ext uri="{FF2B5EF4-FFF2-40B4-BE49-F238E27FC236}">
                <a16:creationId xmlns="" xmlns:a16="http://schemas.microsoft.com/office/drawing/2014/main" id="{F7F92309-57D6-414F-ADD0-0DD971938A6B}"/>
              </a:ext>
            </a:extLst>
          </p:cNvPr>
          <p:cNvGrpSpPr/>
          <p:nvPr/>
        </p:nvGrpSpPr>
        <p:grpSpPr>
          <a:xfrm>
            <a:off x="1354370" y="5187412"/>
            <a:ext cx="955289" cy="827904"/>
            <a:chOff x="1354370" y="5187412"/>
            <a:chExt cx="955289" cy="827904"/>
          </a:xfrm>
        </p:grpSpPr>
        <p:sp>
          <p:nvSpPr>
            <p:cNvPr id="35" name="TextBox 34">
              <a:extLst>
                <a:ext uri="{FF2B5EF4-FFF2-40B4-BE49-F238E27FC236}">
                  <a16:creationId xmlns="" xmlns:a16="http://schemas.microsoft.com/office/drawing/2014/main" id="{0343325A-A674-4C1F-A4A3-D579116171C4}"/>
                </a:ext>
              </a:extLst>
            </p:cNvPr>
            <p:cNvSpPr txBox="1"/>
            <p:nvPr/>
          </p:nvSpPr>
          <p:spPr>
            <a:xfrm>
              <a:off x="1509559" y="5252153"/>
              <a:ext cx="800100" cy="707886"/>
            </a:xfrm>
            <a:prstGeom prst="rect">
              <a:avLst/>
            </a:prstGeom>
            <a:noFill/>
          </p:spPr>
          <p:txBody>
            <a:bodyPr wrap="square" rtlCol="0">
              <a:spAutoFit/>
            </a:bodyPr>
            <a:lstStyle/>
            <a:p>
              <a:r>
                <a:rPr lang="en-CA" sz="4000" b="1" dirty="0">
                  <a:solidFill>
                    <a:srgbClr val="0DB14B"/>
                  </a:solidFill>
                  <a:latin typeface="Arial" panose="020B0604020202020204" pitchFamily="34" charset="0"/>
                  <a:cs typeface="Arial" panose="020B0604020202020204" pitchFamily="34" charset="0"/>
                </a:rPr>
                <a:t>T</a:t>
              </a:r>
              <a:endParaRPr lang="en-US" sz="4000" b="1" dirty="0">
                <a:solidFill>
                  <a:srgbClr val="0DB14B"/>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 xmlns:a16="http://schemas.microsoft.com/office/drawing/2014/main" id="{3106D927-9348-493D-B18E-37272AC36CFF}"/>
                </a:ext>
              </a:extLst>
            </p:cNvPr>
            <p:cNvSpPr/>
            <p:nvPr/>
          </p:nvSpPr>
          <p:spPr>
            <a:xfrm>
              <a:off x="1354370" y="5187412"/>
              <a:ext cx="827904" cy="827904"/>
            </a:xfrm>
            <a:prstGeom prst="ellipse">
              <a:avLst/>
            </a:prstGeom>
            <a:noFill/>
            <a:ln w="44450">
              <a:solidFill>
                <a:srgbClr val="E76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5201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1"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 xmlns:a16="http://schemas.microsoft.com/office/drawing/2014/main" id="{FDFC5064-2670-244D-A1F5-BFE1CCD06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07768"/>
            <a:ext cx="6046839" cy="3633614"/>
          </a:xfrm>
          <a:prstGeom prst="rect">
            <a:avLst/>
          </a:prstGeom>
        </p:spPr>
      </p:pic>
      <p:sp>
        <p:nvSpPr>
          <p:cNvPr id="12" name="Rectangle 11">
            <a:extLst>
              <a:ext uri="{FF2B5EF4-FFF2-40B4-BE49-F238E27FC236}">
                <a16:creationId xmlns="" xmlns:a16="http://schemas.microsoft.com/office/drawing/2014/main" id="{BBA226B7-A9F6-174E-9499-D53BDF0884A1}"/>
              </a:ext>
            </a:extLst>
          </p:cNvPr>
          <p:cNvSpPr/>
          <p:nvPr/>
        </p:nvSpPr>
        <p:spPr>
          <a:xfrm>
            <a:off x="-1" y="6404963"/>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25</a:t>
            </a:fld>
            <a:endParaRPr lang="en-US"/>
          </a:p>
        </p:txBody>
      </p:sp>
      <p:sp>
        <p:nvSpPr>
          <p:cNvPr id="18" name="TextBox 17">
            <a:extLst>
              <a:ext uri="{FF2B5EF4-FFF2-40B4-BE49-F238E27FC236}">
                <a16:creationId xmlns="" xmlns:a16="http://schemas.microsoft.com/office/drawing/2014/main" id="{59AB0D34-08B0-4583-8FFA-5D9B8091CEF7}"/>
              </a:ext>
            </a:extLst>
          </p:cNvPr>
          <p:cNvSpPr txBox="1"/>
          <p:nvPr/>
        </p:nvSpPr>
        <p:spPr>
          <a:xfrm>
            <a:off x="6897102" y="4402929"/>
            <a:ext cx="4837698" cy="830997"/>
          </a:xfrm>
          <a:prstGeom prst="rect">
            <a:avLst/>
          </a:prstGeom>
          <a:noFill/>
        </p:spPr>
        <p:txBody>
          <a:bodyPr wrap="square" rtlCol="0">
            <a:spAutoFit/>
          </a:bodyPr>
          <a:lstStyle/>
          <a:p>
            <a:r>
              <a:rPr lang="en-US" sz="2400" b="1" dirty="0">
                <a:solidFill>
                  <a:srgbClr val="E1AD01"/>
                </a:solidFill>
                <a:latin typeface="Arial" panose="020B0604020202020204" pitchFamily="34" charset="0"/>
                <a:cs typeface="Arial" panose="020B0604020202020204" pitchFamily="34" charset="0"/>
              </a:rPr>
              <a:t>Are you making the most of your money??</a:t>
            </a:r>
          </a:p>
        </p:txBody>
      </p:sp>
      <p:sp>
        <p:nvSpPr>
          <p:cNvPr id="20" name="TextBox 19">
            <a:extLst>
              <a:ext uri="{FF2B5EF4-FFF2-40B4-BE49-F238E27FC236}">
                <a16:creationId xmlns="" xmlns:a16="http://schemas.microsoft.com/office/drawing/2014/main" id="{467CF19B-293E-4A47-BD8D-7A28ABCB67E2}"/>
              </a:ext>
            </a:extLst>
          </p:cNvPr>
          <p:cNvSpPr txBox="1"/>
          <p:nvPr/>
        </p:nvSpPr>
        <p:spPr>
          <a:xfrm>
            <a:off x="320159" y="1138213"/>
            <a:ext cx="55972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Final Self-Reflection</a:t>
            </a:r>
          </a:p>
          <a:p>
            <a:endParaRPr lang="en-US" sz="4000" b="1"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 xmlns:a16="http://schemas.microsoft.com/office/drawing/2014/main" id="{83E6560D-994A-AB4E-87B9-1E53159FD7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pic>
        <p:nvPicPr>
          <p:cNvPr id="11" name="Picture 10">
            <a:extLst>
              <a:ext uri="{FF2B5EF4-FFF2-40B4-BE49-F238E27FC236}">
                <a16:creationId xmlns="" xmlns:a16="http://schemas.microsoft.com/office/drawing/2014/main" id="{0DB4BDBA-E767-4F37-A7D4-CEE31C238CB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27940"/>
          <a:stretch/>
        </p:blipFill>
        <p:spPr>
          <a:xfrm>
            <a:off x="6046839" y="-31625"/>
            <a:ext cx="6145160" cy="3239393"/>
          </a:xfrm>
          <a:prstGeom prst="rect">
            <a:avLst/>
          </a:prstGeom>
        </p:spPr>
      </p:pic>
      <p:pic>
        <p:nvPicPr>
          <p:cNvPr id="13" name="Picture 12">
            <a:extLst>
              <a:ext uri="{FF2B5EF4-FFF2-40B4-BE49-F238E27FC236}">
                <a16:creationId xmlns="" xmlns:a16="http://schemas.microsoft.com/office/drawing/2014/main" id="{6ABA6849-764A-7F43-8452-DC7819023A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8" y="5775036"/>
            <a:ext cx="1041049" cy="948126"/>
          </a:xfrm>
          <a:prstGeom prst="rect">
            <a:avLst/>
          </a:prstGeom>
        </p:spPr>
      </p:pic>
    </p:spTree>
    <p:extLst>
      <p:ext uri="{BB962C8B-B14F-4D97-AF65-F5344CB8AC3E}">
        <p14:creationId xmlns:p14="http://schemas.microsoft.com/office/powerpoint/2010/main" val="120941742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 xmlns:a16="http://schemas.microsoft.com/office/drawing/2014/main" id="{24893FBF-D5B3-40D2-AA18-4CB5FEA708B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3" name="Rectangle 12">
            <a:extLst>
              <a:ext uri="{FF2B5EF4-FFF2-40B4-BE49-F238E27FC236}">
                <a16:creationId xmlns="" xmlns:a16="http://schemas.microsoft.com/office/drawing/2014/main" id="{DB3E8536-288F-462B-9323-C747BA596DEF}"/>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solidFill>
                  <a:schemeClr val="bg1"/>
                </a:solidFill>
              </a:rPr>
              <a:pPr/>
              <a:t>3/9/2022</a:t>
            </a:fld>
            <a:endParaRPr lang="en-US" dirty="0">
              <a:solidFill>
                <a:schemeClr val="bg1"/>
              </a:solidFill>
            </a:endParaRPr>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solidFill>
                  <a:schemeClr val="bg1"/>
                </a:solidFill>
              </a:rPr>
              <a:pPr/>
              <a:t>26</a:t>
            </a:fld>
            <a:endParaRPr lang="en-US">
              <a:solidFill>
                <a:schemeClr val="bg1"/>
              </a:solidFill>
            </a:endParaRPr>
          </a:p>
        </p:txBody>
      </p:sp>
      <p:sp>
        <p:nvSpPr>
          <p:cNvPr id="7" name="Oval 6">
            <a:extLst>
              <a:ext uri="{FF2B5EF4-FFF2-40B4-BE49-F238E27FC236}">
                <a16:creationId xmlns="" xmlns:a16="http://schemas.microsoft.com/office/drawing/2014/main" id="{8B9928E5-769D-4E3D-8712-D294E88A5F6F}"/>
              </a:ext>
            </a:extLst>
          </p:cNvPr>
          <p:cNvSpPr/>
          <p:nvPr/>
        </p:nvSpPr>
        <p:spPr>
          <a:xfrm>
            <a:off x="5864681" y="-919864"/>
            <a:ext cx="5684894" cy="5684894"/>
          </a:xfrm>
          <a:prstGeom prst="ellipse">
            <a:avLst/>
          </a:prstGeom>
          <a:solidFill>
            <a:srgbClr val="0DB14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311503F-0589-432C-AD31-1521CE16AD37}"/>
              </a:ext>
            </a:extLst>
          </p:cNvPr>
          <p:cNvSpPr txBox="1"/>
          <p:nvPr/>
        </p:nvSpPr>
        <p:spPr>
          <a:xfrm>
            <a:off x="6064829" y="386609"/>
            <a:ext cx="5212771" cy="1754326"/>
          </a:xfrm>
          <a:prstGeom prst="rect">
            <a:avLst/>
          </a:prstGeom>
          <a:noFill/>
        </p:spPr>
        <p:txBody>
          <a:bodyPr wrap="square" rtlCol="0">
            <a:spAutoFit/>
          </a:bodyPr>
          <a:lstStyle/>
          <a:p>
            <a:pPr algn="ctr"/>
            <a:r>
              <a:rPr lang="en-CA" sz="5400" b="1" dirty="0">
                <a:solidFill>
                  <a:schemeClr val="bg1"/>
                </a:solidFill>
                <a:latin typeface="Arial" panose="020B0604020202020204" pitchFamily="34" charset="0"/>
                <a:cs typeface="Arial" panose="020B0604020202020204" pitchFamily="34" charset="0"/>
              </a:rPr>
              <a:t>Review and Wrap-up</a:t>
            </a:r>
          </a:p>
        </p:txBody>
      </p:sp>
      <p:sp>
        <p:nvSpPr>
          <p:cNvPr id="11" name="TextBox 10">
            <a:extLst>
              <a:ext uri="{FF2B5EF4-FFF2-40B4-BE49-F238E27FC236}">
                <a16:creationId xmlns="" xmlns:a16="http://schemas.microsoft.com/office/drawing/2014/main" id="{465DFCEB-78C7-4B11-8BB9-E6BB9FAE2D36}"/>
              </a:ext>
            </a:extLst>
          </p:cNvPr>
          <p:cNvSpPr txBox="1"/>
          <p:nvPr/>
        </p:nvSpPr>
        <p:spPr>
          <a:xfrm>
            <a:off x="6334112" y="2287892"/>
            <a:ext cx="4490630" cy="1384995"/>
          </a:xfrm>
          <a:prstGeom prst="rect">
            <a:avLst/>
          </a:prstGeom>
          <a:noFill/>
        </p:spPr>
        <p:txBody>
          <a:bodyPr wrap="square" rtlCol="0">
            <a:spAutoFit/>
          </a:bodyPr>
          <a:lstStyle/>
          <a:p>
            <a:pPr marL="457200" indent="-457200" algn="ctr">
              <a:buFont typeface="Arial" panose="020B0604020202020204" pitchFamily="34" charset="0"/>
              <a:buChar char="•"/>
            </a:pPr>
            <a:r>
              <a:rPr lang="en-CA" sz="2800" b="1" dirty="0">
                <a:latin typeface="Arial" panose="020B0604020202020204" pitchFamily="34" charset="0"/>
                <a:cs typeface="Arial" panose="020B0604020202020204" pitchFamily="34" charset="0"/>
              </a:rPr>
              <a:t>Questions</a:t>
            </a:r>
          </a:p>
          <a:p>
            <a:pPr marL="457200" indent="-457200" algn="ctr">
              <a:buFont typeface="Arial" panose="020B0604020202020204" pitchFamily="34" charset="0"/>
              <a:buChar char="•"/>
            </a:pPr>
            <a:endParaRPr lang="en-CA" sz="2800" b="1" dirty="0">
              <a:latin typeface="Arial" panose="020B0604020202020204" pitchFamily="34" charset="0"/>
              <a:cs typeface="Arial" panose="020B0604020202020204" pitchFamily="34" charset="0"/>
            </a:endParaRPr>
          </a:p>
          <a:p>
            <a:pPr marL="457200" indent="-457200" algn="ctr">
              <a:buFont typeface="Arial" panose="020B0604020202020204" pitchFamily="34" charset="0"/>
              <a:buChar char="•"/>
            </a:pPr>
            <a:r>
              <a:rPr lang="en-CA" sz="2800" b="1" dirty="0">
                <a:latin typeface="Arial" panose="020B0604020202020204" pitchFamily="34" charset="0"/>
                <a:cs typeface="Arial" panose="020B0604020202020204" pitchFamily="34" charset="0"/>
              </a:rPr>
              <a:t>Final Thoughts</a:t>
            </a:r>
          </a:p>
        </p:txBody>
      </p:sp>
      <p:pic>
        <p:nvPicPr>
          <p:cNvPr id="14" name="Picture 13">
            <a:extLst>
              <a:ext uri="{FF2B5EF4-FFF2-40B4-BE49-F238E27FC236}">
                <a16:creationId xmlns="" xmlns:a16="http://schemas.microsoft.com/office/drawing/2014/main" id="{DFF0A122-A209-124B-8F44-60404546A9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12601999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couch with laptops&#10;&#10;Description automatically generated with medium confidence">
            <a:extLst>
              <a:ext uri="{FF2B5EF4-FFF2-40B4-BE49-F238E27FC236}">
                <a16:creationId xmlns="" xmlns:a16="http://schemas.microsoft.com/office/drawing/2014/main" id="{1FB3986E-A50A-5043-AABF-DDDEC03DB9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24"/>
          <a:stretch/>
        </p:blipFill>
        <p:spPr>
          <a:xfrm>
            <a:off x="0" y="0"/>
            <a:ext cx="6088176"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3</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E1AD01"/>
                </a:solidFill>
                <a:latin typeface="Arial" panose="020B0604020202020204" pitchFamily="34" charset="0"/>
                <a:cs typeface="Arial" panose="020B0604020202020204" pitchFamily="34" charset="0"/>
              </a:rPr>
              <a:t>At the end of this workshop you will be able to:</a:t>
            </a:r>
            <a:endParaRPr lang="en-US" sz="2800" b="1" dirty="0">
              <a:solidFill>
                <a:srgbClr val="E1AD0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5F9B0D94-0B14-4708-AB46-C7903E757487}"/>
              </a:ext>
            </a:extLst>
          </p:cNvPr>
          <p:cNvSpPr txBox="1"/>
          <p:nvPr/>
        </p:nvSpPr>
        <p:spPr>
          <a:xfrm>
            <a:off x="7869381" y="2675795"/>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Define financial literacy, capability, and inclusion.</a:t>
            </a: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69381" y="3886832"/>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Select a financial institution that meets your needs.</a:t>
            </a: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543054" y="2449116"/>
            <a:ext cx="1094410" cy="1094410"/>
            <a:chOff x="6543054" y="2223654"/>
            <a:chExt cx="1094410" cy="1094410"/>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782045" y="2310245"/>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1.</a:t>
              </a:r>
              <a:endParaRPr lang="en-US" sz="4800" b="1" dirty="0">
                <a:solidFill>
                  <a:srgbClr val="E1AD01"/>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543054" y="3682326"/>
            <a:ext cx="1094410" cy="1094410"/>
            <a:chOff x="6543054" y="3638551"/>
            <a:chExt cx="1094410" cy="1094410"/>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2.</a:t>
              </a:r>
              <a:endParaRPr lang="en-US" sz="4800" b="1" dirty="0">
                <a:solidFill>
                  <a:srgbClr val="E1AD01"/>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 xmlns:a16="http://schemas.microsoft.com/office/drawing/2014/main" id="{418D47F5-4A5C-4E45-8656-D417AAFBDD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7" name="TextBox 16">
            <a:extLst>
              <a:ext uri="{FF2B5EF4-FFF2-40B4-BE49-F238E27FC236}">
                <a16:creationId xmlns="" xmlns:a16="http://schemas.microsoft.com/office/drawing/2014/main" id="{DE129086-AF69-4F6E-90C9-747AE9D53421}"/>
              </a:ext>
            </a:extLst>
          </p:cNvPr>
          <p:cNvSpPr txBox="1"/>
          <p:nvPr/>
        </p:nvSpPr>
        <p:spPr>
          <a:xfrm>
            <a:off x="7895810" y="5190226"/>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Interpret your pay statement.</a:t>
            </a:r>
          </a:p>
        </p:txBody>
      </p:sp>
      <p:grpSp>
        <p:nvGrpSpPr>
          <p:cNvPr id="19" name="Group 18">
            <a:extLst>
              <a:ext uri="{FF2B5EF4-FFF2-40B4-BE49-F238E27FC236}">
                <a16:creationId xmlns="" xmlns:a16="http://schemas.microsoft.com/office/drawing/2014/main" id="{C719DE08-771F-4D4C-B079-107234BCBC3E}"/>
              </a:ext>
            </a:extLst>
          </p:cNvPr>
          <p:cNvGrpSpPr/>
          <p:nvPr/>
        </p:nvGrpSpPr>
        <p:grpSpPr>
          <a:xfrm>
            <a:off x="6569483" y="4912921"/>
            <a:ext cx="1094410" cy="1094410"/>
            <a:chOff x="6543054" y="3638551"/>
            <a:chExt cx="1094410" cy="1094410"/>
          </a:xfrm>
        </p:grpSpPr>
        <p:sp>
          <p:nvSpPr>
            <p:cNvPr id="20" name="Oval 19">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80901B8F-861E-4DB1-B9F8-24CE2325F573}"/>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3.</a:t>
              </a:r>
              <a:endParaRPr lang="en-US" sz="4800" b="1" dirty="0">
                <a:solidFill>
                  <a:srgbClr val="E1AD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0990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 calcmode="lin" valueType="num">
                                      <p:cBhvr>
                                        <p:cTn id="20" dur="500" fill="hold"/>
                                        <p:tgtEl>
                                          <p:spTgt spid="47"/>
                                        </p:tgtEl>
                                        <p:attrNameLst>
                                          <p:attrName>style.rotation</p:attrName>
                                        </p:attrNameLst>
                                      </p:cBhvr>
                                      <p:tavLst>
                                        <p:tav tm="0">
                                          <p:val>
                                            <p:fltVal val="90"/>
                                          </p:val>
                                        </p:tav>
                                        <p:tav tm="100000">
                                          <p:val>
                                            <p:fltVal val="0"/>
                                          </p:val>
                                        </p:tav>
                                      </p:tavLst>
                                    </p:anim>
                                    <p:animEffect transition="in" filter="fade">
                                      <p:cBhvr>
                                        <p:cTn id="21" dur="500"/>
                                        <p:tgtEl>
                                          <p:spTgt spid="4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 calcmode="lin" valueType="num">
                                      <p:cBhvr>
                                        <p:cTn id="31" dur="500" fill="hold"/>
                                        <p:tgtEl>
                                          <p:spTgt spid="19"/>
                                        </p:tgtEl>
                                        <p:attrNameLst>
                                          <p:attrName>style.rotation</p:attrName>
                                        </p:attrNameLst>
                                      </p:cBhvr>
                                      <p:tavLst>
                                        <p:tav tm="0">
                                          <p:val>
                                            <p:fltVal val="90"/>
                                          </p:val>
                                        </p:tav>
                                        <p:tav tm="100000">
                                          <p:val>
                                            <p:fltVal val="0"/>
                                          </p:val>
                                        </p:tav>
                                      </p:tavLst>
                                    </p:anim>
                                    <p:animEffect transition="in" filter="fade">
                                      <p:cBhvr>
                                        <p:cTn id="32" dur="500"/>
                                        <p:tgtEl>
                                          <p:spTgt spid="19"/>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sitting on a couch with laptops&#10;&#10;Description automatically generated with medium confidence">
            <a:extLst>
              <a:ext uri="{FF2B5EF4-FFF2-40B4-BE49-F238E27FC236}">
                <a16:creationId xmlns="" xmlns:a16="http://schemas.microsoft.com/office/drawing/2014/main" id="{1067918B-75C2-A846-B842-E0B667AA04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24"/>
          <a:stretch/>
        </p:blipFill>
        <p:spPr>
          <a:xfrm>
            <a:off x="0" y="0"/>
            <a:ext cx="6088176" cy="6429087"/>
          </a:xfrm>
          <a:prstGeom prst="rect">
            <a:avLst/>
          </a:prstGeom>
        </p:spPr>
      </p:pic>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4</a:t>
            </a:fld>
            <a:endParaRPr lang="en-US"/>
          </a:p>
        </p:txBody>
      </p:sp>
      <p:sp>
        <p:nvSpPr>
          <p:cNvPr id="12" name="TextBox 11">
            <a:extLst>
              <a:ext uri="{FF2B5EF4-FFF2-40B4-BE49-F238E27FC236}">
                <a16:creationId xmlns="" xmlns:a16="http://schemas.microsoft.com/office/drawing/2014/main" id="{86F4981F-D764-4238-A1BC-63973FA1E8C2}"/>
              </a:ext>
            </a:extLst>
          </p:cNvPr>
          <p:cNvSpPr txBox="1"/>
          <p:nvPr/>
        </p:nvSpPr>
        <p:spPr>
          <a:xfrm>
            <a:off x="6487392" y="342902"/>
            <a:ext cx="5618017" cy="769441"/>
          </a:xfrm>
          <a:prstGeom prst="rect">
            <a:avLst/>
          </a:prstGeom>
          <a:noFill/>
        </p:spPr>
        <p:txBody>
          <a:bodyPr wrap="square" rtlCol="0">
            <a:spAutoFit/>
          </a:bodyPr>
          <a:lstStyle/>
          <a:p>
            <a:r>
              <a:rPr lang="en-CA" sz="4400" b="1" dirty="0">
                <a:latin typeface="Arial" panose="020B0604020202020204" pitchFamily="34" charset="0"/>
                <a:cs typeface="Arial" panose="020B0604020202020204" pitchFamily="34" charset="0"/>
              </a:rPr>
              <a:t>Learning Outcomes</a:t>
            </a:r>
            <a:endParaRPr lang="en-US" sz="4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6B18A5F2-6BB0-40C1-A01A-25EF1874BBEF}"/>
              </a:ext>
            </a:extLst>
          </p:cNvPr>
          <p:cNvSpPr txBox="1"/>
          <p:nvPr/>
        </p:nvSpPr>
        <p:spPr>
          <a:xfrm>
            <a:off x="6487392" y="1118756"/>
            <a:ext cx="5330536" cy="954107"/>
          </a:xfrm>
          <a:prstGeom prst="rect">
            <a:avLst/>
          </a:prstGeom>
          <a:noFill/>
        </p:spPr>
        <p:txBody>
          <a:bodyPr wrap="square" rtlCol="0">
            <a:spAutoFit/>
          </a:bodyPr>
          <a:lstStyle/>
          <a:p>
            <a:r>
              <a:rPr lang="en-CA" sz="2800" b="1" dirty="0">
                <a:solidFill>
                  <a:srgbClr val="E1AD01"/>
                </a:solidFill>
                <a:latin typeface="Arial" panose="020B0604020202020204" pitchFamily="34" charset="0"/>
                <a:cs typeface="Arial" panose="020B0604020202020204" pitchFamily="34" charset="0"/>
              </a:rPr>
              <a:t>At the end of this workshop you will be able to:</a:t>
            </a:r>
            <a:endParaRPr lang="en-US" sz="2800" b="1" dirty="0">
              <a:solidFill>
                <a:srgbClr val="E1AD0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 xmlns:a16="http://schemas.microsoft.com/office/drawing/2014/main" id="{5F9B0D94-0B14-4708-AB46-C7903E757487}"/>
              </a:ext>
            </a:extLst>
          </p:cNvPr>
          <p:cNvSpPr txBox="1"/>
          <p:nvPr/>
        </p:nvSpPr>
        <p:spPr>
          <a:xfrm>
            <a:off x="7869381" y="2569390"/>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Analyze your expenses vs your income.</a:t>
            </a:r>
          </a:p>
        </p:txBody>
      </p:sp>
      <p:sp>
        <p:nvSpPr>
          <p:cNvPr id="35" name="TextBox 34">
            <a:extLst>
              <a:ext uri="{FF2B5EF4-FFF2-40B4-BE49-F238E27FC236}">
                <a16:creationId xmlns="" xmlns:a16="http://schemas.microsoft.com/office/drawing/2014/main" id="{DE129086-AF69-4F6E-90C9-747AE9D53421}"/>
              </a:ext>
            </a:extLst>
          </p:cNvPr>
          <p:cNvSpPr txBox="1"/>
          <p:nvPr/>
        </p:nvSpPr>
        <p:spPr>
          <a:xfrm>
            <a:off x="7869381" y="3996222"/>
            <a:ext cx="331123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Create a personal budget.</a:t>
            </a:r>
          </a:p>
        </p:txBody>
      </p:sp>
      <p:grpSp>
        <p:nvGrpSpPr>
          <p:cNvPr id="7" name="Group 6">
            <a:extLst>
              <a:ext uri="{FF2B5EF4-FFF2-40B4-BE49-F238E27FC236}">
                <a16:creationId xmlns="" xmlns:a16="http://schemas.microsoft.com/office/drawing/2014/main" id="{6CDE5A0C-E6D6-4499-B4D4-AB6E76615CDB}"/>
              </a:ext>
            </a:extLst>
          </p:cNvPr>
          <p:cNvGrpSpPr/>
          <p:nvPr/>
        </p:nvGrpSpPr>
        <p:grpSpPr>
          <a:xfrm>
            <a:off x="6543054" y="2411546"/>
            <a:ext cx="1094410" cy="1094410"/>
            <a:chOff x="6543054" y="2223654"/>
            <a:chExt cx="1094410" cy="1094410"/>
          </a:xfrm>
        </p:grpSpPr>
        <p:sp>
          <p:nvSpPr>
            <p:cNvPr id="41" name="Oval 40">
              <a:extLst>
                <a:ext uri="{FF2B5EF4-FFF2-40B4-BE49-F238E27FC236}">
                  <a16:creationId xmlns="" xmlns:a16="http://schemas.microsoft.com/office/drawing/2014/main" id="{532D6DF9-BAAE-4791-9F76-1461D4B4BF4B}"/>
                </a:ext>
              </a:extLst>
            </p:cNvPr>
            <p:cNvSpPr/>
            <p:nvPr/>
          </p:nvSpPr>
          <p:spPr>
            <a:xfrm>
              <a:off x="6543054" y="2223654"/>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 xmlns:a16="http://schemas.microsoft.com/office/drawing/2014/main" id="{60021F8E-FDC2-4222-9E12-8FD7410DA970}"/>
                </a:ext>
              </a:extLst>
            </p:cNvPr>
            <p:cNvSpPr txBox="1"/>
            <p:nvPr/>
          </p:nvSpPr>
          <p:spPr>
            <a:xfrm>
              <a:off x="6782045" y="2310245"/>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4.</a:t>
              </a:r>
              <a:endParaRPr lang="en-US" sz="4800" b="1" dirty="0">
                <a:solidFill>
                  <a:srgbClr val="E1AD01"/>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 xmlns:a16="http://schemas.microsoft.com/office/drawing/2014/main" id="{C719DE08-771F-4D4C-B079-107234BCBC3E}"/>
              </a:ext>
            </a:extLst>
          </p:cNvPr>
          <p:cNvGrpSpPr/>
          <p:nvPr/>
        </p:nvGrpSpPr>
        <p:grpSpPr>
          <a:xfrm>
            <a:off x="6543054" y="3618294"/>
            <a:ext cx="1094410" cy="1094410"/>
            <a:chOff x="6543054" y="3638551"/>
            <a:chExt cx="1094410" cy="1094410"/>
          </a:xfrm>
        </p:grpSpPr>
        <p:sp>
          <p:nvSpPr>
            <p:cNvPr id="43" name="Oval 42">
              <a:extLst>
                <a:ext uri="{FF2B5EF4-FFF2-40B4-BE49-F238E27FC236}">
                  <a16:creationId xmlns="" xmlns:a16="http://schemas.microsoft.com/office/drawing/2014/main" id="{193BB7FB-211B-4DE6-BF5E-CCAAAF757EB8}"/>
                </a:ext>
              </a:extLst>
            </p:cNvPr>
            <p:cNvSpPr/>
            <p:nvPr/>
          </p:nvSpPr>
          <p:spPr>
            <a:xfrm>
              <a:off x="6543054" y="3638551"/>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80901B8F-861E-4DB1-B9F8-24CE2325F573}"/>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5.</a:t>
              </a:r>
              <a:endParaRPr lang="en-US" sz="4800" b="1" dirty="0">
                <a:solidFill>
                  <a:srgbClr val="E1AD01"/>
                </a:solidFill>
                <a:latin typeface="Arial" panose="020B0604020202020204" pitchFamily="34" charset="0"/>
                <a:cs typeface="Arial" panose="020B0604020202020204" pitchFamily="34" charset="0"/>
              </a:endParaRPr>
            </a:p>
          </p:txBody>
        </p:sp>
      </p:grpSp>
      <p:pic>
        <p:nvPicPr>
          <p:cNvPr id="16" name="Picture 15">
            <a:extLst>
              <a:ext uri="{FF2B5EF4-FFF2-40B4-BE49-F238E27FC236}">
                <a16:creationId xmlns="" xmlns:a16="http://schemas.microsoft.com/office/drawing/2014/main" id="{ADF6F3FC-4E96-F14E-B443-AF55EFC53F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22" name="TextBox 21">
            <a:extLst>
              <a:ext uri="{FF2B5EF4-FFF2-40B4-BE49-F238E27FC236}">
                <a16:creationId xmlns="" xmlns:a16="http://schemas.microsoft.com/office/drawing/2014/main" id="{1F6DB09E-4623-7E41-854F-82C91934868E}"/>
              </a:ext>
            </a:extLst>
          </p:cNvPr>
          <p:cNvSpPr txBox="1"/>
          <p:nvPr/>
        </p:nvSpPr>
        <p:spPr>
          <a:xfrm>
            <a:off x="7869381" y="5053068"/>
            <a:ext cx="331123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Understand </a:t>
            </a:r>
            <a:r>
              <a:rPr lang="en-US" sz="1600" dirty="0" smtClean="0">
                <a:latin typeface="Arial" panose="020B0604020202020204" pitchFamily="34" charset="0"/>
                <a:cs typeface="Arial" panose="020B0604020202020204" pitchFamily="34" charset="0"/>
              </a:rPr>
              <a:t>savings and </a:t>
            </a:r>
            <a:r>
              <a:rPr lang="en-US" sz="1600" dirty="0">
                <a:latin typeface="Arial" panose="020B0604020202020204" pitchFamily="34" charset="0"/>
                <a:cs typeface="Arial" panose="020B0604020202020204" pitchFamily="34" charset="0"/>
              </a:rPr>
              <a:t>saving account </a:t>
            </a:r>
            <a:r>
              <a:rPr lang="en-US" sz="1600" dirty="0" smtClean="0">
                <a:latin typeface="Arial" panose="020B0604020202020204" pitchFamily="34" charset="0"/>
                <a:cs typeface="Arial" panose="020B0604020202020204" pitchFamily="34" charset="0"/>
              </a:rPr>
              <a:t>options.</a:t>
            </a:r>
            <a:endParaRPr lang="en-US" sz="1600"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 xmlns:a16="http://schemas.microsoft.com/office/drawing/2014/main" id="{547978B2-F4A5-FA46-97A9-B59050DD22B7}"/>
              </a:ext>
            </a:extLst>
          </p:cNvPr>
          <p:cNvGrpSpPr/>
          <p:nvPr/>
        </p:nvGrpSpPr>
        <p:grpSpPr>
          <a:xfrm>
            <a:off x="6543054" y="4921362"/>
            <a:ext cx="1094410" cy="1094410"/>
            <a:chOff x="6543054" y="3638551"/>
            <a:chExt cx="1094410" cy="1094410"/>
          </a:xfrm>
        </p:grpSpPr>
        <p:sp>
          <p:nvSpPr>
            <p:cNvPr id="24" name="Oval 23">
              <a:extLst>
                <a:ext uri="{FF2B5EF4-FFF2-40B4-BE49-F238E27FC236}">
                  <a16:creationId xmlns="" xmlns:a16="http://schemas.microsoft.com/office/drawing/2014/main" id="{E767CE05-53DF-1844-82DE-F2328FA1799A}"/>
                </a:ext>
              </a:extLst>
            </p:cNvPr>
            <p:cNvSpPr/>
            <p:nvPr/>
          </p:nvSpPr>
          <p:spPr>
            <a:xfrm>
              <a:off x="6543054" y="3638551"/>
              <a:ext cx="1094410" cy="1094410"/>
            </a:xfrm>
            <a:prstGeom prst="ellipse">
              <a:avLst/>
            </a:prstGeom>
            <a:noFill/>
            <a:ln w="38100">
              <a:solidFill>
                <a:srgbClr val="E1A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F939F4F9-8F1D-3748-9B82-AAA697B2F7FC}"/>
                </a:ext>
              </a:extLst>
            </p:cNvPr>
            <p:cNvSpPr txBox="1"/>
            <p:nvPr/>
          </p:nvSpPr>
          <p:spPr>
            <a:xfrm>
              <a:off x="6782045" y="3719947"/>
              <a:ext cx="800100" cy="830997"/>
            </a:xfrm>
            <a:prstGeom prst="rect">
              <a:avLst/>
            </a:prstGeom>
            <a:noFill/>
          </p:spPr>
          <p:txBody>
            <a:bodyPr wrap="square" rtlCol="0">
              <a:spAutoFit/>
            </a:bodyPr>
            <a:lstStyle/>
            <a:p>
              <a:r>
                <a:rPr lang="en-CA" sz="4800" b="1" dirty="0">
                  <a:solidFill>
                    <a:srgbClr val="E1AD01"/>
                  </a:solidFill>
                  <a:latin typeface="Arial" panose="020B0604020202020204" pitchFamily="34" charset="0"/>
                  <a:cs typeface="Arial" panose="020B0604020202020204" pitchFamily="34" charset="0"/>
                </a:rPr>
                <a:t>6.</a:t>
              </a:r>
              <a:endParaRPr lang="en-US" sz="4800" b="1" dirty="0">
                <a:solidFill>
                  <a:srgbClr val="E1AD0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7820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 calcmode="lin" valueType="num">
                                      <p:cBhvr>
                                        <p:cTn id="20" dur="500" fill="hold"/>
                                        <p:tgtEl>
                                          <p:spTgt spid="47"/>
                                        </p:tgtEl>
                                        <p:attrNameLst>
                                          <p:attrName>style.rotation</p:attrName>
                                        </p:attrNameLst>
                                      </p:cBhvr>
                                      <p:tavLst>
                                        <p:tav tm="0">
                                          <p:val>
                                            <p:fltVal val="90"/>
                                          </p:val>
                                        </p:tav>
                                        <p:tav tm="100000">
                                          <p:val>
                                            <p:fltVal val="0"/>
                                          </p:val>
                                        </p:tav>
                                      </p:tavLst>
                                    </p:anim>
                                    <p:animEffect transition="in" filter="fade">
                                      <p:cBhvr>
                                        <p:cTn id="21" dur="500"/>
                                        <p:tgtEl>
                                          <p:spTgt spid="47"/>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90"/>
                                          </p:val>
                                        </p:tav>
                                        <p:tav tm="100000">
                                          <p:val>
                                            <p:fltVal val="0"/>
                                          </p:val>
                                        </p:tav>
                                      </p:tavLst>
                                    </p:anim>
                                    <p:animEffect transition="in" filter="fade">
                                      <p:cBhvr>
                                        <p:cTn id="32" dur="500"/>
                                        <p:tgtEl>
                                          <p:spTgt spid="23"/>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A picture containing person&#10;&#10;Description automatically generated">
            <a:extLst>
              <a:ext uri="{FF2B5EF4-FFF2-40B4-BE49-F238E27FC236}">
                <a16:creationId xmlns="" xmlns:a16="http://schemas.microsoft.com/office/drawing/2014/main" id="{0B7C3D19-9828-AC45-9414-5830F7CDAE3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713" r="21713"/>
          <a:stretch>
            <a:fillRect/>
          </a:stretch>
        </p:blipFill>
        <p:spPr>
          <a:xfrm>
            <a:off x="4869881" y="-110410"/>
            <a:ext cx="9303319" cy="9036581"/>
          </a:xfrm>
        </p:spPr>
      </p:pic>
      <p:sp>
        <p:nvSpPr>
          <p:cNvPr id="13" name="Rectangle 12">
            <a:extLst>
              <a:ext uri="{FF2B5EF4-FFF2-40B4-BE49-F238E27FC236}">
                <a16:creationId xmlns="" xmlns:a16="http://schemas.microsoft.com/office/drawing/2014/main" id="{BA9C06C3-8ACA-477F-9877-375E3E53011E}"/>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5</a:t>
            </a:fld>
            <a:endParaRPr lang="en-US"/>
          </a:p>
        </p:txBody>
      </p:sp>
      <p:pic>
        <p:nvPicPr>
          <p:cNvPr id="11" name="Picture 10">
            <a:extLst>
              <a:ext uri="{FF2B5EF4-FFF2-40B4-BE49-F238E27FC236}">
                <a16:creationId xmlns="" xmlns:a16="http://schemas.microsoft.com/office/drawing/2014/main" id="{5A22EC6A-29B1-43F1-8B83-C957996197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2" name="TextBox 11">
            <a:extLst>
              <a:ext uri="{FF2B5EF4-FFF2-40B4-BE49-F238E27FC236}">
                <a16:creationId xmlns="" xmlns:a16="http://schemas.microsoft.com/office/drawing/2014/main" id="{A8FA3752-5211-488B-83DF-C6C7E1C1278E}"/>
              </a:ext>
            </a:extLst>
          </p:cNvPr>
          <p:cNvSpPr txBox="1"/>
          <p:nvPr/>
        </p:nvSpPr>
        <p:spPr>
          <a:xfrm>
            <a:off x="585356" y="213992"/>
            <a:ext cx="6539839" cy="769441"/>
          </a:xfrm>
          <a:prstGeom prst="rect">
            <a:avLst/>
          </a:prstGeom>
          <a:noFill/>
        </p:spPr>
        <p:txBody>
          <a:bodyPr wrap="square" rtlCol="0">
            <a:spAutoFit/>
          </a:bodyPr>
          <a:lstStyle/>
          <a:p>
            <a:r>
              <a:rPr lang="en-CA" sz="4400" b="1" dirty="0">
                <a:solidFill>
                  <a:srgbClr val="E1AD01"/>
                </a:solidFill>
                <a:latin typeface="Arial" panose="020B0604020202020204" pitchFamily="34" charset="0"/>
                <a:cs typeface="Arial" panose="020B0604020202020204" pitchFamily="34" charset="0"/>
              </a:rPr>
              <a:t>Workshop Agenda</a:t>
            </a:r>
            <a:endParaRPr lang="en-US" sz="4400" b="1" dirty="0">
              <a:solidFill>
                <a:srgbClr val="E1AD0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766B22E7-34C6-D14A-86FC-4B5FC44FB273}"/>
              </a:ext>
            </a:extLst>
          </p:cNvPr>
          <p:cNvSpPr txBox="1"/>
          <p:nvPr/>
        </p:nvSpPr>
        <p:spPr>
          <a:xfrm>
            <a:off x="1385454" y="1178106"/>
            <a:ext cx="4077202"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Talking about Personal Finances</a:t>
            </a:r>
          </a:p>
        </p:txBody>
      </p:sp>
      <p:sp>
        <p:nvSpPr>
          <p:cNvPr id="15" name="TextBox 14">
            <a:extLst>
              <a:ext uri="{FF2B5EF4-FFF2-40B4-BE49-F238E27FC236}">
                <a16:creationId xmlns="" xmlns:a16="http://schemas.microsoft.com/office/drawing/2014/main" id="{93922C01-31AF-2E4D-A385-1ECA7931AEA8}"/>
              </a:ext>
            </a:extLst>
          </p:cNvPr>
          <p:cNvSpPr txBox="1"/>
          <p:nvPr/>
        </p:nvSpPr>
        <p:spPr>
          <a:xfrm>
            <a:off x="630626" y="986919"/>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1.</a:t>
            </a:r>
            <a:endParaRPr lang="en-US" sz="4000" b="1" dirty="0">
              <a:solidFill>
                <a:srgbClr val="E1AD0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D02953D8-BC4A-7C4A-BC55-66E962C6FF47}"/>
              </a:ext>
            </a:extLst>
          </p:cNvPr>
          <p:cNvSpPr txBox="1"/>
          <p:nvPr/>
        </p:nvSpPr>
        <p:spPr>
          <a:xfrm>
            <a:off x="1392381" y="1742234"/>
            <a:ext cx="3616648"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Financial Literacy, Capability and Inclusion</a:t>
            </a:r>
          </a:p>
        </p:txBody>
      </p:sp>
      <p:sp>
        <p:nvSpPr>
          <p:cNvPr id="18" name="TextBox 17">
            <a:extLst>
              <a:ext uri="{FF2B5EF4-FFF2-40B4-BE49-F238E27FC236}">
                <a16:creationId xmlns="" xmlns:a16="http://schemas.microsoft.com/office/drawing/2014/main" id="{41E46245-BF72-2247-8718-448B7A2CBAC9}"/>
              </a:ext>
            </a:extLst>
          </p:cNvPr>
          <p:cNvSpPr txBox="1"/>
          <p:nvPr/>
        </p:nvSpPr>
        <p:spPr>
          <a:xfrm>
            <a:off x="637553" y="1710364"/>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2.</a:t>
            </a:r>
            <a:endParaRPr lang="en-US" sz="4000" b="1" dirty="0">
              <a:solidFill>
                <a:srgbClr val="E1AD0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6B91BDF6-D9C8-AC4A-9056-C943D98CB471}"/>
              </a:ext>
            </a:extLst>
          </p:cNvPr>
          <p:cNvSpPr txBox="1"/>
          <p:nvPr/>
        </p:nvSpPr>
        <p:spPr>
          <a:xfrm>
            <a:off x="1399308" y="2510142"/>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Accessing Inclusive Financial Services</a:t>
            </a:r>
          </a:p>
        </p:txBody>
      </p:sp>
      <p:sp>
        <p:nvSpPr>
          <p:cNvPr id="20" name="TextBox 19">
            <a:extLst>
              <a:ext uri="{FF2B5EF4-FFF2-40B4-BE49-F238E27FC236}">
                <a16:creationId xmlns="" xmlns:a16="http://schemas.microsoft.com/office/drawing/2014/main" id="{1BE6AF83-8C9C-2942-864A-FCAA2ECD7FF6}"/>
              </a:ext>
            </a:extLst>
          </p:cNvPr>
          <p:cNvSpPr txBox="1"/>
          <p:nvPr/>
        </p:nvSpPr>
        <p:spPr>
          <a:xfrm>
            <a:off x="644480" y="2473282"/>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3.</a:t>
            </a:r>
            <a:endParaRPr lang="en-US" sz="4000" b="1" dirty="0">
              <a:solidFill>
                <a:srgbClr val="E1AD0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9A8A7CCE-5F24-234A-87A7-4F958C2D99FB}"/>
              </a:ext>
            </a:extLst>
          </p:cNvPr>
          <p:cNvSpPr txBox="1"/>
          <p:nvPr/>
        </p:nvSpPr>
        <p:spPr>
          <a:xfrm>
            <a:off x="1406235" y="3283109"/>
            <a:ext cx="331123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Interpreting your Pay Statement</a:t>
            </a:r>
          </a:p>
        </p:txBody>
      </p:sp>
      <p:sp>
        <p:nvSpPr>
          <p:cNvPr id="22" name="TextBox 21">
            <a:extLst>
              <a:ext uri="{FF2B5EF4-FFF2-40B4-BE49-F238E27FC236}">
                <a16:creationId xmlns="" xmlns:a16="http://schemas.microsoft.com/office/drawing/2014/main" id="{5D23703A-C1EA-2645-AE40-ED6737A8DAB2}"/>
              </a:ext>
            </a:extLst>
          </p:cNvPr>
          <p:cNvSpPr txBox="1"/>
          <p:nvPr/>
        </p:nvSpPr>
        <p:spPr>
          <a:xfrm>
            <a:off x="651407" y="3218049"/>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4.</a:t>
            </a:r>
            <a:endParaRPr lang="en-US" sz="4000" b="1" dirty="0">
              <a:solidFill>
                <a:srgbClr val="E1AD0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688CBDE8-9298-5649-8C69-244DDE3784C3}"/>
              </a:ext>
            </a:extLst>
          </p:cNvPr>
          <p:cNvSpPr txBox="1"/>
          <p:nvPr/>
        </p:nvSpPr>
        <p:spPr>
          <a:xfrm>
            <a:off x="1413162" y="4051017"/>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Cash Flow and Budgeting</a:t>
            </a:r>
          </a:p>
        </p:txBody>
      </p:sp>
      <p:sp>
        <p:nvSpPr>
          <p:cNvPr id="24" name="TextBox 23">
            <a:extLst>
              <a:ext uri="{FF2B5EF4-FFF2-40B4-BE49-F238E27FC236}">
                <a16:creationId xmlns="" xmlns:a16="http://schemas.microsoft.com/office/drawing/2014/main" id="{C5722D32-6F01-1C47-B4F9-BC518A9A0FBB}"/>
              </a:ext>
            </a:extLst>
          </p:cNvPr>
          <p:cNvSpPr txBox="1"/>
          <p:nvPr/>
        </p:nvSpPr>
        <p:spPr>
          <a:xfrm>
            <a:off x="658334" y="3839750"/>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5.</a:t>
            </a:r>
          </a:p>
        </p:txBody>
      </p:sp>
      <p:sp>
        <p:nvSpPr>
          <p:cNvPr id="25" name="TextBox 24">
            <a:extLst>
              <a:ext uri="{FF2B5EF4-FFF2-40B4-BE49-F238E27FC236}">
                <a16:creationId xmlns="" xmlns:a16="http://schemas.microsoft.com/office/drawing/2014/main" id="{234485E8-8B6B-3E41-90FF-E9C0EB2B821E}"/>
              </a:ext>
            </a:extLst>
          </p:cNvPr>
          <p:cNvSpPr txBox="1"/>
          <p:nvPr/>
        </p:nvSpPr>
        <p:spPr>
          <a:xfrm>
            <a:off x="661051" y="4416130"/>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6.</a:t>
            </a:r>
          </a:p>
        </p:txBody>
      </p:sp>
      <p:sp>
        <p:nvSpPr>
          <p:cNvPr id="26" name="TextBox 25">
            <a:extLst>
              <a:ext uri="{FF2B5EF4-FFF2-40B4-BE49-F238E27FC236}">
                <a16:creationId xmlns="" xmlns:a16="http://schemas.microsoft.com/office/drawing/2014/main" id="{688CBDE8-9298-5649-8C69-244DDE3784C3}"/>
              </a:ext>
            </a:extLst>
          </p:cNvPr>
          <p:cNvSpPr txBox="1"/>
          <p:nvPr/>
        </p:nvSpPr>
        <p:spPr>
          <a:xfrm>
            <a:off x="1413161" y="4616185"/>
            <a:ext cx="3311237"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Saving</a:t>
            </a:r>
            <a:endParaRPr lang="en-US" sz="20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688CBDE8-9298-5649-8C69-244DDE3784C3}"/>
              </a:ext>
            </a:extLst>
          </p:cNvPr>
          <p:cNvSpPr txBox="1"/>
          <p:nvPr/>
        </p:nvSpPr>
        <p:spPr>
          <a:xfrm>
            <a:off x="1413161" y="5164498"/>
            <a:ext cx="331123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Review and Wrap Up</a:t>
            </a:r>
          </a:p>
        </p:txBody>
      </p:sp>
      <p:sp>
        <p:nvSpPr>
          <p:cNvPr id="28" name="TextBox 27">
            <a:extLst>
              <a:ext uri="{FF2B5EF4-FFF2-40B4-BE49-F238E27FC236}">
                <a16:creationId xmlns="" xmlns:a16="http://schemas.microsoft.com/office/drawing/2014/main" id="{234485E8-8B6B-3E41-90FF-E9C0EB2B821E}"/>
              </a:ext>
            </a:extLst>
          </p:cNvPr>
          <p:cNvSpPr txBox="1"/>
          <p:nvPr/>
        </p:nvSpPr>
        <p:spPr>
          <a:xfrm>
            <a:off x="676125" y="4976703"/>
            <a:ext cx="800100" cy="707886"/>
          </a:xfrm>
          <a:prstGeom prst="rect">
            <a:avLst/>
          </a:prstGeom>
          <a:noFill/>
        </p:spPr>
        <p:txBody>
          <a:bodyPr wrap="square" rtlCol="0">
            <a:spAutoFit/>
          </a:bodyPr>
          <a:lstStyle/>
          <a:p>
            <a:r>
              <a:rPr lang="en-CA" sz="4000" b="1" dirty="0">
                <a:solidFill>
                  <a:srgbClr val="E1AD0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1861397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anim calcmode="lin" valueType="num">
                                      <p:cBhvr>
                                        <p:cTn id="24" dur="500" fill="hold"/>
                                        <p:tgtEl>
                                          <p:spTgt spid="16"/>
                                        </p:tgtEl>
                                        <p:attrNameLst>
                                          <p:attrName>ppt_x</p:attrName>
                                        </p:attrNameLst>
                                      </p:cBhvr>
                                      <p:tavLst>
                                        <p:tav tm="0">
                                          <p:val>
                                            <p:strVal val="#ppt_x"/>
                                          </p:val>
                                        </p:tav>
                                        <p:tav tm="100000">
                                          <p:val>
                                            <p:strVal val="#ppt_x"/>
                                          </p:val>
                                        </p:tav>
                                      </p:tavLst>
                                    </p:anim>
                                    <p:anim calcmode="lin" valueType="num">
                                      <p:cBhvr>
                                        <p:cTn id="25" dur="5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anim calcmode="lin" valueType="num">
                                      <p:cBhvr>
                                        <p:cTn id="35" dur="500" fill="hold"/>
                                        <p:tgtEl>
                                          <p:spTgt spid="20"/>
                                        </p:tgtEl>
                                        <p:attrNameLst>
                                          <p:attrName>ppt_x</p:attrName>
                                        </p:attrNameLst>
                                      </p:cBhvr>
                                      <p:tavLst>
                                        <p:tav tm="0">
                                          <p:val>
                                            <p:strVal val="#ppt_x"/>
                                          </p:val>
                                        </p:tav>
                                        <p:tav tm="100000">
                                          <p:val>
                                            <p:strVal val="#ppt_x"/>
                                          </p:val>
                                        </p:tav>
                                      </p:tavLst>
                                    </p:anim>
                                    <p:anim calcmode="lin" valueType="num">
                                      <p:cBhvr>
                                        <p:cTn id="36" dur="500" fill="hold"/>
                                        <p:tgtEl>
                                          <p:spTgt spid="20"/>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anim calcmode="lin" valueType="num">
                                      <p:cBhvr>
                                        <p:cTn id="41" dur="500" fill="hold"/>
                                        <p:tgtEl>
                                          <p:spTgt spid="22"/>
                                        </p:tgtEl>
                                        <p:attrNameLst>
                                          <p:attrName>ppt_x</p:attrName>
                                        </p:attrNameLst>
                                      </p:cBhvr>
                                      <p:tavLst>
                                        <p:tav tm="0">
                                          <p:val>
                                            <p:strVal val="#ppt_x"/>
                                          </p:val>
                                        </p:tav>
                                        <p:tav tm="100000">
                                          <p:val>
                                            <p:strVal val="#ppt_x"/>
                                          </p:val>
                                        </p:tav>
                                      </p:tavLst>
                                    </p:anim>
                                    <p:anim calcmode="lin" valueType="num">
                                      <p:cBhvr>
                                        <p:cTn id="42" dur="500" fill="hold"/>
                                        <p:tgtEl>
                                          <p:spTgt spid="2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500" fill="hold"/>
                                        <p:tgtEl>
                                          <p:spTgt spid="2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anim calcmode="lin" valueType="num">
                                      <p:cBhvr>
                                        <p:cTn id="57" dur="500" fill="hold"/>
                                        <p:tgtEl>
                                          <p:spTgt spid="23"/>
                                        </p:tgtEl>
                                        <p:attrNameLst>
                                          <p:attrName>ppt_x</p:attrName>
                                        </p:attrNameLst>
                                      </p:cBhvr>
                                      <p:tavLst>
                                        <p:tav tm="0">
                                          <p:val>
                                            <p:strVal val="#ppt_x"/>
                                          </p:val>
                                        </p:tav>
                                        <p:tav tm="100000">
                                          <p:val>
                                            <p:strVal val="#ppt_x"/>
                                          </p:val>
                                        </p:tav>
                                      </p:tavLst>
                                    </p:anim>
                                    <p:anim calcmode="lin" valueType="num">
                                      <p:cBhvr>
                                        <p:cTn id="58" dur="500" fill="hold"/>
                                        <p:tgtEl>
                                          <p:spTgt spid="23"/>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strVal val="#ppt_x"/>
                                          </p:val>
                                        </p:tav>
                                        <p:tav tm="100000">
                                          <p:val>
                                            <p:strVal val="#ppt_x"/>
                                          </p:val>
                                        </p:tav>
                                      </p:tavLst>
                                    </p:anim>
                                    <p:anim calcmode="lin" valueType="num">
                                      <p:cBhvr>
                                        <p:cTn id="64" dur="5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anim calcmode="lin" valueType="num">
                                      <p:cBhvr>
                                        <p:cTn id="68" dur="500" fill="hold"/>
                                        <p:tgtEl>
                                          <p:spTgt spid="26"/>
                                        </p:tgtEl>
                                        <p:attrNameLst>
                                          <p:attrName>ppt_x</p:attrName>
                                        </p:attrNameLst>
                                      </p:cBhvr>
                                      <p:tavLst>
                                        <p:tav tm="0">
                                          <p:val>
                                            <p:strVal val="#ppt_x"/>
                                          </p:val>
                                        </p:tav>
                                        <p:tav tm="100000">
                                          <p:val>
                                            <p:strVal val="#ppt_x"/>
                                          </p:val>
                                        </p:tav>
                                      </p:tavLst>
                                    </p:anim>
                                    <p:anim calcmode="lin" valueType="num">
                                      <p:cBhvr>
                                        <p:cTn id="69" dur="5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anim calcmode="lin" valueType="num">
                                      <p:cBhvr>
                                        <p:cTn id="73" dur="500" fill="hold"/>
                                        <p:tgtEl>
                                          <p:spTgt spid="27"/>
                                        </p:tgtEl>
                                        <p:attrNameLst>
                                          <p:attrName>ppt_x</p:attrName>
                                        </p:attrNameLst>
                                      </p:cBhvr>
                                      <p:tavLst>
                                        <p:tav tm="0">
                                          <p:val>
                                            <p:strVal val="#ppt_x"/>
                                          </p:val>
                                        </p:tav>
                                        <p:tav tm="100000">
                                          <p:val>
                                            <p:strVal val="#ppt_x"/>
                                          </p:val>
                                        </p:tav>
                                      </p:tavLst>
                                    </p:anim>
                                    <p:anim calcmode="lin" valueType="num">
                                      <p:cBhvr>
                                        <p:cTn id="74" dur="500" fill="hold"/>
                                        <p:tgtEl>
                                          <p:spTgt spid="27"/>
                                        </p:tgtEl>
                                        <p:attrNameLst>
                                          <p:attrName>ppt_y</p:attrName>
                                        </p:attrNameLst>
                                      </p:cBhvr>
                                      <p:tavLst>
                                        <p:tav tm="0">
                                          <p:val>
                                            <p:strVal val="#ppt_y+.1"/>
                                          </p:val>
                                        </p:tav>
                                        <p:tav tm="100000">
                                          <p:val>
                                            <p:strVal val="#ppt_y"/>
                                          </p:val>
                                        </p:tav>
                                      </p:tavLst>
                                    </p:anim>
                                  </p:childTnLst>
                                </p:cTn>
                              </p:par>
                            </p:childTnLst>
                          </p:cTn>
                        </p:par>
                        <p:par>
                          <p:cTn id="75" fill="hold">
                            <p:stCondLst>
                              <p:cond delay="3000"/>
                            </p:stCondLst>
                            <p:childTnLst>
                              <p:par>
                                <p:cTn id="76" presetID="42" presetClass="entr" presetSubtype="0" fill="hold" grpId="0" nodeType="after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anim calcmode="lin" valueType="num">
                                      <p:cBhvr>
                                        <p:cTn id="79" dur="500" fill="hold"/>
                                        <p:tgtEl>
                                          <p:spTgt spid="28"/>
                                        </p:tgtEl>
                                        <p:attrNameLst>
                                          <p:attrName>ppt_x</p:attrName>
                                        </p:attrNameLst>
                                      </p:cBhvr>
                                      <p:tavLst>
                                        <p:tav tm="0">
                                          <p:val>
                                            <p:strVal val="#ppt_x"/>
                                          </p:val>
                                        </p:tav>
                                        <p:tav tm="100000">
                                          <p:val>
                                            <p:strVal val="#ppt_x"/>
                                          </p:val>
                                        </p:tav>
                                      </p:tavLst>
                                    </p:anim>
                                    <p:anim calcmode="lin" valueType="num">
                                      <p:cBhvr>
                                        <p:cTn id="8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P spid="19" grpId="0"/>
      <p:bldP spid="20" grpId="0"/>
      <p:bldP spid="21" grpId="0"/>
      <p:bldP spid="22" grpId="0"/>
      <p:bldP spid="23" grpId="0"/>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E665071E-7F22-EE40-9BBE-9C120D52A0B3}"/>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standing together&#10;&#10;Description automatically generated with medium confidence">
            <a:extLst>
              <a:ext uri="{FF2B5EF4-FFF2-40B4-BE49-F238E27FC236}">
                <a16:creationId xmlns="" xmlns:a16="http://schemas.microsoft.com/office/drawing/2014/main" id="{C40F196B-3FDD-6840-B2D0-21AE0F1A4781}"/>
              </a:ext>
            </a:extLst>
          </p:cNvPr>
          <p:cNvPicPr>
            <a:picLocks noChangeAspect="1"/>
          </p:cNvPicPr>
          <p:nvPr/>
        </p:nvPicPr>
        <p:blipFill rotWithShape="1">
          <a:blip r:embed="rId3">
            <a:extLst>
              <a:ext uri="{28A0092B-C50C-407E-A947-70E740481C1C}">
                <a14:useLocalDpi xmlns:a14="http://schemas.microsoft.com/office/drawing/2010/main" val="0"/>
              </a:ext>
            </a:extLst>
          </a:blip>
          <a:srcRect t="25985"/>
          <a:stretch/>
        </p:blipFill>
        <p:spPr>
          <a:xfrm>
            <a:off x="0" y="0"/>
            <a:ext cx="12192000" cy="6439117"/>
          </a:xfrm>
          <a:prstGeom prst="rect">
            <a:avLst/>
          </a:prstGeom>
        </p:spPr>
      </p:pic>
      <p:sp>
        <p:nvSpPr>
          <p:cNvPr id="12" name="Rectangle 11">
            <a:extLst>
              <a:ext uri="{FF2B5EF4-FFF2-40B4-BE49-F238E27FC236}">
                <a16:creationId xmlns="" xmlns:a16="http://schemas.microsoft.com/office/drawing/2014/main" id="{E43AC893-BA96-6C4C-9860-0D03FEE4557C}"/>
              </a:ext>
            </a:extLst>
          </p:cNvPr>
          <p:cNvSpPr/>
          <p:nvPr/>
        </p:nvSpPr>
        <p:spPr>
          <a:xfrm>
            <a:off x="0" y="0"/>
            <a:ext cx="12274826" cy="6444425"/>
          </a:xfrm>
          <a:prstGeom prst="rect">
            <a:avLst/>
          </a:prstGeom>
          <a:solidFill>
            <a:schemeClr val="tx1">
              <a:alpha val="468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EBE5C33E-F44A-4872-B851-8B376343258A}"/>
              </a:ext>
            </a:extLst>
          </p:cNvPr>
          <p:cNvSpPr txBox="1"/>
          <p:nvPr/>
        </p:nvSpPr>
        <p:spPr>
          <a:xfrm>
            <a:off x="1524000" y="2075656"/>
            <a:ext cx="9144000" cy="2900518"/>
          </a:xfrm>
          <a:prstGeom prst="rect">
            <a:avLst/>
          </a:prstGeom>
        </p:spPr>
        <p:txBody>
          <a:bodyPr vert="horz" lIns="91440" tIns="45720" rIns="91440" bIns="45720" rtlCol="0" anchor="b">
            <a:normAutofit/>
          </a:bodyPr>
          <a:lstStyle/>
          <a:p>
            <a:pPr algn="ctr"/>
            <a:r>
              <a:rPr lang="en-CA" sz="6000" b="1" dirty="0">
                <a:solidFill>
                  <a:schemeClr val="bg1"/>
                </a:solidFill>
                <a:latin typeface="Arial" panose="020B0604020202020204" pitchFamily="34" charset="0"/>
                <a:cs typeface="Arial" panose="020B0604020202020204" pitchFamily="34" charset="0"/>
              </a:rPr>
              <a:t>Talking about Personal Finances!</a:t>
            </a:r>
            <a:endParaRPr lang="en-US" sz="6000" b="1" dirty="0">
              <a:solidFill>
                <a:schemeClr val="bg1"/>
              </a:solidFill>
              <a:latin typeface="Arial" panose="020B0604020202020204" pitchFamily="34" charset="0"/>
              <a:cs typeface="Arial" panose="020B0604020202020204" pitchFamily="34" charset="0"/>
            </a:endParaRPr>
          </a:p>
        </p:txBody>
      </p:sp>
      <p:sp>
        <p:nvSpPr>
          <p:cNvPr id="9" name="Date Placeholder 8">
            <a:extLst>
              <a:ext uri="{FF2B5EF4-FFF2-40B4-BE49-F238E27FC236}">
                <a16:creationId xmlns="" xmlns:a16="http://schemas.microsoft.com/office/drawing/2014/main" id="{7A926D19-98BC-034A-A104-13D4CFAF0AC6}"/>
              </a:ext>
            </a:extLst>
          </p:cNvPr>
          <p:cNvSpPr>
            <a:spLocks noGrp="1"/>
          </p:cNvSpPr>
          <p:nvPr>
            <p:ph type="dt" sz="half" idx="10"/>
          </p:nvPr>
        </p:nvSpPr>
        <p:spPr>
          <a:xfrm>
            <a:off x="8579427" y="6429087"/>
            <a:ext cx="2743200" cy="365125"/>
          </a:xfrm>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229CBB95-615C-1642-8A17-B1686746F4A7}"/>
              </a:ext>
            </a:extLst>
          </p:cNvPr>
          <p:cNvSpPr>
            <a:spLocks noGrp="1"/>
          </p:cNvSpPr>
          <p:nvPr>
            <p:ph type="sldNum" sz="quarter" idx="12"/>
          </p:nvPr>
        </p:nvSpPr>
        <p:spPr>
          <a:xfrm>
            <a:off x="11440391" y="6429087"/>
            <a:ext cx="588818" cy="365125"/>
          </a:xfrm>
        </p:spPr>
        <p:txBody>
          <a:bodyPr/>
          <a:lstStyle/>
          <a:p>
            <a:pPr algn="ctr"/>
            <a:fld id="{FD980031-200C-46EB-A905-0D9DD9F0457B}" type="slidenum">
              <a:rPr lang="en-US" smtClean="0"/>
              <a:pPr algn="ctr"/>
              <a:t>6</a:t>
            </a:fld>
            <a:endParaRPr lang="en-US"/>
          </a:p>
        </p:txBody>
      </p:sp>
      <p:pic>
        <p:nvPicPr>
          <p:cNvPr id="8" name="Picture 7" descr="A picture containing device&#10;&#10;Description automatically generated">
            <a:extLst>
              <a:ext uri="{FF2B5EF4-FFF2-40B4-BE49-F238E27FC236}">
                <a16:creationId xmlns="" xmlns:a16="http://schemas.microsoft.com/office/drawing/2014/main" id="{DC8813F8-37EA-4ED5-A346-E726C9A6E6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159" y="5791655"/>
            <a:ext cx="1041050" cy="948126"/>
          </a:xfrm>
          <a:prstGeom prst="rect">
            <a:avLst/>
          </a:prstGeom>
        </p:spPr>
      </p:pic>
      <p:pic>
        <p:nvPicPr>
          <p:cNvPr id="14" name="Picture 13">
            <a:extLst>
              <a:ext uri="{FF2B5EF4-FFF2-40B4-BE49-F238E27FC236}">
                <a16:creationId xmlns="" xmlns:a16="http://schemas.microsoft.com/office/drawing/2014/main" id="{7C514A7D-FB45-7641-AA7B-094D5065AC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31427965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331" y="1381383"/>
            <a:ext cx="5225507" cy="299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 xmlns:a16="http://schemas.microsoft.com/office/drawing/2014/main" id="{67C451D9-A328-A944-A9E6-DBAAEF0B9EC3}"/>
              </a:ext>
            </a:extLst>
          </p:cNvPr>
          <p:cNvSpPr/>
          <p:nvPr/>
        </p:nvSpPr>
        <p:spPr>
          <a:xfrm>
            <a:off x="0" y="6421582"/>
            <a:ext cx="12192000" cy="436418"/>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fld id="{AC583325-E5CA-4A8D-8155-7E36AC00BA60}" type="datetime1">
              <a:rPr lang="en-US" smtClean="0"/>
              <a:pP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fld id="{FD980031-200C-46EB-A905-0D9DD9F0457B}" type="slidenum">
              <a:rPr lang="en-US" smtClean="0"/>
              <a:pPr/>
              <a:t>7</a:t>
            </a:fld>
            <a:endParaRPr lang="en-US"/>
          </a:p>
        </p:txBody>
      </p:sp>
      <p:sp>
        <p:nvSpPr>
          <p:cNvPr id="12" name="Rectangle 11">
            <a:extLst>
              <a:ext uri="{FF2B5EF4-FFF2-40B4-BE49-F238E27FC236}">
                <a16:creationId xmlns="" xmlns:a16="http://schemas.microsoft.com/office/drawing/2014/main" id="{DDE8690F-D317-413B-B3CE-72AF9ECEE9F9}"/>
              </a:ext>
            </a:extLst>
          </p:cNvPr>
          <p:cNvSpPr/>
          <p:nvPr/>
        </p:nvSpPr>
        <p:spPr>
          <a:xfrm>
            <a:off x="320159" y="4444229"/>
            <a:ext cx="4029467" cy="646331"/>
          </a:xfrm>
          <a:prstGeom prst="rect">
            <a:avLst/>
          </a:prstGeom>
        </p:spPr>
        <p:txBody>
          <a:bodyPr wrap="square">
            <a:spAutoFit/>
          </a:bodyPr>
          <a:lstStyle/>
          <a:p>
            <a:r>
              <a:rPr lang="en-CA" b="1" u="sng" dirty="0">
                <a:solidFill>
                  <a:srgbClr val="202124"/>
                </a:solidFill>
                <a:latin typeface="Arial" panose="020B0604020202020204" pitchFamily="34" charset="0"/>
                <a:ea typeface="Calibri" panose="020F0502020204030204" pitchFamily="34" charset="0"/>
                <a:cs typeface="Arial" panose="020B0604020202020204" pitchFamily="34" charset="0"/>
              </a:rPr>
              <a:t>https://www.youtube.com/watch?v=a79PPZ_4abA</a:t>
            </a:r>
          </a:p>
        </p:txBody>
      </p:sp>
      <p:pic>
        <p:nvPicPr>
          <p:cNvPr id="14" name="Picture 13">
            <a:extLst>
              <a:ext uri="{FF2B5EF4-FFF2-40B4-BE49-F238E27FC236}">
                <a16:creationId xmlns="" xmlns:a16="http://schemas.microsoft.com/office/drawing/2014/main" id="{8E655019-0A20-404B-94D4-A8FCE15C53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5036" y="1235772"/>
            <a:ext cx="5568098" cy="4555883"/>
          </a:xfrm>
          <a:prstGeom prst="rect">
            <a:avLst/>
          </a:prstGeom>
        </p:spPr>
      </p:pic>
      <p:sp>
        <p:nvSpPr>
          <p:cNvPr id="7" name="Rectangle 6">
            <a:extLst>
              <a:ext uri="{FF2B5EF4-FFF2-40B4-BE49-F238E27FC236}">
                <a16:creationId xmlns="" xmlns:a16="http://schemas.microsoft.com/office/drawing/2014/main" id="{0511BC66-A457-4C8B-B214-3E0C1EEC1F54}"/>
              </a:ext>
            </a:extLst>
          </p:cNvPr>
          <p:cNvSpPr/>
          <p:nvPr/>
        </p:nvSpPr>
        <p:spPr>
          <a:xfrm>
            <a:off x="309853" y="1381384"/>
            <a:ext cx="4592478" cy="1754326"/>
          </a:xfrm>
          <a:prstGeom prst="rect">
            <a:avLst/>
          </a:prstGeom>
        </p:spPr>
        <p:txBody>
          <a:bodyPr wrap="square">
            <a:spAutoFit/>
          </a:bodyPr>
          <a:lstStyle/>
          <a:p>
            <a:r>
              <a:rPr lang="en-US" sz="3600" b="1" i="1" dirty="0">
                <a:latin typeface="Arial" panose="020B0604020202020204" pitchFamily="34" charset="0"/>
                <a:cs typeface="Arial" panose="020B0604020202020204" pitchFamily="34" charset="0"/>
              </a:rPr>
              <a:t>100 People Tell Us How Much Money They Make</a:t>
            </a:r>
          </a:p>
        </p:txBody>
      </p:sp>
      <p:sp>
        <p:nvSpPr>
          <p:cNvPr id="19" name="Rectangle 18">
            <a:extLst>
              <a:ext uri="{FF2B5EF4-FFF2-40B4-BE49-F238E27FC236}">
                <a16:creationId xmlns="" xmlns:a16="http://schemas.microsoft.com/office/drawing/2014/main" id="{4E45BF96-0A25-4D9E-B4A4-9AEFBBFFCA56}"/>
              </a:ext>
            </a:extLst>
          </p:cNvPr>
          <p:cNvSpPr/>
          <p:nvPr/>
        </p:nvSpPr>
        <p:spPr>
          <a:xfrm>
            <a:off x="320159" y="216350"/>
            <a:ext cx="5049406" cy="707886"/>
          </a:xfrm>
          <a:prstGeom prst="rect">
            <a:avLst/>
          </a:prstGeom>
        </p:spPr>
        <p:txBody>
          <a:bodyPr wrap="square">
            <a:spAutoFit/>
          </a:bodyPr>
          <a:lstStyle/>
          <a:p>
            <a:r>
              <a:rPr lang="en-US" sz="4000" b="1" dirty="0">
                <a:solidFill>
                  <a:srgbClr val="E1AD01"/>
                </a:solidFill>
                <a:latin typeface="Arial" panose="020B0604020202020204" pitchFamily="34" charset="0"/>
                <a:cs typeface="Arial" panose="020B0604020202020204" pitchFamily="34" charset="0"/>
              </a:rPr>
              <a:t>VIDEO:</a:t>
            </a:r>
          </a:p>
        </p:txBody>
      </p:sp>
      <p:sp>
        <p:nvSpPr>
          <p:cNvPr id="20" name="Rectangle 19">
            <a:extLst>
              <a:ext uri="{FF2B5EF4-FFF2-40B4-BE49-F238E27FC236}">
                <a16:creationId xmlns="" xmlns:a16="http://schemas.microsoft.com/office/drawing/2014/main" id="{6244D1CD-C1CA-4933-B252-D54A8DB63EFA}"/>
              </a:ext>
            </a:extLst>
          </p:cNvPr>
          <p:cNvSpPr/>
          <p:nvPr/>
        </p:nvSpPr>
        <p:spPr>
          <a:xfrm>
            <a:off x="320159" y="4146856"/>
            <a:ext cx="4029467"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DIRECT LINK:</a:t>
            </a:r>
          </a:p>
        </p:txBody>
      </p:sp>
      <p:pic>
        <p:nvPicPr>
          <p:cNvPr id="17" name="Picture 16">
            <a:hlinkClick r:id="rId5"/>
            <a:extLst>
              <a:ext uri="{FF2B5EF4-FFF2-40B4-BE49-F238E27FC236}">
                <a16:creationId xmlns="" xmlns:a16="http://schemas.microsoft.com/office/drawing/2014/main" id="{C54633BA-B8EA-DB49-9316-70407D0BA9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6962" y="2258547"/>
            <a:ext cx="1124246" cy="1124246"/>
          </a:xfrm>
          <a:prstGeom prst="rect">
            <a:avLst/>
          </a:prstGeom>
        </p:spPr>
      </p:pic>
      <p:pic>
        <p:nvPicPr>
          <p:cNvPr id="16" name="Picture 15">
            <a:extLst>
              <a:ext uri="{FF2B5EF4-FFF2-40B4-BE49-F238E27FC236}">
                <a16:creationId xmlns="" xmlns:a16="http://schemas.microsoft.com/office/drawing/2014/main" id="{A0192287-EEF0-0942-8AD2-08976A8B987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Tree>
    <p:extLst>
      <p:ext uri="{BB962C8B-B14F-4D97-AF65-F5344CB8AC3E}">
        <p14:creationId xmlns:p14="http://schemas.microsoft.com/office/powerpoint/2010/main" val="4089569094"/>
      </p:ext>
    </p:extLst>
  </p:cSld>
  <p:clrMapOvr>
    <a:masterClrMapping/>
  </p:clrMapOvr>
  <p:transition spd="slow">
    <p:cover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8</a:t>
            </a:fld>
            <a:endParaRPr lang="en-US"/>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13" name="Rectangle 12"/>
          <p:cNvSpPr/>
          <p:nvPr/>
        </p:nvSpPr>
        <p:spPr>
          <a:xfrm>
            <a:off x="285558" y="3654813"/>
            <a:ext cx="3631885" cy="1569660"/>
          </a:xfrm>
          <a:prstGeom prst="rect">
            <a:avLst/>
          </a:prstGeom>
        </p:spPr>
        <p:txBody>
          <a:bodyPr wrap="square">
            <a:spAutoFit/>
          </a:bodyPr>
          <a:lstStyle/>
          <a:p>
            <a:pPr algn="ctr">
              <a:tabLst>
                <a:tab pos="457200" algn="l"/>
              </a:tabLst>
            </a:pPr>
            <a:r>
              <a:rPr lang="en-US" sz="1600" dirty="0">
                <a:latin typeface="Arial" panose="020B0604020202020204" pitchFamily="34" charset="0"/>
                <a:cs typeface="Arial" panose="020B0604020202020204" pitchFamily="34" charset="0"/>
              </a:rPr>
              <a:t>refers to possessing the skills and knowledge on financial matters to confidently take effective action that best fulfills an individual’s personal, family, and community goals. Source: National Financial Educators Council</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7246" y="2307862"/>
            <a:ext cx="914468" cy="68222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464" y="2184480"/>
            <a:ext cx="885437" cy="86366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6902" y="2242542"/>
            <a:ext cx="718511" cy="747541"/>
          </a:xfrm>
          <a:prstGeom prst="rect">
            <a:avLst/>
          </a:prstGeom>
        </p:spPr>
      </p:pic>
      <p:sp>
        <p:nvSpPr>
          <p:cNvPr id="16" name="Rectangle 15"/>
          <p:cNvSpPr/>
          <p:nvPr/>
        </p:nvSpPr>
        <p:spPr>
          <a:xfrm>
            <a:off x="8274557" y="3624236"/>
            <a:ext cx="3631885" cy="2308324"/>
          </a:xfrm>
          <a:prstGeom prst="rect">
            <a:avLst/>
          </a:prstGeom>
        </p:spPr>
        <p:txBody>
          <a:bodyPr wrap="square">
            <a:spAutoFit/>
          </a:bodyPr>
          <a:lstStyle/>
          <a:p>
            <a:pPr algn="ctr">
              <a:tabLst>
                <a:tab pos="457200" algn="l"/>
              </a:tabLst>
            </a:pPr>
            <a:r>
              <a:rPr lang="en-US" sz="1600" dirty="0">
                <a:latin typeface="Arial" panose="020B0604020202020204" pitchFamily="34" charset="0"/>
                <a:cs typeface="Arial" panose="020B0604020202020204" pitchFamily="34" charset="0"/>
              </a:rPr>
              <a:t>is the availability and equality of opportunities to access financial services. It refers to a process by which individuals and businesses can access appropriate, affordable, and timely financial products and services. These include banking, loan, equity, and insurance products. Source: World Bank Group</a:t>
            </a:r>
          </a:p>
        </p:txBody>
      </p:sp>
      <p:sp>
        <p:nvSpPr>
          <p:cNvPr id="17" name="Rectangle 16"/>
          <p:cNvSpPr/>
          <p:nvPr/>
        </p:nvSpPr>
        <p:spPr>
          <a:xfrm>
            <a:off x="4188537" y="3665326"/>
            <a:ext cx="3631885" cy="2062103"/>
          </a:xfrm>
          <a:prstGeom prst="rect">
            <a:avLst/>
          </a:prstGeom>
        </p:spPr>
        <p:txBody>
          <a:bodyPr wrap="square">
            <a:spAutoFit/>
          </a:bodyPr>
          <a:lstStyle/>
          <a:p>
            <a:pPr algn="ctr">
              <a:tabLst>
                <a:tab pos="457200" algn="l"/>
              </a:tabLst>
            </a:pPr>
            <a:r>
              <a:rPr lang="en-US" sz="1600" dirty="0">
                <a:latin typeface="Arial" panose="020B0604020202020204" pitchFamily="34" charset="0"/>
                <a:cs typeface="Arial" panose="020B0604020202020204" pitchFamily="34" charset="0"/>
              </a:rPr>
              <a:t>is the combination of attitude, knowledge, skills, and self-efficacy needed to make and exercise money management decisions that best fit the circumstances of one’s life, within an enabling environment that includes, but is not limited to, access to appropriate financial services. </a:t>
            </a:r>
          </a:p>
        </p:txBody>
      </p:sp>
      <p:sp>
        <p:nvSpPr>
          <p:cNvPr id="2" name="Rectangle 1">
            <a:extLst>
              <a:ext uri="{FF2B5EF4-FFF2-40B4-BE49-F238E27FC236}">
                <a16:creationId xmlns="" xmlns:a16="http://schemas.microsoft.com/office/drawing/2014/main" id="{1AB40D15-3A48-B342-A444-5BE60B6E7E5C}"/>
              </a:ext>
            </a:extLst>
          </p:cNvPr>
          <p:cNvSpPr/>
          <p:nvPr/>
        </p:nvSpPr>
        <p:spPr>
          <a:xfrm>
            <a:off x="894557" y="3270092"/>
            <a:ext cx="2348720" cy="400110"/>
          </a:xfrm>
          <a:prstGeom prst="rect">
            <a:avLst/>
          </a:prstGeom>
        </p:spPr>
        <p:txBody>
          <a:bodyPr wrap="none">
            <a:spAutoFit/>
          </a:bodyPr>
          <a:lstStyle/>
          <a:p>
            <a:pPr algn="ctr">
              <a:tabLst>
                <a:tab pos="457200" algn="l"/>
              </a:tabLst>
            </a:pPr>
            <a:r>
              <a:rPr lang="en-US" sz="2000" b="1" dirty="0">
                <a:solidFill>
                  <a:srgbClr val="0DB14B"/>
                </a:solidFill>
                <a:latin typeface="Arial" panose="020B0604020202020204" pitchFamily="34" charset="0"/>
                <a:ea typeface="Times New Roman" panose="02020603050405020304" pitchFamily="18" charset="0"/>
                <a:cs typeface="Arial" panose="020B0604020202020204" pitchFamily="34" charset="0"/>
              </a:rPr>
              <a:t>Financial Literacy</a:t>
            </a:r>
          </a:p>
        </p:txBody>
      </p:sp>
      <p:sp>
        <p:nvSpPr>
          <p:cNvPr id="7" name="Rectangle 6">
            <a:extLst>
              <a:ext uri="{FF2B5EF4-FFF2-40B4-BE49-F238E27FC236}">
                <a16:creationId xmlns="" xmlns:a16="http://schemas.microsoft.com/office/drawing/2014/main" id="{7075CE3B-88F0-BB47-89B9-BEFB58A32A2D}"/>
              </a:ext>
            </a:extLst>
          </p:cNvPr>
          <p:cNvSpPr/>
          <p:nvPr/>
        </p:nvSpPr>
        <p:spPr>
          <a:xfrm>
            <a:off x="4937536" y="3285481"/>
            <a:ext cx="2351926" cy="369332"/>
          </a:xfrm>
          <a:prstGeom prst="rect">
            <a:avLst/>
          </a:prstGeom>
        </p:spPr>
        <p:txBody>
          <a:bodyPr wrap="none">
            <a:spAutoFit/>
          </a:bodyPr>
          <a:lstStyle/>
          <a:p>
            <a:pPr algn="ctr">
              <a:tabLst>
                <a:tab pos="457200" algn="l"/>
              </a:tabLst>
            </a:pPr>
            <a:r>
              <a:rPr lang="en-US" b="1" dirty="0">
                <a:solidFill>
                  <a:srgbClr val="0DB14B"/>
                </a:solidFill>
                <a:latin typeface="Arial" panose="020B0604020202020204" pitchFamily="34" charset="0"/>
                <a:ea typeface="Times New Roman" panose="02020603050405020304" pitchFamily="18" charset="0"/>
                <a:cs typeface="Arial" panose="020B0604020202020204" pitchFamily="34" charset="0"/>
              </a:rPr>
              <a:t>Financial Capability</a:t>
            </a:r>
          </a:p>
        </p:txBody>
      </p:sp>
      <p:sp>
        <p:nvSpPr>
          <p:cNvPr id="8" name="Rectangle 7">
            <a:extLst>
              <a:ext uri="{FF2B5EF4-FFF2-40B4-BE49-F238E27FC236}">
                <a16:creationId xmlns="" xmlns:a16="http://schemas.microsoft.com/office/drawing/2014/main" id="{304C5250-7D7F-3A4A-8C5F-DAD7857D391B}"/>
              </a:ext>
            </a:extLst>
          </p:cNvPr>
          <p:cNvSpPr/>
          <p:nvPr/>
        </p:nvSpPr>
        <p:spPr>
          <a:xfrm>
            <a:off x="9025547" y="3295994"/>
            <a:ext cx="2262158" cy="369332"/>
          </a:xfrm>
          <a:prstGeom prst="rect">
            <a:avLst/>
          </a:prstGeom>
        </p:spPr>
        <p:txBody>
          <a:bodyPr wrap="none">
            <a:spAutoFit/>
          </a:bodyPr>
          <a:lstStyle/>
          <a:p>
            <a:pPr algn="ctr">
              <a:tabLst>
                <a:tab pos="457200" algn="l"/>
              </a:tabLst>
            </a:pPr>
            <a:r>
              <a:rPr lang="en-US" b="1" dirty="0">
                <a:solidFill>
                  <a:srgbClr val="0DB14B"/>
                </a:solidFill>
                <a:latin typeface="Arial" panose="020B0604020202020204" pitchFamily="34" charset="0"/>
                <a:ea typeface="Times New Roman" panose="02020603050405020304" pitchFamily="18" charset="0"/>
                <a:cs typeface="Arial" panose="020B0604020202020204" pitchFamily="34" charset="0"/>
              </a:rPr>
              <a:t>Financial Inclusion</a:t>
            </a:r>
          </a:p>
        </p:txBody>
      </p:sp>
    </p:spTree>
    <p:extLst>
      <p:ext uri="{BB962C8B-B14F-4D97-AF65-F5344CB8AC3E}">
        <p14:creationId xmlns:p14="http://schemas.microsoft.com/office/powerpoint/2010/main" val="1548538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8F67E0F3-2E8B-462D-A83B-E62F475B8DCE}"/>
              </a:ext>
            </a:extLst>
          </p:cNvPr>
          <p:cNvSpPr/>
          <p:nvPr/>
        </p:nvSpPr>
        <p:spPr>
          <a:xfrm>
            <a:off x="0" y="0"/>
            <a:ext cx="12192000" cy="1745674"/>
          </a:xfrm>
          <a:prstGeom prst="rect">
            <a:avLst/>
          </a:prstGeom>
          <a:solidFill>
            <a:srgbClr val="0DB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map&#10;&#10;Description automatically generated">
            <a:extLst>
              <a:ext uri="{FF2B5EF4-FFF2-40B4-BE49-F238E27FC236}">
                <a16:creationId xmlns="" xmlns:a16="http://schemas.microsoft.com/office/drawing/2014/main" id="{AE24FECA-157A-4D4D-AA8B-C970FC103D5F}"/>
              </a:ext>
            </a:extLst>
          </p:cNvPr>
          <p:cNvPicPr>
            <a:picLocks noChangeAspect="1"/>
          </p:cNvPicPr>
          <p:nvPr/>
        </p:nvPicPr>
        <p:blipFill rotWithShape="1">
          <a:blip r:embed="rId3">
            <a:extLst>
              <a:ext uri="{28A0092B-C50C-407E-A947-70E740481C1C}">
                <a14:useLocalDpi xmlns:a14="http://schemas.microsoft.com/office/drawing/2010/main" val="0"/>
              </a:ext>
            </a:extLst>
          </a:blip>
          <a:srcRect t="30215" b="31103"/>
          <a:stretch/>
        </p:blipFill>
        <p:spPr>
          <a:xfrm>
            <a:off x="0" y="0"/>
            <a:ext cx="12192000" cy="1745674"/>
          </a:xfrm>
          <a:prstGeom prst="rect">
            <a:avLst/>
          </a:prstGeom>
        </p:spPr>
      </p:pic>
      <p:sp>
        <p:nvSpPr>
          <p:cNvPr id="21" name="Rectangle 20">
            <a:extLst>
              <a:ext uri="{FF2B5EF4-FFF2-40B4-BE49-F238E27FC236}">
                <a16:creationId xmlns="" xmlns:a16="http://schemas.microsoft.com/office/drawing/2014/main" id="{B0F44F50-27C5-4C97-BCE1-A68C7AA7B48B}"/>
              </a:ext>
            </a:extLst>
          </p:cNvPr>
          <p:cNvSpPr/>
          <p:nvPr/>
        </p:nvSpPr>
        <p:spPr>
          <a:xfrm>
            <a:off x="0" y="0"/>
            <a:ext cx="12192000" cy="1751964"/>
          </a:xfrm>
          <a:prstGeom prst="rect">
            <a:avLst/>
          </a:prstGeom>
          <a:solidFill>
            <a:srgbClr val="0DB14B">
              <a:alpha val="8345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 xmlns:a16="http://schemas.microsoft.com/office/drawing/2014/main" id="{200322D0-2477-4DCB-97A1-1FDBD33EFBA5}"/>
              </a:ext>
            </a:extLst>
          </p:cNvPr>
          <p:cNvSpPr>
            <a:spLocks noGrp="1"/>
          </p:cNvSpPr>
          <p:nvPr>
            <p:ph type="dt" sz="half" idx="10"/>
          </p:nvPr>
        </p:nvSpPr>
        <p:spPr/>
        <p:txBody>
          <a:bodyPr/>
          <a:lstStyle/>
          <a:p>
            <a:pPr algn="ctr"/>
            <a:fld id="{AC583325-E5CA-4A8D-8155-7E36AC00BA60}" type="datetime1">
              <a:rPr lang="en-US" smtClean="0"/>
              <a:pPr algn="ctr"/>
              <a:t>3/9/2022</a:t>
            </a:fld>
            <a:endParaRPr lang="en-US" dirty="0"/>
          </a:p>
        </p:txBody>
      </p:sp>
      <p:sp>
        <p:nvSpPr>
          <p:cNvPr id="10" name="Slide Number Placeholder 9">
            <a:extLst>
              <a:ext uri="{FF2B5EF4-FFF2-40B4-BE49-F238E27FC236}">
                <a16:creationId xmlns="" xmlns:a16="http://schemas.microsoft.com/office/drawing/2014/main" id="{B3D711B7-BCBA-4AC2-A5E4-E2B6DB799062}"/>
              </a:ext>
            </a:extLst>
          </p:cNvPr>
          <p:cNvSpPr>
            <a:spLocks noGrp="1"/>
          </p:cNvSpPr>
          <p:nvPr>
            <p:ph type="sldNum" sz="quarter" idx="12"/>
          </p:nvPr>
        </p:nvSpPr>
        <p:spPr/>
        <p:txBody>
          <a:bodyPr/>
          <a:lstStyle/>
          <a:p>
            <a:pPr algn="ctr"/>
            <a:fld id="{FD980031-200C-46EB-A905-0D9DD9F0457B}" type="slidenum">
              <a:rPr lang="en-US" smtClean="0"/>
              <a:pPr algn="ctr"/>
              <a:t>9</a:t>
            </a:fld>
            <a:endParaRPr lang="en-US"/>
          </a:p>
        </p:txBody>
      </p:sp>
      <p:sp>
        <p:nvSpPr>
          <p:cNvPr id="8" name="TextBox 7">
            <a:extLst>
              <a:ext uri="{FF2B5EF4-FFF2-40B4-BE49-F238E27FC236}">
                <a16:creationId xmlns="" xmlns:a16="http://schemas.microsoft.com/office/drawing/2014/main" id="{87FD1491-B3E2-44FA-A317-2CCB5308FF84}"/>
              </a:ext>
            </a:extLst>
          </p:cNvPr>
          <p:cNvSpPr txBox="1"/>
          <p:nvPr/>
        </p:nvSpPr>
        <p:spPr>
          <a:xfrm>
            <a:off x="479232" y="559055"/>
            <a:ext cx="11233536" cy="646331"/>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Character Introductions!</a:t>
            </a:r>
          </a:p>
        </p:txBody>
      </p:sp>
      <p:pic>
        <p:nvPicPr>
          <p:cNvPr id="11" name="Picture 10">
            <a:extLst>
              <a:ext uri="{FF2B5EF4-FFF2-40B4-BE49-F238E27FC236}">
                <a16:creationId xmlns="" xmlns:a16="http://schemas.microsoft.com/office/drawing/2014/main" id="{CD492B73-C2BD-47FD-95F0-634C88C3F4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0159" y="5791655"/>
            <a:ext cx="1041049" cy="948126"/>
          </a:xfrm>
          <a:prstGeom prst="rect">
            <a:avLst/>
          </a:prstGeom>
        </p:spPr>
      </p:pic>
      <p:sp>
        <p:nvSpPr>
          <p:cNvPr id="38" name="Rectangle 37">
            <a:extLst>
              <a:ext uri="{FF2B5EF4-FFF2-40B4-BE49-F238E27FC236}">
                <a16:creationId xmlns="" xmlns:a16="http://schemas.microsoft.com/office/drawing/2014/main" id="{0511BC66-A457-4C8B-B214-3E0C1EEC1F54}"/>
              </a:ext>
            </a:extLst>
          </p:cNvPr>
          <p:cNvSpPr/>
          <p:nvPr/>
        </p:nvSpPr>
        <p:spPr>
          <a:xfrm>
            <a:off x="320159" y="2047014"/>
            <a:ext cx="11557176" cy="954107"/>
          </a:xfrm>
          <a:prstGeom prst="rect">
            <a:avLst/>
          </a:prstGeom>
        </p:spPr>
        <p:txBody>
          <a:bodyPr wrap="square">
            <a:spAutoFit/>
          </a:bodyPr>
          <a:lstStyle/>
          <a:p>
            <a:pPr algn="ctr"/>
            <a:r>
              <a:rPr lang="en-US" sz="2800" dirty="0">
                <a:latin typeface="Arial" panose="020B0604020202020204" pitchFamily="34" charset="0"/>
                <a:cs typeface="Arial" panose="020B0604020202020204" pitchFamily="34" charset="0"/>
              </a:rPr>
              <a:t>We will be reflecting on these individuals' financial knowledge, experience and needs throughout the duration of this workshop.</a:t>
            </a:r>
          </a:p>
        </p:txBody>
      </p:sp>
      <p:sp>
        <p:nvSpPr>
          <p:cNvPr id="3" name="Rectangle 2"/>
          <p:cNvSpPr/>
          <p:nvPr/>
        </p:nvSpPr>
        <p:spPr>
          <a:xfrm>
            <a:off x="498953" y="3447334"/>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406194" y="3447334"/>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313435" y="3447334"/>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205510" y="3447334"/>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8097585" y="3444078"/>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0004826" y="3440610"/>
            <a:ext cx="1726306" cy="1726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05AA8799-601B-4DC5-88A7-7CABB1B4A8BA}"/>
              </a:ext>
            </a:extLst>
          </p:cNvPr>
          <p:cNvSpPr txBox="1"/>
          <p:nvPr/>
        </p:nvSpPr>
        <p:spPr>
          <a:xfrm>
            <a:off x="1036439" y="4683536"/>
            <a:ext cx="65274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Amir</a:t>
            </a:r>
            <a:endParaRPr lang="en-CA" sz="1600" b="1" dirty="0">
              <a:latin typeface="Arial" panose="020B0604020202020204" pitchFamily="34" charset="0"/>
              <a:cs typeface="Arial" panose="020B0604020202020204" pitchFamily="34" charset="0"/>
            </a:endParaRPr>
          </a:p>
        </p:txBody>
      </p:sp>
      <p:pic>
        <p:nvPicPr>
          <p:cNvPr id="45" name="Picture 44" descr="A picture containing yellow, person, standing, male&#10;&#10;Description automatically generated">
            <a:extLst>
              <a:ext uri="{FF2B5EF4-FFF2-40B4-BE49-F238E27FC236}">
                <a16:creationId xmlns="" xmlns:a16="http://schemas.microsoft.com/office/drawing/2014/main" id="{5C7AF760-4840-4F82-9A57-069F87333C28}"/>
              </a:ext>
            </a:extLst>
          </p:cNvPr>
          <p:cNvPicPr>
            <a:picLocks noChangeAspect="1"/>
          </p:cNvPicPr>
          <p:nvPr/>
        </p:nvPicPr>
        <p:blipFill rotWithShape="1">
          <a:blip r:embed="rId5">
            <a:extLst>
              <a:ext uri="{28A0092B-C50C-407E-A947-70E740481C1C}">
                <a14:useLocalDpi xmlns:a14="http://schemas.microsoft.com/office/drawing/2010/main" val="0"/>
              </a:ext>
            </a:extLst>
          </a:blip>
          <a:srcRect l="5776"/>
          <a:stretch/>
        </p:blipFill>
        <p:spPr bwMode="auto">
          <a:xfrm>
            <a:off x="625288" y="3524851"/>
            <a:ext cx="1451447" cy="1158686"/>
          </a:xfrm>
          <a:prstGeom prst="rect">
            <a:avLst/>
          </a:prstGeom>
          <a:noFill/>
          <a:ln>
            <a:noFill/>
          </a:ln>
        </p:spPr>
      </p:pic>
      <p:pic>
        <p:nvPicPr>
          <p:cNvPr id="46" name="Picture 45" descr="A picture containing person, tree, outdoor&#10;&#10;Description automatically generated">
            <a:extLst>
              <a:ext uri="{FF2B5EF4-FFF2-40B4-BE49-F238E27FC236}">
                <a16:creationId xmlns="" xmlns:a16="http://schemas.microsoft.com/office/drawing/2014/main" id="{3AF12A8D-9D64-44C5-9EB1-92DC483A584D}"/>
              </a:ext>
            </a:extLst>
          </p:cNvPr>
          <p:cNvPicPr>
            <a:picLocks noChangeAspect="1"/>
          </p:cNvPicPr>
          <p:nvPr/>
        </p:nvPicPr>
        <p:blipFill rotWithShape="1">
          <a:blip r:embed="rId6">
            <a:extLst>
              <a:ext uri="{28A0092B-C50C-407E-A947-70E740481C1C}">
                <a14:useLocalDpi xmlns:a14="http://schemas.microsoft.com/office/drawing/2010/main" val="0"/>
              </a:ext>
            </a:extLst>
          </a:blip>
          <a:srcRect l="15198"/>
          <a:stretch/>
        </p:blipFill>
        <p:spPr bwMode="auto">
          <a:xfrm flipH="1">
            <a:off x="2501334" y="3524851"/>
            <a:ext cx="1512614" cy="1158685"/>
          </a:xfrm>
          <a:prstGeom prst="rect">
            <a:avLst/>
          </a:prstGeom>
          <a:noFill/>
          <a:ln>
            <a:noFill/>
          </a:ln>
        </p:spPr>
      </p:pic>
      <p:sp>
        <p:nvSpPr>
          <p:cNvPr id="47" name="TextBox 46">
            <a:extLst>
              <a:ext uri="{FF2B5EF4-FFF2-40B4-BE49-F238E27FC236}">
                <a16:creationId xmlns="" xmlns:a16="http://schemas.microsoft.com/office/drawing/2014/main" id="{615219EE-3F26-40FB-BB8C-55326AB9B818}"/>
              </a:ext>
            </a:extLst>
          </p:cNvPr>
          <p:cNvSpPr txBox="1"/>
          <p:nvPr/>
        </p:nvSpPr>
        <p:spPr>
          <a:xfrm>
            <a:off x="2762745" y="4683536"/>
            <a:ext cx="950727"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Zain</a:t>
            </a:r>
            <a:endParaRPr lang="en-CA" sz="1600" b="1" dirty="0">
              <a:latin typeface="Arial" panose="020B0604020202020204" pitchFamily="34" charset="0"/>
              <a:cs typeface="Arial" panose="020B0604020202020204" pitchFamily="34" charset="0"/>
            </a:endParaRPr>
          </a:p>
        </p:txBody>
      </p:sp>
      <p:pic>
        <p:nvPicPr>
          <p:cNvPr id="48" name="Picture 47" descr="Free Portraits Stock Photos - Stockvault.net">
            <a:extLst>
              <a:ext uri="{FF2B5EF4-FFF2-40B4-BE49-F238E27FC236}">
                <a16:creationId xmlns="" xmlns:a16="http://schemas.microsoft.com/office/drawing/2014/main" id="{17F28C45-E177-4DA1-862C-424325A2E940}"/>
              </a:ext>
            </a:extLst>
          </p:cNvPr>
          <p:cNvPicPr>
            <a:picLocks noChangeAspect="1"/>
          </p:cNvPicPr>
          <p:nvPr/>
        </p:nvPicPr>
        <p:blipFill rotWithShape="1">
          <a:blip r:embed="rId7">
            <a:extLst>
              <a:ext uri="{28A0092B-C50C-407E-A947-70E740481C1C}">
                <a14:useLocalDpi xmlns:a14="http://schemas.microsoft.com/office/drawing/2010/main" val="0"/>
              </a:ext>
            </a:extLst>
          </a:blip>
          <a:srcRect r="10335"/>
          <a:stretch/>
        </p:blipFill>
        <p:spPr bwMode="auto">
          <a:xfrm>
            <a:off x="4434256" y="3524852"/>
            <a:ext cx="1475729" cy="1161846"/>
          </a:xfrm>
          <a:prstGeom prst="rect">
            <a:avLst/>
          </a:prstGeom>
          <a:noFill/>
          <a:ln>
            <a:noFill/>
          </a:ln>
        </p:spPr>
      </p:pic>
      <p:sp>
        <p:nvSpPr>
          <p:cNvPr id="49" name="TextBox 48">
            <a:extLst>
              <a:ext uri="{FF2B5EF4-FFF2-40B4-BE49-F238E27FC236}">
                <a16:creationId xmlns="" xmlns:a16="http://schemas.microsoft.com/office/drawing/2014/main" id="{615219EE-3F26-40FB-BB8C-55326AB9B818}"/>
              </a:ext>
            </a:extLst>
          </p:cNvPr>
          <p:cNvSpPr txBox="1"/>
          <p:nvPr/>
        </p:nvSpPr>
        <p:spPr>
          <a:xfrm>
            <a:off x="4434256" y="4683536"/>
            <a:ext cx="1475729"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Jonathan</a:t>
            </a:r>
          </a:p>
        </p:txBody>
      </p:sp>
      <p:pic>
        <p:nvPicPr>
          <p:cNvPr id="50" name="Picture 49" descr="721,156 Young Couple Stock Photos, Pictures &amp;amp; Royalty-Free Images - iStock">
            <a:extLst>
              <a:ext uri="{FF2B5EF4-FFF2-40B4-BE49-F238E27FC236}">
                <a16:creationId xmlns="" xmlns:a16="http://schemas.microsoft.com/office/drawing/2014/main" id="{715330C3-0E00-47CA-BD5D-3D58402B3F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778" r="5444"/>
          <a:stretch/>
        </p:blipFill>
        <p:spPr bwMode="auto">
          <a:xfrm>
            <a:off x="6312423" y="3524851"/>
            <a:ext cx="1500319" cy="1178652"/>
          </a:xfrm>
          <a:prstGeom prst="rect">
            <a:avLst/>
          </a:prstGeom>
          <a:noFill/>
          <a:ln>
            <a:noFill/>
          </a:ln>
        </p:spPr>
      </p:pic>
      <p:sp>
        <p:nvSpPr>
          <p:cNvPr id="51" name="TextBox 50">
            <a:extLst>
              <a:ext uri="{FF2B5EF4-FFF2-40B4-BE49-F238E27FC236}">
                <a16:creationId xmlns="" xmlns:a16="http://schemas.microsoft.com/office/drawing/2014/main" id="{800FC29C-9CBF-473B-809D-43004899E003}"/>
              </a:ext>
            </a:extLst>
          </p:cNvPr>
          <p:cNvSpPr txBox="1"/>
          <p:nvPr/>
        </p:nvSpPr>
        <p:spPr>
          <a:xfrm>
            <a:off x="6312423" y="4696984"/>
            <a:ext cx="1457125"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Sam &amp; Jaz</a:t>
            </a:r>
            <a:endParaRPr lang="en-CA" sz="1600" b="1" dirty="0">
              <a:latin typeface="Arial" panose="020B0604020202020204" pitchFamily="34" charset="0"/>
              <a:cs typeface="Arial" panose="020B0604020202020204" pitchFamily="34" charset="0"/>
            </a:endParaRPr>
          </a:p>
        </p:txBody>
      </p:sp>
      <p:pic>
        <p:nvPicPr>
          <p:cNvPr id="52" name="Picture 51" descr="4,938 Native American Girl Stock Photos, Pictures &amp;amp; Royalty-Free Images -  iStock">
            <a:extLst>
              <a:ext uri="{FF2B5EF4-FFF2-40B4-BE49-F238E27FC236}">
                <a16:creationId xmlns="" xmlns:a16="http://schemas.microsoft.com/office/drawing/2014/main" id="{C19D1541-6C41-49F9-8CBD-7E1DA188922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2496"/>
          <a:stretch/>
        </p:blipFill>
        <p:spPr bwMode="auto">
          <a:xfrm>
            <a:off x="8220656" y="3524695"/>
            <a:ext cx="1474676" cy="1185054"/>
          </a:xfrm>
          <a:prstGeom prst="rect">
            <a:avLst/>
          </a:prstGeom>
          <a:noFill/>
          <a:ln>
            <a:noFill/>
          </a:ln>
        </p:spPr>
      </p:pic>
      <p:sp>
        <p:nvSpPr>
          <p:cNvPr id="53" name="TextBox 52">
            <a:extLst>
              <a:ext uri="{FF2B5EF4-FFF2-40B4-BE49-F238E27FC236}">
                <a16:creationId xmlns="" xmlns:a16="http://schemas.microsoft.com/office/drawing/2014/main" id="{800FC29C-9CBF-473B-809D-43004899E003}"/>
              </a:ext>
            </a:extLst>
          </p:cNvPr>
          <p:cNvSpPr txBox="1"/>
          <p:nvPr/>
        </p:nvSpPr>
        <p:spPr>
          <a:xfrm>
            <a:off x="8220656" y="4703503"/>
            <a:ext cx="1457125" cy="338554"/>
          </a:xfrm>
          <a:prstGeom prst="rect">
            <a:avLst/>
          </a:prstGeom>
          <a:noFill/>
        </p:spPr>
        <p:txBody>
          <a:bodyPr wrap="square" rtlCol="0">
            <a:spAutoFit/>
          </a:bodyPr>
          <a:lstStyle/>
          <a:p>
            <a:pPr algn="ctr"/>
            <a:r>
              <a:rPr lang="en-US" sz="1600" b="1" dirty="0" err="1">
                <a:latin typeface="Arial" panose="020B0604020202020204" pitchFamily="34" charset="0"/>
                <a:cs typeface="Arial" panose="020B0604020202020204" pitchFamily="34" charset="0"/>
              </a:rPr>
              <a:t>Miigwan</a:t>
            </a:r>
            <a:endParaRPr lang="en-US" sz="1600" b="1" dirty="0">
              <a:latin typeface="Arial" panose="020B0604020202020204" pitchFamily="34" charset="0"/>
              <a:cs typeface="Arial" panose="020B0604020202020204" pitchFamily="34" charset="0"/>
            </a:endParaRPr>
          </a:p>
        </p:txBody>
      </p:sp>
      <p:pic>
        <p:nvPicPr>
          <p:cNvPr id="54" name="Picture 53" descr="1,364,906 White Teen Stock Photos, Pictures &amp;amp; Royalty-Free Images - iStock">
            <a:extLst>
              <a:ext uri="{FF2B5EF4-FFF2-40B4-BE49-F238E27FC236}">
                <a16:creationId xmlns="" xmlns:a16="http://schemas.microsoft.com/office/drawing/2014/main" id="{AE407E02-6C32-4EAC-9CF5-95F2D1756EE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508" b="4338"/>
          <a:stretch/>
        </p:blipFill>
        <p:spPr bwMode="auto">
          <a:xfrm>
            <a:off x="10139082" y="3520294"/>
            <a:ext cx="1463242" cy="1186177"/>
          </a:xfrm>
          <a:prstGeom prst="rect">
            <a:avLst/>
          </a:prstGeom>
          <a:noFill/>
          <a:ln>
            <a:noFill/>
          </a:ln>
        </p:spPr>
      </p:pic>
      <p:sp>
        <p:nvSpPr>
          <p:cNvPr id="55" name="TextBox 54">
            <a:extLst>
              <a:ext uri="{FF2B5EF4-FFF2-40B4-BE49-F238E27FC236}">
                <a16:creationId xmlns="" xmlns:a16="http://schemas.microsoft.com/office/drawing/2014/main" id="{800FC29C-9CBF-473B-809D-43004899E003}"/>
              </a:ext>
            </a:extLst>
          </p:cNvPr>
          <p:cNvSpPr txBox="1"/>
          <p:nvPr/>
        </p:nvSpPr>
        <p:spPr>
          <a:xfrm>
            <a:off x="10139082" y="4703503"/>
            <a:ext cx="1457125"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Gabby</a:t>
            </a:r>
          </a:p>
        </p:txBody>
      </p:sp>
    </p:spTree>
    <p:extLst>
      <p:ext uri="{BB962C8B-B14F-4D97-AF65-F5344CB8AC3E}">
        <p14:creationId xmlns:p14="http://schemas.microsoft.com/office/powerpoint/2010/main" val="156876428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782AEA033AFB41A3F4A2A0FBBFA5D6" ma:contentTypeVersion="9" ma:contentTypeDescription="Create a new document." ma:contentTypeScope="" ma:versionID="b14dcb06cc87515e3b89602822a0ec14">
  <xsd:schema xmlns:xsd="http://www.w3.org/2001/XMLSchema" xmlns:xs="http://www.w3.org/2001/XMLSchema" xmlns:p="http://schemas.microsoft.com/office/2006/metadata/properties" xmlns:ns2="e8898a08-7430-401b-aee5-4aec9f82340c" xmlns:ns3="5bac47e7-a871-4e45-b29a-69686fb67e80" targetNamespace="http://schemas.microsoft.com/office/2006/metadata/properties" ma:root="true" ma:fieldsID="753224be1a3f9329c3357858e639383c" ns2:_="" ns3:_="">
    <xsd:import namespace="e8898a08-7430-401b-aee5-4aec9f82340c"/>
    <xsd:import namespace="5bac47e7-a871-4e45-b29a-69686fb67e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98a08-7430-401b-aee5-4aec9f8234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ac47e7-a871-4e45-b29a-69686fb67e8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7375F4-BB43-4791-9254-84A69AF4064E}"/>
</file>

<file path=customXml/itemProps2.xml><?xml version="1.0" encoding="utf-8"?>
<ds:datastoreItem xmlns:ds="http://schemas.openxmlformats.org/officeDocument/2006/customXml" ds:itemID="{8F6F3AB5-1434-4320-B14E-152C903DD689}"/>
</file>

<file path=customXml/itemProps3.xml><?xml version="1.0" encoding="utf-8"?>
<ds:datastoreItem xmlns:ds="http://schemas.openxmlformats.org/officeDocument/2006/customXml" ds:itemID="{9623DC3D-32EA-435E-A15D-BA6471449B62}"/>
</file>

<file path=docProps/app.xml><?xml version="1.0" encoding="utf-8"?>
<Properties xmlns="http://schemas.openxmlformats.org/officeDocument/2006/extended-properties" xmlns:vt="http://schemas.openxmlformats.org/officeDocument/2006/docPropsVTypes">
  <TotalTime>3268</TotalTime>
  <Words>905</Words>
  <Application>Microsoft Office PowerPoint</Application>
  <PresentationFormat>Custom</PresentationFormat>
  <Paragraphs>268</Paragraphs>
  <Slides>26</Slides>
  <Notes>25</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H</dc:creator>
  <cp:lastModifiedBy>Karlie Fisher</cp:lastModifiedBy>
  <cp:revision>575</cp:revision>
  <dcterms:created xsi:type="dcterms:W3CDTF">2019-07-18T19:13:51Z</dcterms:created>
  <dcterms:modified xsi:type="dcterms:W3CDTF">2022-03-09T20:23:36Z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0x010100D9782AEA033AFB41A3F4A2A0FBBFA5D6</vt:lpwstr>
  </property>
</Properties>
</file>