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91" r:id="rId2"/>
    <p:sldId id="263" r:id="rId3"/>
    <p:sldId id="257" r:id="rId4"/>
    <p:sldId id="258" r:id="rId5"/>
    <p:sldId id="264" r:id="rId6"/>
    <p:sldId id="287" r:id="rId7"/>
    <p:sldId id="363" r:id="rId8"/>
    <p:sldId id="279" r:id="rId9"/>
    <p:sldId id="314" r:id="rId10"/>
    <p:sldId id="267" r:id="rId11"/>
    <p:sldId id="299" r:id="rId12"/>
    <p:sldId id="344" r:id="rId13"/>
    <p:sldId id="308" r:id="rId14"/>
    <p:sldId id="262" r:id="rId15"/>
    <p:sldId id="333" r:id="rId16"/>
    <p:sldId id="334" r:id="rId17"/>
    <p:sldId id="335" r:id="rId18"/>
    <p:sldId id="336" r:id="rId19"/>
    <p:sldId id="281" r:id="rId20"/>
    <p:sldId id="362" r:id="rId21"/>
    <p:sldId id="338" r:id="rId22"/>
    <p:sldId id="343" r:id="rId23"/>
    <p:sldId id="364" r:id="rId24"/>
    <p:sldId id="337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1A9"/>
    <a:srgbClr val="0DB14B"/>
    <a:srgbClr val="E76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-72" y="-1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CE036-DC01-42C4-952D-18432A6891DD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54615-882D-4489-8D4A-1A8A1745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8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9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346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370403" y="-1279937"/>
            <a:ext cx="9003024" cy="896027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7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218813A-F2D2-4834-BB38-C61DBC9ACF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12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ircl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4DD991-C46E-47B1-ADE5-5B8775FEA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69F34-37C7-4BCA-B5BA-68AE5C06297A}" type="datetime1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5CF94D-3730-45E0-8325-4FDDFC84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EB5971-A2BF-46C3-B9C5-23791BB9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8">
            <a:extLst>
              <a:ext uri="{FF2B5EF4-FFF2-40B4-BE49-F238E27FC236}">
                <a16:creationId xmlns="" xmlns:a16="http://schemas.microsoft.com/office/drawing/2014/main" id="{EFDA1D30-5C9F-4254-B21D-1DED2AFEA735}"/>
              </a:ext>
            </a:extLst>
          </p:cNvPr>
          <p:cNvSpPr txBox="1">
            <a:spLocks/>
          </p:cNvSpPr>
          <p:nvPr userDrawn="1"/>
        </p:nvSpPr>
        <p:spPr>
          <a:xfrm>
            <a:off x="8579427" y="64290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9" name="Slide Number Placeholder 9">
            <a:extLst>
              <a:ext uri="{FF2B5EF4-FFF2-40B4-BE49-F238E27FC236}">
                <a16:creationId xmlns="" xmlns:a16="http://schemas.microsoft.com/office/drawing/2014/main" id="{E25B83CA-E90E-4739-A079-B88B4960F933}"/>
              </a:ext>
            </a:extLst>
          </p:cNvPr>
          <p:cNvSpPr txBox="1">
            <a:spLocks/>
          </p:cNvSpPr>
          <p:nvPr userDrawn="1"/>
        </p:nvSpPr>
        <p:spPr>
          <a:xfrm>
            <a:off x="11440391" y="6429087"/>
            <a:ext cx="588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48206C-B4E4-4A44-9785-764DC13DD9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6" name="Picture Placeholder 8">
            <a:extLst>
              <a:ext uri="{FF2B5EF4-FFF2-40B4-BE49-F238E27FC236}">
                <a16:creationId xmlns="" xmlns:a16="http://schemas.microsoft.com/office/drawing/2014/main" id="{7CAE16F7-DA6E-43B3-BBA9-5B277BD6C3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59442" y="-111105"/>
            <a:ext cx="6035295" cy="6204570"/>
          </a:xfrm>
          <a:prstGeom prst="ellipse">
            <a:avLst/>
          </a:prstGeom>
          <a:ln w="152400">
            <a:solidFill>
              <a:srgbClr val="7851A9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4F60A7B8-BF5A-4EBD-BBFB-9EB897420576}"/>
              </a:ext>
            </a:extLst>
          </p:cNvPr>
          <p:cNvSpPr/>
          <p:nvPr userDrawn="1"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7851A9">
              <a:alpha val="7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="" xmlns:a16="http://schemas.microsoft.com/office/drawing/2014/main" id="{F7B75BB7-3600-44B4-9AE1-BA410FA775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59520" y="4020519"/>
            <a:ext cx="3587750" cy="1493838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insert title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8FF67E7-BF6F-42A9-B1EE-05320C6720E5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83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39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E15E58-537D-4C98-8EA3-A062D085EA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2518"/>
            <a:ext cx="12192000" cy="28892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B11516DE-8A6B-4C8F-A98C-39F2812267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9463" y="0"/>
            <a:ext cx="6092537" cy="319000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998F8427-B331-4C86-B24B-FA9595ACAB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196936"/>
            <a:ext cx="6089073" cy="32073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3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56B02134-4242-46B1-90EF-574B1C37F5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2927" y="0"/>
            <a:ext cx="6089073" cy="641119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5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0C9166B4-FB56-41F2-BD69-25C4D3C04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418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349463A-7960-4B91-ACE1-F268D3F48A05}"/>
              </a:ext>
            </a:extLst>
          </p:cNvPr>
          <p:cNvSpPr/>
          <p:nvPr userDrawn="1"/>
        </p:nvSpPr>
        <p:spPr>
          <a:xfrm>
            <a:off x="-1" y="0"/>
            <a:ext cx="6161809" cy="6858000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8AF366F8-ABED-43BE-9055-1520AC7016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058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349463A-7960-4B91-ACE1-F268D3F48A05}"/>
              </a:ext>
            </a:extLst>
          </p:cNvPr>
          <p:cNvSpPr/>
          <p:nvPr userDrawn="1"/>
        </p:nvSpPr>
        <p:spPr>
          <a:xfrm>
            <a:off x="6030191" y="0"/>
            <a:ext cx="6161809" cy="6858000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0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4DC0C61-3A02-49D1-BAFB-F9EEC03ADDB1}"/>
              </a:ext>
            </a:extLst>
          </p:cNvPr>
          <p:cNvSpPr/>
          <p:nvPr userDrawn="1"/>
        </p:nvSpPr>
        <p:spPr>
          <a:xfrm>
            <a:off x="7741227" y="0"/>
            <a:ext cx="4450773" cy="6858000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3A42AC-55AF-49E3-97D4-32A0B2185EBD}"/>
              </a:ext>
            </a:extLst>
          </p:cNvPr>
          <p:cNvSpPr/>
          <p:nvPr userDrawn="1"/>
        </p:nvSpPr>
        <p:spPr>
          <a:xfrm>
            <a:off x="0" y="6421583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3A366-09EA-4CE5-BA8A-20F5AF18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9427" y="6429087"/>
            <a:ext cx="27432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68002D7-0BC9-454A-B249-2E63A8E2EA08}" type="datetime1">
              <a:rPr lang="en-US" smtClean="0"/>
              <a:pPr/>
              <a:t>2/20/2020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49CCC-088F-40BB-A101-B769576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0391" y="6429087"/>
            <a:ext cx="588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980031-200C-46EB-A905-0D9DD9F045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4EB55AA5-14DE-4959-A2E1-FF9A665801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526" y="693992"/>
            <a:ext cx="5036330" cy="5012414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8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9BB70B-63F8-42CF-88C6-871506A7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58F8A1-E92D-49BF-B399-4D2E2EE3C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02D1CC-D22A-47B7-8390-232470C82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69F34-37C7-4BCA-B5BA-68AE5C06297A}" type="datetime1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BF8C1A-904C-4185-8B8F-03906558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73BE78-7294-4EEF-B50A-497EAB8C2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80031-200C-46EB-A905-0D9DD9F0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0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50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hyperlink" Target="http://y2u.be/KnxUdD17iR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750782-D677-4480-B1ED-98AA8E7EA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703"/>
            <a:ext cx="12192002" cy="68485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C988E43-7915-48CD-B522-57C1B1B861DA}"/>
              </a:ext>
            </a:extLst>
          </p:cNvPr>
          <p:cNvSpPr/>
          <p:nvPr/>
        </p:nvSpPr>
        <p:spPr>
          <a:xfrm>
            <a:off x="0" y="1875559"/>
            <a:ext cx="12192000" cy="3106882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DEA0EF1-8460-4D8B-9ABD-B7A67810636D}"/>
              </a:ext>
            </a:extLst>
          </p:cNvPr>
          <p:cNvSpPr txBox="1"/>
          <p:nvPr/>
        </p:nvSpPr>
        <p:spPr>
          <a:xfrm>
            <a:off x="5476008" y="2371912"/>
            <a:ext cx="6473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Skills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11A531-3D37-403E-8273-5BB8356EE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309" y="1381991"/>
            <a:ext cx="4490696" cy="4094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194726-B6CA-4EE6-B510-91E5773809C1}"/>
              </a:ext>
            </a:extLst>
          </p:cNvPr>
          <p:cNvSpPr txBox="1"/>
          <p:nvPr/>
        </p:nvSpPr>
        <p:spPr>
          <a:xfrm>
            <a:off x="5476008" y="3300847"/>
            <a:ext cx="6012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and Goal Setting for Today and Tomorrow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90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>
            <a:extLst>
              <a:ext uri="{FF2B5EF4-FFF2-40B4-BE49-F238E27FC236}">
                <a16:creationId xmlns="" xmlns:a16="http://schemas.microsoft.com/office/drawing/2014/main" id="{B40366C4-0F3B-4132-A75A-54B7D0871D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7" b="16807"/>
          <a:stretch/>
        </p:blipFill>
        <p:spPr>
          <a:xfrm>
            <a:off x="0" y="0"/>
            <a:ext cx="12192000" cy="2889250"/>
          </a:xfr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72ED751-F34C-47F3-B87F-ADDCC2FEABF9}"/>
              </a:ext>
            </a:extLst>
          </p:cNvPr>
          <p:cNvSpPr/>
          <p:nvPr/>
        </p:nvSpPr>
        <p:spPr>
          <a:xfrm>
            <a:off x="0" y="-3176"/>
            <a:ext cx="12192000" cy="2895601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CF29017-8AFA-45B6-8CE0-142A0BA9BFFA}"/>
              </a:ext>
            </a:extLst>
          </p:cNvPr>
          <p:cNvSpPr txBox="1"/>
          <p:nvPr/>
        </p:nvSpPr>
        <p:spPr>
          <a:xfrm>
            <a:off x="1527657" y="5301992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5067A5E-79B7-45EE-ABC0-D11BA4E1D0A0}"/>
              </a:ext>
            </a:extLst>
          </p:cNvPr>
          <p:cNvSpPr txBox="1"/>
          <p:nvPr/>
        </p:nvSpPr>
        <p:spPr>
          <a:xfrm>
            <a:off x="4848572" y="5298529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Proxy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70A362F-FA4B-4DB9-9BD5-084537439F89}"/>
              </a:ext>
            </a:extLst>
          </p:cNvPr>
          <p:cNvSpPr txBox="1"/>
          <p:nvPr/>
        </p:nvSpPr>
        <p:spPr>
          <a:xfrm>
            <a:off x="8144436" y="5295066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51810F8-3D25-43B2-BBBD-7EE8F09B5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213502B-BDAB-4576-8E8B-1FD9D25562E3}"/>
              </a:ext>
            </a:extLst>
          </p:cNvPr>
          <p:cNvSpPr txBox="1"/>
          <p:nvPr/>
        </p:nvSpPr>
        <p:spPr>
          <a:xfrm>
            <a:off x="220338" y="1419424"/>
            <a:ext cx="1166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Modes of Agency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4524879-FD1A-4D2B-890E-01C8453A84AD}"/>
              </a:ext>
            </a:extLst>
          </p:cNvPr>
          <p:cNvGrpSpPr/>
          <p:nvPr/>
        </p:nvGrpSpPr>
        <p:grpSpPr>
          <a:xfrm>
            <a:off x="5058545" y="3330939"/>
            <a:ext cx="1880316" cy="1880316"/>
            <a:chOff x="5058545" y="3330939"/>
            <a:chExt cx="1880316" cy="1880316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3EB2EE5-9290-4014-A526-B6FF2923F912}"/>
                </a:ext>
              </a:extLst>
            </p:cNvPr>
            <p:cNvSpPr/>
            <p:nvPr/>
          </p:nvSpPr>
          <p:spPr>
            <a:xfrm>
              <a:off x="5058545" y="3330939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9AE41C1-6575-4726-960A-1975C19DC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2206" y="3519814"/>
              <a:ext cx="1647172" cy="16471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7AB31C54-93CB-4880-83AB-97F1F58F2022}"/>
              </a:ext>
            </a:extLst>
          </p:cNvPr>
          <p:cNvGrpSpPr/>
          <p:nvPr/>
        </p:nvGrpSpPr>
        <p:grpSpPr>
          <a:xfrm>
            <a:off x="8396789" y="3328793"/>
            <a:ext cx="1880316" cy="1880316"/>
            <a:chOff x="8396789" y="3328793"/>
            <a:chExt cx="1880316" cy="1880316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4176C72-24C5-4E51-B3F9-9263CCE1B781}"/>
                </a:ext>
              </a:extLst>
            </p:cNvPr>
            <p:cNvSpPr/>
            <p:nvPr/>
          </p:nvSpPr>
          <p:spPr>
            <a:xfrm>
              <a:off x="8396789" y="3328793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7FE95743-60E9-491D-9D3A-98F30CDF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868" y="3725449"/>
              <a:ext cx="1135694" cy="113569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13C2A51-1029-44B9-812C-A4A2F504C51A}"/>
              </a:ext>
            </a:extLst>
          </p:cNvPr>
          <p:cNvGrpSpPr/>
          <p:nvPr/>
        </p:nvGrpSpPr>
        <p:grpSpPr>
          <a:xfrm>
            <a:off x="1720300" y="3333085"/>
            <a:ext cx="1880316" cy="1880316"/>
            <a:chOff x="1720300" y="3333085"/>
            <a:chExt cx="1880316" cy="1880316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CE7E8521-09C2-4427-93CE-4A2891366946}"/>
                </a:ext>
              </a:extLst>
            </p:cNvPr>
            <p:cNvSpPr/>
            <p:nvPr/>
          </p:nvSpPr>
          <p:spPr>
            <a:xfrm>
              <a:off x="1720300" y="3333085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47CD7D37-76B4-4959-A4C1-17EA66CC3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13" y="3615793"/>
              <a:ext cx="759912" cy="1279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48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7210C7B-56C3-4C07-897E-5F49499598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8" r="3396"/>
          <a:stretch/>
        </p:blipFill>
        <p:spPr>
          <a:xfrm>
            <a:off x="0" y="0"/>
            <a:ext cx="6433850" cy="66869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EEC4889-61DF-4584-91EB-2A4F948F2E41}"/>
              </a:ext>
            </a:extLst>
          </p:cNvPr>
          <p:cNvSpPr/>
          <p:nvPr/>
        </p:nvSpPr>
        <p:spPr>
          <a:xfrm>
            <a:off x="-1" y="0"/>
            <a:ext cx="6433851" cy="6858000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4A756B3-B0E6-4B55-83F1-2B469967770F}"/>
              </a:ext>
            </a:extLst>
          </p:cNvPr>
          <p:cNvSpPr txBox="1"/>
          <p:nvPr/>
        </p:nvSpPr>
        <p:spPr>
          <a:xfrm>
            <a:off x="6806004" y="1070389"/>
            <a:ext cx="4783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34EEC29-8DB4-4A68-84FA-2966E850E6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DDE2D3F-D188-404E-BEFD-7883314D17D5}"/>
              </a:ext>
            </a:extLst>
          </p:cNvPr>
          <p:cNvSpPr/>
          <p:nvPr/>
        </p:nvSpPr>
        <p:spPr>
          <a:xfrm>
            <a:off x="7013216" y="3306147"/>
            <a:ext cx="241160" cy="241160"/>
          </a:xfrm>
          <a:prstGeom prst="ellipse">
            <a:avLst/>
          </a:prstGeom>
          <a:solidFill>
            <a:srgbClr val="0DB1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5ABE4F0D-FA8C-4F4E-8C4F-E47B8E0FB937}"/>
              </a:ext>
            </a:extLst>
          </p:cNvPr>
          <p:cNvCxnSpPr>
            <a:cxnSpLocks/>
          </p:cNvCxnSpPr>
          <p:nvPr/>
        </p:nvCxnSpPr>
        <p:spPr>
          <a:xfrm flipV="1">
            <a:off x="7234280" y="3406631"/>
            <a:ext cx="4149970" cy="10048"/>
          </a:xfrm>
          <a:prstGeom prst="straightConnector1">
            <a:avLst/>
          </a:prstGeom>
          <a:ln w="38100">
            <a:solidFill>
              <a:srgbClr val="0DB14B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B3083B6-AF6C-43C8-9AF3-038E92B30493}"/>
              </a:ext>
            </a:extLst>
          </p:cNvPr>
          <p:cNvSpPr txBox="1"/>
          <p:nvPr/>
        </p:nvSpPr>
        <p:spPr>
          <a:xfrm>
            <a:off x="6855391" y="3663044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40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30B5FD-1BB4-4C89-BD89-94AD9FF5B1A4}"/>
              </a:ext>
            </a:extLst>
          </p:cNvPr>
          <p:cNvSpPr txBox="1"/>
          <p:nvPr/>
        </p:nvSpPr>
        <p:spPr>
          <a:xfrm>
            <a:off x="11391900" y="3665131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0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0D56EE1A-733E-403A-A67C-B31D034C44DB}"/>
              </a:ext>
            </a:extLst>
          </p:cNvPr>
          <p:cNvSpPr/>
          <p:nvPr/>
        </p:nvSpPr>
        <p:spPr>
          <a:xfrm>
            <a:off x="11512148" y="3308235"/>
            <a:ext cx="241160" cy="241160"/>
          </a:xfrm>
          <a:prstGeom prst="ellipse">
            <a:avLst/>
          </a:prstGeom>
          <a:noFill/>
          <a:ln w="31750">
            <a:solidFill>
              <a:srgbClr val="0DB1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0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0" grpId="0"/>
      <p:bldP spid="42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B43F4EE-3E3C-419B-9535-6C11DD18DA4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4A756B3-B0E6-4B55-83F1-2B469967770F}"/>
              </a:ext>
            </a:extLst>
          </p:cNvPr>
          <p:cNvSpPr txBox="1"/>
          <p:nvPr/>
        </p:nvSpPr>
        <p:spPr>
          <a:xfrm>
            <a:off x="276617" y="141702"/>
            <a:ext cx="11639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Career Path Myth: The Way it is For Most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34EEC29-8DB4-4A68-84FA-2966E850E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0B5D00-E1A4-412A-B409-E09EB46E1EB6}"/>
              </a:ext>
            </a:extLst>
          </p:cNvPr>
          <p:cNvSpPr txBox="1"/>
          <p:nvPr/>
        </p:nvSpPr>
        <p:spPr>
          <a:xfrm>
            <a:off x="4555102" y="3148694"/>
            <a:ext cx="2802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a job</a:t>
            </a:r>
            <a:endParaRPr lang="en-US" sz="32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D6B5A3C-6294-4AC3-8948-34BDA0DECBEB}"/>
              </a:ext>
            </a:extLst>
          </p:cNvPr>
          <p:cNvSpPr txBox="1"/>
          <p:nvPr/>
        </p:nvSpPr>
        <p:spPr>
          <a:xfrm>
            <a:off x="7243667" y="5718325"/>
            <a:ext cx="477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Career Crafting the Decade After High School: Professional’s Guide. Written by Cathy Campbell</a:t>
            </a:r>
            <a:endParaRPr lang="en-US" sz="1600" i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="" xmlns:a16="http://schemas.microsoft.com/office/drawing/2014/main" id="{C803FE6D-1AA3-44AB-AD76-27F06A9503FE}"/>
              </a:ext>
            </a:extLst>
          </p:cNvPr>
          <p:cNvGrpSpPr/>
          <p:nvPr/>
        </p:nvGrpSpPr>
        <p:grpSpPr>
          <a:xfrm>
            <a:off x="400791" y="1587276"/>
            <a:ext cx="4611600" cy="1841724"/>
            <a:chOff x="400791" y="1587276"/>
            <a:chExt cx="4611600" cy="1841724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485E7D0-D71A-44D8-9CBE-B73D03635A48}"/>
                </a:ext>
              </a:extLst>
            </p:cNvPr>
            <p:cNvSpPr txBox="1"/>
            <p:nvPr/>
          </p:nvSpPr>
          <p:spPr>
            <a:xfrm>
              <a:off x="400791" y="1587276"/>
              <a:ext cx="1454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Finish High School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9DB0118-0CC2-4322-BE8A-24EC1145D1CF}"/>
                </a:ext>
              </a:extLst>
            </p:cNvPr>
            <p:cNvSpPr txBox="1"/>
            <p:nvPr/>
          </p:nvSpPr>
          <p:spPr>
            <a:xfrm>
              <a:off x="2827418" y="2078164"/>
              <a:ext cx="19350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Work part-time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="" xmlns:a16="http://schemas.microsoft.com/office/drawing/2014/main" id="{BFE16A4D-2A0D-4E04-84DE-5CD1BFC7F67F}"/>
                </a:ext>
              </a:extLst>
            </p:cNvPr>
            <p:cNvCxnSpPr>
              <a:cxnSpLocks/>
            </p:cNvCxnSpPr>
            <p:nvPr/>
          </p:nvCxnSpPr>
          <p:spPr>
            <a:xfrm>
              <a:off x="3835297" y="2457059"/>
              <a:ext cx="1177094" cy="740820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83F8CC3E-0FD5-47D2-AA8A-0E2CE295FD7E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1707776" y="1842247"/>
              <a:ext cx="1119642" cy="405194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64EF577E-A99A-4198-9A95-5F7A90D6F66B}"/>
                </a:ext>
              </a:extLst>
            </p:cNvPr>
            <p:cNvCxnSpPr>
              <a:cxnSpLocks/>
            </p:cNvCxnSpPr>
            <p:nvPr/>
          </p:nvCxnSpPr>
          <p:spPr>
            <a:xfrm>
              <a:off x="1425388" y="2017059"/>
              <a:ext cx="3429000" cy="1411941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="" xmlns:a16="http://schemas.microsoft.com/office/drawing/2014/main" id="{6C1EB454-4152-4F83-9751-3A2D3A41C8BD}"/>
              </a:ext>
            </a:extLst>
          </p:cNvPr>
          <p:cNvGrpSpPr/>
          <p:nvPr/>
        </p:nvGrpSpPr>
        <p:grpSpPr>
          <a:xfrm>
            <a:off x="3608465" y="1180782"/>
            <a:ext cx="2735185" cy="1962077"/>
            <a:chOff x="3608465" y="1180782"/>
            <a:chExt cx="2735185" cy="1962077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B63FE1C-34A6-4433-AAF1-A7317FED616B}"/>
                </a:ext>
              </a:extLst>
            </p:cNvPr>
            <p:cNvSpPr txBox="1"/>
            <p:nvPr/>
          </p:nvSpPr>
          <p:spPr>
            <a:xfrm>
              <a:off x="3608465" y="1180782"/>
              <a:ext cx="2735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 back and finish or start a program or apprenticeship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="" xmlns:a16="http://schemas.microsoft.com/office/drawing/2014/main" id="{9F30553C-3C01-403B-A0AF-A1D1683FF6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4388" y="1855694"/>
              <a:ext cx="406297" cy="128716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="" xmlns:a16="http://schemas.microsoft.com/office/drawing/2014/main" id="{3D3AF9D0-9C71-4B03-A191-0AEDC40456EE}"/>
              </a:ext>
            </a:extLst>
          </p:cNvPr>
          <p:cNvGrpSpPr/>
          <p:nvPr/>
        </p:nvGrpSpPr>
        <p:grpSpPr>
          <a:xfrm>
            <a:off x="6408169" y="1479176"/>
            <a:ext cx="3835128" cy="1735401"/>
            <a:chOff x="6408169" y="1479176"/>
            <a:chExt cx="3835128" cy="1735401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DAACEB3-DB8C-4EDE-8192-86D08CA30032}"/>
                </a:ext>
              </a:extLst>
            </p:cNvPr>
            <p:cNvSpPr txBox="1"/>
            <p:nvPr/>
          </p:nvSpPr>
          <p:spPr>
            <a:xfrm>
              <a:off x="9070223" y="1530406"/>
              <a:ext cx="1173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Work part-time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21594E94-43F0-4396-BFE0-2821C233D0B2}"/>
                </a:ext>
              </a:extLst>
            </p:cNvPr>
            <p:cNvSpPr txBox="1"/>
            <p:nvPr/>
          </p:nvSpPr>
          <p:spPr>
            <a:xfrm>
              <a:off x="7017581" y="2453630"/>
              <a:ext cx="1023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Change jobs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69440EE3-E758-48D1-AB74-95C9E4E2E6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8169" y="2823882"/>
              <a:ext cx="517066" cy="39069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C99D2818-5EF3-436D-8DF5-C8F93281C050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7529461" y="1976718"/>
              <a:ext cx="1480068" cy="476912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="" xmlns:a16="http://schemas.microsoft.com/office/drawing/2014/main" id="{D63224FE-4103-4DB1-B163-8FAFC3E0833F}"/>
                </a:ext>
              </a:extLst>
            </p:cNvPr>
            <p:cNvCxnSpPr>
              <a:cxnSpLocks/>
            </p:cNvCxnSpPr>
            <p:nvPr/>
          </p:nvCxnSpPr>
          <p:spPr>
            <a:xfrm>
              <a:off x="8646459" y="1479176"/>
              <a:ext cx="484094" cy="188259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73FBE69B-ADFF-433B-80F3-EC89A457E241}"/>
              </a:ext>
            </a:extLst>
          </p:cNvPr>
          <p:cNvGrpSpPr/>
          <p:nvPr/>
        </p:nvGrpSpPr>
        <p:grpSpPr>
          <a:xfrm>
            <a:off x="5755341" y="1075097"/>
            <a:ext cx="3076015" cy="2031174"/>
            <a:chOff x="5755341" y="1075097"/>
            <a:chExt cx="3076015" cy="2031174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187A77D8-5F68-4853-BE2C-5337EBE483E1}"/>
                </a:ext>
              </a:extLst>
            </p:cNvPr>
            <p:cNvSpPr txBox="1"/>
            <p:nvPr/>
          </p:nvSpPr>
          <p:spPr>
            <a:xfrm>
              <a:off x="6896281" y="1075097"/>
              <a:ext cx="1935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Finish program or apprenticeship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4FC34965-2721-4C8A-A866-A5FAB45AA128}"/>
                </a:ext>
              </a:extLst>
            </p:cNvPr>
            <p:cNvCxnSpPr>
              <a:cxnSpLocks/>
              <a:stCxn id="37" idx="3"/>
              <a:endCxn id="34" idx="1"/>
            </p:cNvCxnSpPr>
            <p:nvPr/>
          </p:nvCxnSpPr>
          <p:spPr>
            <a:xfrm flipV="1">
              <a:off x="6343650" y="1367485"/>
              <a:ext cx="552631" cy="10568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="" xmlns:a16="http://schemas.microsoft.com/office/drawing/2014/main" id="{BF529AB3-08E7-46BF-B9F3-22E757A37E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5341" y="1721224"/>
              <a:ext cx="1223683" cy="1385047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="" xmlns:a16="http://schemas.microsoft.com/office/drawing/2014/main" id="{D3B468D9-A848-4B5C-B67F-6399C1F8F545}"/>
              </a:ext>
            </a:extLst>
          </p:cNvPr>
          <p:cNvGrpSpPr/>
          <p:nvPr/>
        </p:nvGrpSpPr>
        <p:grpSpPr>
          <a:xfrm>
            <a:off x="6952129" y="1902720"/>
            <a:ext cx="5514695" cy="1526280"/>
            <a:chOff x="6952129" y="1902720"/>
            <a:chExt cx="5514695" cy="1526280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="" xmlns:a16="http://schemas.microsoft.com/office/drawing/2014/main" id="{B32E2589-3AC6-4C87-8CF5-E3DDF206FC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2129" y="2164976"/>
              <a:ext cx="3617259" cy="1116106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>
              <a:extLst>
                <a:ext uri="{FF2B5EF4-FFF2-40B4-BE49-F238E27FC236}">
                  <a16:creationId xmlns="" xmlns:a16="http://schemas.microsoft.com/office/drawing/2014/main" id="{6BF40F78-1FA4-4A40-AC9F-CD2E5CEB051D}"/>
                </a:ext>
              </a:extLst>
            </p:cNvPr>
            <p:cNvGrpSpPr/>
            <p:nvPr/>
          </p:nvGrpSpPr>
          <p:grpSpPr>
            <a:xfrm>
              <a:off x="8767482" y="1902720"/>
              <a:ext cx="3699342" cy="1526280"/>
              <a:chOff x="8767482" y="1902720"/>
              <a:chExt cx="3699342" cy="1526280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934124AF-6A35-455F-89E7-A326D267021E}"/>
                  </a:ext>
                </a:extLst>
              </p:cNvPr>
              <p:cNvSpPr txBox="1"/>
              <p:nvPr/>
            </p:nvSpPr>
            <p:spPr>
              <a:xfrm>
                <a:off x="10703201" y="1902720"/>
                <a:ext cx="17636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Retire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Straight Arrow Connector 67">
                <a:extLst>
                  <a:ext uri="{FF2B5EF4-FFF2-40B4-BE49-F238E27FC236}">
                    <a16:creationId xmlns="" xmlns:a16="http://schemas.microsoft.com/office/drawing/2014/main" id="{AEFC4393-C2B4-4836-BC9C-6DDEE8EC6B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67482" y="2299447"/>
                <a:ext cx="1828800" cy="1129553"/>
              </a:xfrm>
              <a:prstGeom prst="straightConnector1">
                <a:avLst/>
              </a:prstGeom>
              <a:ln w="22225">
                <a:solidFill>
                  <a:srgbClr val="0DB14B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="" xmlns:a16="http://schemas.microsoft.com/office/drawing/2014/main" id="{A1E5ECB7-D881-44D0-89E8-9CBB6D36A1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96393" y="2286000"/>
                <a:ext cx="216748" cy="906166"/>
              </a:xfrm>
              <a:prstGeom prst="straightConnector1">
                <a:avLst/>
              </a:prstGeom>
              <a:ln w="22225">
                <a:solidFill>
                  <a:srgbClr val="0DB14B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 132">
            <a:extLst>
              <a:ext uri="{FF2B5EF4-FFF2-40B4-BE49-F238E27FC236}">
                <a16:creationId xmlns="" xmlns:a16="http://schemas.microsoft.com/office/drawing/2014/main" id="{9D719246-3C47-40BD-9F55-1A52C4AE4217}"/>
              </a:ext>
            </a:extLst>
          </p:cNvPr>
          <p:cNvGrpSpPr/>
          <p:nvPr/>
        </p:nvGrpSpPr>
        <p:grpSpPr>
          <a:xfrm>
            <a:off x="6566648" y="3769658"/>
            <a:ext cx="2820239" cy="1471123"/>
            <a:chOff x="6566648" y="3769658"/>
            <a:chExt cx="2820239" cy="1471123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77048899-36C7-48BB-AF48-FB08E664F776}"/>
                </a:ext>
              </a:extLst>
            </p:cNvPr>
            <p:cNvSpPr txBox="1"/>
            <p:nvPr/>
          </p:nvSpPr>
          <p:spPr>
            <a:xfrm>
              <a:off x="6642190" y="4656006"/>
              <a:ext cx="27446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 back and finish or start a program or apprenticeship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="" xmlns:a16="http://schemas.microsoft.com/office/drawing/2014/main" id="{5EA38D38-FE99-4984-B8EA-6F69ABBC8CDF}"/>
                </a:ext>
              </a:extLst>
            </p:cNvPr>
            <p:cNvCxnSpPr>
              <a:cxnSpLocks/>
            </p:cNvCxnSpPr>
            <p:nvPr/>
          </p:nvCxnSpPr>
          <p:spPr>
            <a:xfrm>
              <a:off x="6566648" y="3769658"/>
              <a:ext cx="479611" cy="802342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D40BC8ED-3C3C-4F8D-AB96-F06ADEDDD692}"/>
              </a:ext>
            </a:extLst>
          </p:cNvPr>
          <p:cNvGrpSpPr/>
          <p:nvPr/>
        </p:nvGrpSpPr>
        <p:grpSpPr>
          <a:xfrm>
            <a:off x="129890" y="2205318"/>
            <a:ext cx="2484722" cy="2667575"/>
            <a:chOff x="129890" y="2205318"/>
            <a:chExt cx="2484722" cy="2667575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6F898C3-AD8A-4F10-AE77-50220B0E920A}"/>
                </a:ext>
              </a:extLst>
            </p:cNvPr>
            <p:cNvSpPr txBox="1"/>
            <p:nvPr/>
          </p:nvSpPr>
          <p:spPr>
            <a:xfrm>
              <a:off x="884324" y="2784344"/>
              <a:ext cx="1730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Choose an apprenticeship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CA1C606C-E1F0-431E-85F7-2C0C4CBDBD33}"/>
                </a:ext>
              </a:extLst>
            </p:cNvPr>
            <p:cNvSpPr txBox="1"/>
            <p:nvPr/>
          </p:nvSpPr>
          <p:spPr>
            <a:xfrm>
              <a:off x="129890" y="3795675"/>
              <a:ext cx="18493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Choose a post-secondary program (college or university)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05AA731E-80A0-4B21-A9A2-273A8E0CC020}"/>
                </a:ext>
              </a:extLst>
            </p:cNvPr>
            <p:cNvCxnSpPr>
              <a:cxnSpLocks/>
            </p:cNvCxnSpPr>
            <p:nvPr/>
          </p:nvCxnSpPr>
          <p:spPr>
            <a:xfrm>
              <a:off x="699250" y="2241177"/>
              <a:ext cx="0" cy="1470211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A1E8A0D4-7879-4FB6-9324-9C94B073B7F5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3" y="2205318"/>
              <a:ext cx="291350" cy="578223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59150EFE-E9C5-46EF-A995-58DE2D278CF5}"/>
              </a:ext>
            </a:extLst>
          </p:cNvPr>
          <p:cNvGrpSpPr/>
          <p:nvPr/>
        </p:nvGrpSpPr>
        <p:grpSpPr>
          <a:xfrm>
            <a:off x="968190" y="3195919"/>
            <a:ext cx="5652246" cy="2855916"/>
            <a:chOff x="968190" y="3195919"/>
            <a:chExt cx="5652246" cy="2855916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4DD823C-130E-4309-9A0A-E13FE4F10804}"/>
                </a:ext>
              </a:extLst>
            </p:cNvPr>
            <p:cNvSpPr txBox="1"/>
            <p:nvPr/>
          </p:nvSpPr>
          <p:spPr>
            <a:xfrm>
              <a:off x="1517738" y="5217981"/>
              <a:ext cx="153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Change programs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8A911FA0-AF1B-4BDC-90B0-20A87E3927C2}"/>
                </a:ext>
              </a:extLst>
            </p:cNvPr>
            <p:cNvSpPr txBox="1"/>
            <p:nvPr/>
          </p:nvSpPr>
          <p:spPr>
            <a:xfrm>
              <a:off x="3198901" y="5713281"/>
              <a:ext cx="1539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Work part-time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29F09C2-6B50-483F-85EA-EDED47F5B3C5}"/>
                </a:ext>
              </a:extLst>
            </p:cNvPr>
            <p:cNvSpPr txBox="1"/>
            <p:nvPr/>
          </p:nvSpPr>
          <p:spPr>
            <a:xfrm>
              <a:off x="3065553" y="4251194"/>
              <a:ext cx="1539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Finish a program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81E7DDBF-3540-4F6F-8A95-73443C8AF0DB}"/>
                </a:ext>
              </a:extLst>
            </p:cNvPr>
            <p:cNvSpPr txBox="1"/>
            <p:nvPr/>
          </p:nvSpPr>
          <p:spPr>
            <a:xfrm>
              <a:off x="5008934" y="4831379"/>
              <a:ext cx="1122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Take a year off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="" xmlns:a16="http://schemas.microsoft.com/office/drawing/2014/main" id="{B3414393-F73E-433B-8A12-37AB0AB4D0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0153" y="4805083"/>
              <a:ext cx="690283" cy="251011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="" xmlns:a16="http://schemas.microsoft.com/office/drawing/2014/main" id="{96426CC6-14C2-4C5C-8F5F-6E7AF64BD3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8118" y="3872753"/>
              <a:ext cx="156882" cy="932331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="" xmlns:a16="http://schemas.microsoft.com/office/drawing/2014/main" id="{0113BEED-17CF-490D-A94E-0099C6E770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6847" y="3706907"/>
              <a:ext cx="905435" cy="1900517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EA8EC2A2-3423-4E42-A9A7-DFFE97C0EC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8047" y="5230906"/>
              <a:ext cx="2326341" cy="215153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="" xmlns:a16="http://schemas.microsoft.com/office/drawing/2014/main" id="{C0775B6D-0149-4B92-B5BD-7388D03ABE84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>
              <a:off x="2541494" y="5638800"/>
              <a:ext cx="657407" cy="243758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="" xmlns:a16="http://schemas.microsoft.com/office/drawing/2014/main" id="{155FA898-B21E-44F2-842B-A3C01AD3D1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0130" y="4746812"/>
              <a:ext cx="591670" cy="50650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="" xmlns:a16="http://schemas.microsoft.com/office/drawing/2014/main" id="{9918D484-9C69-41EF-AA2C-8A08CF8FDCBD}"/>
                </a:ext>
              </a:extLst>
            </p:cNvPr>
            <p:cNvCxnSpPr>
              <a:cxnSpLocks/>
            </p:cNvCxnSpPr>
            <p:nvPr/>
          </p:nvCxnSpPr>
          <p:spPr>
            <a:xfrm>
              <a:off x="968190" y="4912659"/>
              <a:ext cx="430304" cy="452717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31FF8C63-D07D-4210-A468-ADCF21C879A8}"/>
                </a:ext>
              </a:extLst>
            </p:cNvPr>
            <p:cNvCxnSpPr>
              <a:cxnSpLocks/>
            </p:cNvCxnSpPr>
            <p:nvPr/>
          </p:nvCxnSpPr>
          <p:spPr>
            <a:xfrm>
              <a:off x="2308415" y="3406589"/>
              <a:ext cx="744067" cy="802340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C7E8414B-7779-47E3-853F-4CDCF1F6F75A}"/>
                </a:ext>
              </a:extLst>
            </p:cNvPr>
            <p:cNvCxnSpPr>
              <a:cxnSpLocks/>
            </p:cNvCxnSpPr>
            <p:nvPr/>
          </p:nvCxnSpPr>
          <p:spPr>
            <a:xfrm>
              <a:off x="2554944" y="3195919"/>
              <a:ext cx="2420468" cy="1591234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="" xmlns:a16="http://schemas.microsoft.com/office/drawing/2014/main" id="{BF151B6D-3463-47F4-AC1A-5030CC9BB8B1}"/>
                </a:ext>
              </a:extLst>
            </p:cNvPr>
            <p:cNvCxnSpPr>
              <a:cxnSpLocks/>
            </p:cNvCxnSpPr>
            <p:nvPr/>
          </p:nvCxnSpPr>
          <p:spPr>
            <a:xfrm>
              <a:off x="2034991" y="3415555"/>
              <a:ext cx="103091" cy="1680880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="" xmlns:a16="http://schemas.microsoft.com/office/drawing/2014/main" id="{894248DD-A85B-457D-A5CC-0C4F5F24F162}"/>
                </a:ext>
              </a:extLst>
            </p:cNvPr>
            <p:cNvCxnSpPr>
              <a:cxnSpLocks/>
            </p:cNvCxnSpPr>
            <p:nvPr/>
          </p:nvCxnSpPr>
          <p:spPr>
            <a:xfrm>
              <a:off x="4029638" y="4805082"/>
              <a:ext cx="851644" cy="23756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="" xmlns:a16="http://schemas.microsoft.com/office/drawing/2014/main" id="{04DDC81B-0B42-48F5-AA84-C0A52478A6BA}"/>
              </a:ext>
            </a:extLst>
          </p:cNvPr>
          <p:cNvGrpSpPr/>
          <p:nvPr/>
        </p:nvGrpSpPr>
        <p:grpSpPr>
          <a:xfrm>
            <a:off x="6992471" y="2008094"/>
            <a:ext cx="4809004" cy="2742149"/>
            <a:chOff x="6992471" y="2008094"/>
            <a:chExt cx="4809004" cy="2742149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52F90721-6515-44EF-8DFF-598F0CD94C8B}"/>
                </a:ext>
              </a:extLst>
            </p:cNvPr>
            <p:cNvSpPr txBox="1"/>
            <p:nvPr/>
          </p:nvSpPr>
          <p:spPr>
            <a:xfrm>
              <a:off x="10037852" y="4165468"/>
              <a:ext cx="1763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Change occupations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D68C88B1-37CD-4E2E-86BC-8F36376AD0F5}"/>
                </a:ext>
              </a:extLst>
            </p:cNvPr>
            <p:cNvSpPr txBox="1"/>
            <p:nvPr/>
          </p:nvSpPr>
          <p:spPr>
            <a:xfrm>
              <a:off x="9965853" y="3240421"/>
              <a:ext cx="1763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Work full-time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886B7EA9-04D0-4554-9EC3-7BC3FAAAA323}"/>
                </a:ext>
              </a:extLst>
            </p:cNvPr>
            <p:cNvSpPr txBox="1"/>
            <p:nvPr/>
          </p:nvSpPr>
          <p:spPr>
            <a:xfrm>
              <a:off x="8118564" y="3417756"/>
              <a:ext cx="1763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 back to school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="" xmlns:a16="http://schemas.microsoft.com/office/drawing/2014/main" id="{76F38420-45D6-4594-8C55-B942EEBA54DB}"/>
                </a:ext>
              </a:extLst>
            </p:cNvPr>
            <p:cNvCxnSpPr>
              <a:cxnSpLocks/>
            </p:cNvCxnSpPr>
            <p:nvPr/>
          </p:nvCxnSpPr>
          <p:spPr>
            <a:xfrm>
              <a:off x="9767048" y="2008094"/>
              <a:ext cx="452717" cy="1111624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="" xmlns:a16="http://schemas.microsoft.com/office/drawing/2014/main" id="{173F416F-7BF8-47E3-9A74-F592004B5E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23294" y="3388659"/>
              <a:ext cx="614082" cy="165847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="" xmlns:a16="http://schemas.microsoft.com/office/drawing/2014/main" id="{01E34AAD-EDF4-4ADA-87FF-13BF301D0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66294" y="3635189"/>
              <a:ext cx="0" cy="519952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="" xmlns:a16="http://schemas.microsoft.com/office/drawing/2014/main" id="{9603777B-4150-476A-B183-2B9C4F67D4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81247" y="3774142"/>
              <a:ext cx="748553" cy="448234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="" xmlns:a16="http://schemas.microsoft.com/office/drawing/2014/main" id="{B0FAD9C9-8CB0-4169-95AF-944B9E3919F7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6992471" y="3536576"/>
              <a:ext cx="1126093" cy="173568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="" xmlns:a16="http://schemas.microsoft.com/office/drawing/2014/main" id="{7632F7B1-EA53-4165-9777-47BE29DC1380}"/>
                </a:ext>
              </a:extLst>
            </p:cNvPr>
            <p:cNvCxnSpPr>
              <a:cxnSpLocks/>
            </p:cNvCxnSpPr>
            <p:nvPr/>
          </p:nvCxnSpPr>
          <p:spPr>
            <a:xfrm>
              <a:off x="7906871" y="2702859"/>
              <a:ext cx="1990164" cy="524435"/>
            </a:xfrm>
            <a:prstGeom prst="straightConnector1">
              <a:avLst/>
            </a:prstGeom>
            <a:ln w="22225">
              <a:solidFill>
                <a:srgbClr val="0DB14B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="" xmlns:a16="http://schemas.microsoft.com/office/drawing/2014/main" id="{4ED4E2A6-53D7-42A0-B4A8-B48751992090}"/>
              </a:ext>
            </a:extLst>
          </p:cNvPr>
          <p:cNvSpPr/>
          <p:nvPr/>
        </p:nvSpPr>
        <p:spPr>
          <a:xfrm>
            <a:off x="4768327" y="2285998"/>
            <a:ext cx="6873885" cy="3590366"/>
          </a:xfrm>
          <a:custGeom>
            <a:avLst/>
            <a:gdLst>
              <a:gd name="connsiteX0" fmla="*/ 0 w 2541494"/>
              <a:gd name="connsiteY0" fmla="*/ 0 h 2272553"/>
              <a:gd name="connsiteX1" fmla="*/ 2541494 w 2541494"/>
              <a:gd name="connsiteY1" fmla="*/ 0 h 2272553"/>
              <a:gd name="connsiteX2" fmla="*/ 2541494 w 2541494"/>
              <a:gd name="connsiteY2" fmla="*/ 2272553 h 2272553"/>
              <a:gd name="connsiteX3" fmla="*/ 0 w 2541494"/>
              <a:gd name="connsiteY3" fmla="*/ 2272553 h 2272553"/>
              <a:gd name="connsiteX4" fmla="*/ 0 w 2541494"/>
              <a:gd name="connsiteY4" fmla="*/ 0 h 2272553"/>
              <a:gd name="connsiteX0" fmla="*/ 0 w 2541494"/>
              <a:gd name="connsiteY0" fmla="*/ 0 h 2272553"/>
              <a:gd name="connsiteX1" fmla="*/ 2541494 w 2541494"/>
              <a:gd name="connsiteY1" fmla="*/ 0 h 2272553"/>
              <a:gd name="connsiteX2" fmla="*/ 2084294 w 2541494"/>
              <a:gd name="connsiteY2" fmla="*/ 1882588 h 2272553"/>
              <a:gd name="connsiteX3" fmla="*/ 0 w 2541494"/>
              <a:gd name="connsiteY3" fmla="*/ 2272553 h 2272553"/>
              <a:gd name="connsiteX4" fmla="*/ 0 w 2541494"/>
              <a:gd name="connsiteY4" fmla="*/ 0 h 2272553"/>
              <a:gd name="connsiteX0" fmla="*/ 0 w 2541494"/>
              <a:gd name="connsiteY0" fmla="*/ 0 h 2272553"/>
              <a:gd name="connsiteX1" fmla="*/ 2541494 w 2541494"/>
              <a:gd name="connsiteY1" fmla="*/ 0 h 2272553"/>
              <a:gd name="connsiteX2" fmla="*/ 2084294 w 2541494"/>
              <a:gd name="connsiteY2" fmla="*/ 1882588 h 2272553"/>
              <a:gd name="connsiteX3" fmla="*/ 0 w 2541494"/>
              <a:gd name="connsiteY3" fmla="*/ 2272553 h 2272553"/>
              <a:gd name="connsiteX4" fmla="*/ 0 w 2541494"/>
              <a:gd name="connsiteY4" fmla="*/ 0 h 2272553"/>
              <a:gd name="connsiteX0" fmla="*/ 0 w 2541494"/>
              <a:gd name="connsiteY0" fmla="*/ 0 h 2272553"/>
              <a:gd name="connsiteX1" fmla="*/ 2541494 w 2541494"/>
              <a:gd name="connsiteY1" fmla="*/ 0 h 2272553"/>
              <a:gd name="connsiteX2" fmla="*/ 2084294 w 2541494"/>
              <a:gd name="connsiteY2" fmla="*/ 1882588 h 2272553"/>
              <a:gd name="connsiteX3" fmla="*/ 0 w 2541494"/>
              <a:gd name="connsiteY3" fmla="*/ 2272553 h 2272553"/>
              <a:gd name="connsiteX4" fmla="*/ 0 w 2541494"/>
              <a:gd name="connsiteY4" fmla="*/ 0 h 2272553"/>
              <a:gd name="connsiteX0" fmla="*/ 0 w 2541494"/>
              <a:gd name="connsiteY0" fmla="*/ 0 h 2287089"/>
              <a:gd name="connsiteX1" fmla="*/ 2541494 w 2541494"/>
              <a:gd name="connsiteY1" fmla="*/ 0 h 2287089"/>
              <a:gd name="connsiteX2" fmla="*/ 2084294 w 2541494"/>
              <a:gd name="connsiteY2" fmla="*/ 1882588 h 2287089"/>
              <a:gd name="connsiteX3" fmla="*/ 0 w 2541494"/>
              <a:gd name="connsiteY3" fmla="*/ 2272553 h 2287089"/>
              <a:gd name="connsiteX4" fmla="*/ 0 w 2541494"/>
              <a:gd name="connsiteY4" fmla="*/ 0 h 2287089"/>
              <a:gd name="connsiteX0" fmla="*/ 0 w 2541494"/>
              <a:gd name="connsiteY0" fmla="*/ 0 h 2287089"/>
              <a:gd name="connsiteX1" fmla="*/ 2541494 w 2541494"/>
              <a:gd name="connsiteY1" fmla="*/ 0 h 2287089"/>
              <a:gd name="connsiteX2" fmla="*/ 2084294 w 2541494"/>
              <a:gd name="connsiteY2" fmla="*/ 1882588 h 2287089"/>
              <a:gd name="connsiteX3" fmla="*/ 0 w 2541494"/>
              <a:gd name="connsiteY3" fmla="*/ 2272553 h 2287089"/>
              <a:gd name="connsiteX4" fmla="*/ 0 w 2541494"/>
              <a:gd name="connsiteY4" fmla="*/ 0 h 2287089"/>
              <a:gd name="connsiteX0" fmla="*/ 0 w 2541494"/>
              <a:gd name="connsiteY0" fmla="*/ 2272553 h 2287089"/>
              <a:gd name="connsiteX1" fmla="*/ 2541494 w 2541494"/>
              <a:gd name="connsiteY1" fmla="*/ 0 h 2287089"/>
              <a:gd name="connsiteX2" fmla="*/ 2084294 w 2541494"/>
              <a:gd name="connsiteY2" fmla="*/ 1882588 h 2287089"/>
              <a:gd name="connsiteX3" fmla="*/ 0 w 2541494"/>
              <a:gd name="connsiteY3" fmla="*/ 2272553 h 2287089"/>
              <a:gd name="connsiteX0" fmla="*/ 0 w 2541494"/>
              <a:gd name="connsiteY0" fmla="*/ 2272553 h 2363993"/>
              <a:gd name="connsiteX1" fmla="*/ 2541494 w 2541494"/>
              <a:gd name="connsiteY1" fmla="*/ 0 h 2363993"/>
              <a:gd name="connsiteX2" fmla="*/ 2084294 w 2541494"/>
              <a:gd name="connsiteY2" fmla="*/ 1882588 h 2363993"/>
              <a:gd name="connsiteX3" fmla="*/ 91440 w 2541494"/>
              <a:gd name="connsiteY3" fmla="*/ 2363993 h 2363993"/>
              <a:gd name="connsiteX0" fmla="*/ 2450054 w 2450054"/>
              <a:gd name="connsiteY0" fmla="*/ 0 h 2363993"/>
              <a:gd name="connsiteX1" fmla="*/ 1992854 w 2450054"/>
              <a:gd name="connsiteY1" fmla="*/ 1882588 h 2363993"/>
              <a:gd name="connsiteX2" fmla="*/ 0 w 2450054"/>
              <a:gd name="connsiteY2" fmla="*/ 2363993 h 2363993"/>
              <a:gd name="connsiteX0" fmla="*/ 2450054 w 2450054"/>
              <a:gd name="connsiteY0" fmla="*/ 0 h 2365313"/>
              <a:gd name="connsiteX1" fmla="*/ 1992854 w 2450054"/>
              <a:gd name="connsiteY1" fmla="*/ 1882588 h 2365313"/>
              <a:gd name="connsiteX2" fmla="*/ 0 w 2450054"/>
              <a:gd name="connsiteY2" fmla="*/ 2363993 h 2365313"/>
              <a:gd name="connsiteX0" fmla="*/ 6000077 w 6000077"/>
              <a:gd name="connsiteY0" fmla="*/ 1199485 h 3140579"/>
              <a:gd name="connsiteX1" fmla="*/ 5542877 w 6000077"/>
              <a:gd name="connsiteY1" fmla="*/ 3082073 h 3140579"/>
              <a:gd name="connsiteX2" fmla="*/ 0 w 6000077"/>
              <a:gd name="connsiteY2" fmla="*/ 8 h 3140579"/>
              <a:gd name="connsiteX0" fmla="*/ 6000077 w 6274221"/>
              <a:gd name="connsiteY0" fmla="*/ 2199041 h 2294899"/>
              <a:gd name="connsiteX1" fmla="*/ 6161442 w 6274221"/>
              <a:gd name="connsiteY1" fmla="*/ 47512 h 2294899"/>
              <a:gd name="connsiteX2" fmla="*/ 0 w 6274221"/>
              <a:gd name="connsiteY2" fmla="*/ 999564 h 2294899"/>
              <a:gd name="connsiteX0" fmla="*/ 6537959 w 6537959"/>
              <a:gd name="connsiteY0" fmla="*/ 0 h 3601123"/>
              <a:gd name="connsiteX1" fmla="*/ 6161442 w 6537959"/>
              <a:gd name="connsiteY1" fmla="*/ 2649071 h 3601123"/>
              <a:gd name="connsiteX2" fmla="*/ 0 w 6537959"/>
              <a:gd name="connsiteY2" fmla="*/ 3601123 h 3601123"/>
              <a:gd name="connsiteX0" fmla="*/ 6537959 w 6752882"/>
              <a:gd name="connsiteY0" fmla="*/ 0 h 3601123"/>
              <a:gd name="connsiteX1" fmla="*/ 6161442 w 6752882"/>
              <a:gd name="connsiteY1" fmla="*/ 2649071 h 3601123"/>
              <a:gd name="connsiteX2" fmla="*/ 0 w 6752882"/>
              <a:gd name="connsiteY2" fmla="*/ 3601123 h 3601123"/>
              <a:gd name="connsiteX0" fmla="*/ 6537959 w 6880511"/>
              <a:gd name="connsiteY0" fmla="*/ 0 h 3601123"/>
              <a:gd name="connsiteX1" fmla="*/ 6564854 w 6880511"/>
              <a:gd name="connsiteY1" fmla="*/ 2810436 h 3601123"/>
              <a:gd name="connsiteX2" fmla="*/ 0 w 6880511"/>
              <a:gd name="connsiteY2" fmla="*/ 3601123 h 3601123"/>
              <a:gd name="connsiteX0" fmla="*/ 6537959 w 6880511"/>
              <a:gd name="connsiteY0" fmla="*/ 0 h 3601123"/>
              <a:gd name="connsiteX1" fmla="*/ 6564854 w 6880511"/>
              <a:gd name="connsiteY1" fmla="*/ 2810436 h 3601123"/>
              <a:gd name="connsiteX2" fmla="*/ 0 w 6880511"/>
              <a:gd name="connsiteY2" fmla="*/ 3601123 h 3601123"/>
              <a:gd name="connsiteX0" fmla="*/ 6537959 w 6871195"/>
              <a:gd name="connsiteY0" fmla="*/ 0 h 3601123"/>
              <a:gd name="connsiteX1" fmla="*/ 6564854 w 6871195"/>
              <a:gd name="connsiteY1" fmla="*/ 2810436 h 3601123"/>
              <a:gd name="connsiteX2" fmla="*/ 0 w 6871195"/>
              <a:gd name="connsiteY2" fmla="*/ 3601123 h 3601123"/>
              <a:gd name="connsiteX0" fmla="*/ 6443830 w 6777066"/>
              <a:gd name="connsiteY0" fmla="*/ 0 h 3601123"/>
              <a:gd name="connsiteX1" fmla="*/ 6470725 w 6777066"/>
              <a:gd name="connsiteY1" fmla="*/ 2810436 h 3601123"/>
              <a:gd name="connsiteX2" fmla="*/ 0 w 6777066"/>
              <a:gd name="connsiteY2" fmla="*/ 3601123 h 3601123"/>
              <a:gd name="connsiteX0" fmla="*/ 6443830 w 6777066"/>
              <a:gd name="connsiteY0" fmla="*/ 0 h 3601123"/>
              <a:gd name="connsiteX1" fmla="*/ 6470725 w 6777066"/>
              <a:gd name="connsiteY1" fmla="*/ 2810436 h 3601123"/>
              <a:gd name="connsiteX2" fmla="*/ 0 w 6777066"/>
              <a:gd name="connsiteY2" fmla="*/ 3601123 h 3601123"/>
              <a:gd name="connsiteX0" fmla="*/ 6540649 w 6873885"/>
              <a:gd name="connsiteY0" fmla="*/ 0 h 3590366"/>
              <a:gd name="connsiteX1" fmla="*/ 6567544 w 6873885"/>
              <a:gd name="connsiteY1" fmla="*/ 2810436 h 3590366"/>
              <a:gd name="connsiteX2" fmla="*/ 0 w 6873885"/>
              <a:gd name="connsiteY2" fmla="*/ 3590366 h 3590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3885" h="3590366">
                <a:moveTo>
                  <a:pt x="6540649" y="0"/>
                </a:moveTo>
                <a:cubicBezTo>
                  <a:pt x="7060602" y="1313329"/>
                  <a:pt x="6894756" y="2424954"/>
                  <a:pt x="6567544" y="2810436"/>
                </a:cubicBezTo>
                <a:cubicBezTo>
                  <a:pt x="6034143" y="3491753"/>
                  <a:pt x="2176631" y="3073102"/>
                  <a:pt x="0" y="3590366"/>
                </a:cubicBezTo>
              </a:path>
            </a:pathLst>
          </a:custGeom>
          <a:noFill/>
          <a:ln w="22225">
            <a:solidFill>
              <a:srgbClr val="0DB14B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3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person, building, laying, board&#10;&#10;Description automatically generated">
            <a:extLst>
              <a:ext uri="{FF2B5EF4-FFF2-40B4-BE49-F238E27FC236}">
                <a16:creationId xmlns="" xmlns:a16="http://schemas.microsoft.com/office/drawing/2014/main" id="{DEA3E9AC-6CCB-544A-8015-A19A289819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-3323" r="5628" b="-9218"/>
          <a:stretch/>
        </p:blipFill>
        <p:spPr>
          <a:xfrm>
            <a:off x="5524346" y="-1279937"/>
            <a:ext cx="9003024" cy="8960272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3E3D9D-CCEB-42B2-8BBA-D6D5B246A379}"/>
              </a:ext>
            </a:extLst>
          </p:cNvPr>
          <p:cNvSpPr txBox="1"/>
          <p:nvPr/>
        </p:nvSpPr>
        <p:spPr>
          <a:xfrm>
            <a:off x="646948" y="350632"/>
            <a:ext cx="5597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SMART Goals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0F3324-6D23-4CFB-B871-B97C361296A5}"/>
              </a:ext>
            </a:extLst>
          </p:cNvPr>
          <p:cNvSpPr txBox="1"/>
          <p:nvPr/>
        </p:nvSpPr>
        <p:spPr>
          <a:xfrm>
            <a:off x="2267974" y="1359020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60AF45-F339-40A1-9520-4423BF24AC89}"/>
              </a:ext>
            </a:extLst>
          </p:cNvPr>
          <p:cNvSpPr txBox="1"/>
          <p:nvPr/>
        </p:nvSpPr>
        <p:spPr>
          <a:xfrm>
            <a:off x="2274901" y="2368855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Measurable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9E177F-4AD3-468F-8B21-FF9A5D947BC7}"/>
              </a:ext>
            </a:extLst>
          </p:cNvPr>
          <p:cNvSpPr txBox="1"/>
          <p:nvPr/>
        </p:nvSpPr>
        <p:spPr>
          <a:xfrm>
            <a:off x="2281828" y="3378690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Achievable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EB6E208-A6A7-470D-816C-6662817F7304}"/>
              </a:ext>
            </a:extLst>
          </p:cNvPr>
          <p:cNvSpPr txBox="1"/>
          <p:nvPr/>
        </p:nvSpPr>
        <p:spPr>
          <a:xfrm>
            <a:off x="2288755" y="4388525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4B703C6-9F7C-4883-A7B3-C84D35A549FE}"/>
              </a:ext>
            </a:extLst>
          </p:cNvPr>
          <p:cNvSpPr txBox="1"/>
          <p:nvPr/>
        </p:nvSpPr>
        <p:spPr>
          <a:xfrm>
            <a:off x="2295682" y="5398359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Time-framed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B8DBCA0-2C13-4522-BCB2-FE2511592AA6}"/>
              </a:ext>
            </a:extLst>
          </p:cNvPr>
          <p:cNvGrpSpPr/>
          <p:nvPr/>
        </p:nvGrpSpPr>
        <p:grpSpPr>
          <a:xfrm>
            <a:off x="1347200" y="1146122"/>
            <a:ext cx="944530" cy="827904"/>
            <a:chOff x="1347200" y="1146122"/>
            <a:chExt cx="944530" cy="82790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E50B53A-154D-49FB-9011-B6B604709AC7}"/>
                </a:ext>
              </a:extLst>
            </p:cNvPr>
            <p:cNvSpPr txBox="1"/>
            <p:nvPr/>
          </p:nvSpPr>
          <p:spPr>
            <a:xfrm>
              <a:off x="1491630" y="1189347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27737515-1BCE-420A-A6D6-C15EA030A900}"/>
                </a:ext>
              </a:extLst>
            </p:cNvPr>
            <p:cNvSpPr/>
            <p:nvPr/>
          </p:nvSpPr>
          <p:spPr>
            <a:xfrm>
              <a:off x="1347200" y="1146122"/>
              <a:ext cx="827904" cy="827904"/>
            </a:xfrm>
            <a:prstGeom prst="ellipse">
              <a:avLst/>
            </a:prstGeom>
            <a:noFill/>
            <a:ln w="4445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9DE5F76-8C1E-411F-8859-7BA76B7E97D9}"/>
              </a:ext>
            </a:extLst>
          </p:cNvPr>
          <p:cNvGrpSpPr/>
          <p:nvPr/>
        </p:nvGrpSpPr>
        <p:grpSpPr>
          <a:xfrm>
            <a:off x="1348993" y="2137619"/>
            <a:ext cx="912257" cy="827904"/>
            <a:chOff x="1348993" y="2137619"/>
            <a:chExt cx="912257" cy="827904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54C6C962-0242-4E3D-97C0-A6B1A5A35F08}"/>
                </a:ext>
              </a:extLst>
            </p:cNvPr>
            <p:cNvSpPr txBox="1"/>
            <p:nvPr/>
          </p:nvSpPr>
          <p:spPr>
            <a:xfrm>
              <a:off x="1461150" y="2180844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4FE0857E-B121-4EB8-B189-C5FAAD15AC47}"/>
                </a:ext>
              </a:extLst>
            </p:cNvPr>
            <p:cNvSpPr/>
            <p:nvPr/>
          </p:nvSpPr>
          <p:spPr>
            <a:xfrm>
              <a:off x="1348993" y="2137619"/>
              <a:ext cx="827904" cy="827904"/>
            </a:xfrm>
            <a:prstGeom prst="ellipse">
              <a:avLst/>
            </a:prstGeom>
            <a:noFill/>
            <a:ln w="4445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BE14B76-E5CB-4E51-8129-A4F0A1B024A2}"/>
              </a:ext>
            </a:extLst>
          </p:cNvPr>
          <p:cNvGrpSpPr/>
          <p:nvPr/>
        </p:nvGrpSpPr>
        <p:grpSpPr>
          <a:xfrm>
            <a:off x="1350785" y="3161387"/>
            <a:ext cx="944531" cy="827904"/>
            <a:chOff x="1350785" y="3161387"/>
            <a:chExt cx="944531" cy="827904"/>
          </a:xfrm>
        </p:grpSpPr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84E7672-3222-4852-98E0-9C677C0EF9B6}"/>
                </a:ext>
              </a:extLst>
            </p:cNvPr>
            <p:cNvSpPr txBox="1"/>
            <p:nvPr/>
          </p:nvSpPr>
          <p:spPr>
            <a:xfrm>
              <a:off x="1495216" y="3193854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F415A8F-8A51-47F8-BABC-6BE7D286ED56}"/>
                </a:ext>
              </a:extLst>
            </p:cNvPr>
            <p:cNvSpPr/>
            <p:nvPr/>
          </p:nvSpPr>
          <p:spPr>
            <a:xfrm>
              <a:off x="1350785" y="3161387"/>
              <a:ext cx="827904" cy="827904"/>
            </a:xfrm>
            <a:prstGeom prst="ellipse">
              <a:avLst/>
            </a:prstGeom>
            <a:noFill/>
            <a:ln w="4445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7604FB0-B566-4A08-BF7C-1D31336F80F4}"/>
              </a:ext>
            </a:extLst>
          </p:cNvPr>
          <p:cNvGrpSpPr/>
          <p:nvPr/>
        </p:nvGrpSpPr>
        <p:grpSpPr>
          <a:xfrm>
            <a:off x="1352577" y="4174399"/>
            <a:ext cx="933773" cy="827904"/>
            <a:chOff x="1352577" y="4174399"/>
            <a:chExt cx="933773" cy="827904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48239DD-91E1-44C4-BC2E-FD761923E5D6}"/>
                </a:ext>
              </a:extLst>
            </p:cNvPr>
            <p:cNvSpPr txBox="1"/>
            <p:nvPr/>
          </p:nvSpPr>
          <p:spPr>
            <a:xfrm>
              <a:off x="1486250" y="4217624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F2DDDF8-D81F-4ADE-BDD4-60742C8E35C1}"/>
                </a:ext>
              </a:extLst>
            </p:cNvPr>
            <p:cNvSpPr/>
            <p:nvPr/>
          </p:nvSpPr>
          <p:spPr>
            <a:xfrm>
              <a:off x="1352577" y="4174399"/>
              <a:ext cx="827904" cy="827904"/>
            </a:xfrm>
            <a:prstGeom prst="ellipse">
              <a:avLst/>
            </a:prstGeom>
            <a:noFill/>
            <a:ln w="4445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7F92309-57D6-414F-ADD0-0DD971938A6B}"/>
              </a:ext>
            </a:extLst>
          </p:cNvPr>
          <p:cNvGrpSpPr/>
          <p:nvPr/>
        </p:nvGrpSpPr>
        <p:grpSpPr>
          <a:xfrm>
            <a:off x="1354370" y="5187412"/>
            <a:ext cx="955289" cy="827904"/>
            <a:chOff x="1354370" y="5187412"/>
            <a:chExt cx="955289" cy="827904"/>
          </a:xfrm>
        </p:grpSpPr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0343325A-A674-4C1F-A4A3-D579116171C4}"/>
                </a:ext>
              </a:extLst>
            </p:cNvPr>
            <p:cNvSpPr txBox="1"/>
            <p:nvPr/>
          </p:nvSpPr>
          <p:spPr>
            <a:xfrm>
              <a:off x="1509559" y="5252153"/>
              <a:ext cx="8001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dirty="0">
                  <a:solidFill>
                    <a:srgbClr val="0DB1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endParaRPr lang="en-US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3106D927-9348-493D-B18E-37272AC36CFF}"/>
                </a:ext>
              </a:extLst>
            </p:cNvPr>
            <p:cNvSpPr/>
            <p:nvPr/>
          </p:nvSpPr>
          <p:spPr>
            <a:xfrm>
              <a:off x="1354370" y="5187412"/>
              <a:ext cx="827904" cy="827904"/>
            </a:xfrm>
            <a:prstGeom prst="ellipse">
              <a:avLst/>
            </a:prstGeom>
            <a:noFill/>
            <a:ln w="4445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00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7DFF4E-163B-4F74-A16F-797A04B2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-1" y="0"/>
            <a:ext cx="6067313" cy="6608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E108902-9087-4DDC-AD79-2F3CAD22EC6A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CF19B-293E-4A47-BD8D-7A28ABCB67E2}"/>
              </a:ext>
            </a:extLst>
          </p:cNvPr>
          <p:cNvSpPr txBox="1"/>
          <p:nvPr/>
        </p:nvSpPr>
        <p:spPr>
          <a:xfrm>
            <a:off x="6408767" y="743638"/>
            <a:ext cx="465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C497B9-0698-4830-9B4E-D786E0D4AA4A}"/>
              </a:ext>
            </a:extLst>
          </p:cNvPr>
          <p:cNvSpPr txBox="1"/>
          <p:nvPr/>
        </p:nvSpPr>
        <p:spPr>
          <a:xfrm>
            <a:off x="6429549" y="1389669"/>
            <a:ext cx="5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goal examples?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AEB8F1-048F-49A3-830E-3C54C7D4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9D4EDB-9C05-4DF6-9647-E39E20E5A1E7}"/>
              </a:ext>
            </a:extLst>
          </p:cNvPr>
          <p:cNvSpPr txBox="1"/>
          <p:nvPr/>
        </p:nvSpPr>
        <p:spPr>
          <a:xfrm>
            <a:off x="6841475" y="3097222"/>
            <a:ext cx="4528394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will have more than one information interview for the hotel/ hospitality industry each week.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C469D0-7217-4E08-8E9D-B393F31FE727}"/>
              </a:ext>
            </a:extLst>
          </p:cNvPr>
          <p:cNvSpPr txBox="1"/>
          <p:nvPr/>
        </p:nvSpPr>
        <p:spPr>
          <a:xfrm>
            <a:off x="6535668" y="288024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F34C4C-53D1-45EE-9CA1-75DA0A7482E9}"/>
              </a:ext>
            </a:extLst>
          </p:cNvPr>
          <p:cNvSpPr txBox="1"/>
          <p:nvPr/>
        </p:nvSpPr>
        <p:spPr>
          <a:xfrm rot="10800000">
            <a:off x="10874478" y="265807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02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2B4493C-3398-0347-8AA9-D312FE434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-1" y="0"/>
            <a:ext cx="6067313" cy="6608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E108902-9087-4DDC-AD79-2F3CAD22EC6A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CF19B-293E-4A47-BD8D-7A28ABCB67E2}"/>
              </a:ext>
            </a:extLst>
          </p:cNvPr>
          <p:cNvSpPr txBox="1"/>
          <p:nvPr/>
        </p:nvSpPr>
        <p:spPr>
          <a:xfrm>
            <a:off x="6408767" y="743638"/>
            <a:ext cx="465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C497B9-0698-4830-9B4E-D786E0D4AA4A}"/>
              </a:ext>
            </a:extLst>
          </p:cNvPr>
          <p:cNvSpPr txBox="1"/>
          <p:nvPr/>
        </p:nvSpPr>
        <p:spPr>
          <a:xfrm>
            <a:off x="6429549" y="1389669"/>
            <a:ext cx="5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goal examples?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AEB8F1-048F-49A3-830E-3C54C7D4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9D4EDB-9C05-4DF6-9647-E39E20E5A1E7}"/>
              </a:ext>
            </a:extLst>
          </p:cNvPr>
          <p:cNvSpPr txBox="1"/>
          <p:nvPr/>
        </p:nvSpPr>
        <p:spPr>
          <a:xfrm>
            <a:off x="6841475" y="3097222"/>
            <a:ext cx="452839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will get a job by next month.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C469D0-7217-4E08-8E9D-B393F31FE727}"/>
              </a:ext>
            </a:extLst>
          </p:cNvPr>
          <p:cNvSpPr txBox="1"/>
          <p:nvPr/>
        </p:nvSpPr>
        <p:spPr>
          <a:xfrm>
            <a:off x="6822107" y="288024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F34C4C-53D1-45EE-9CA1-75DA0A7482E9}"/>
              </a:ext>
            </a:extLst>
          </p:cNvPr>
          <p:cNvSpPr txBox="1"/>
          <p:nvPr/>
        </p:nvSpPr>
        <p:spPr>
          <a:xfrm rot="10800000">
            <a:off x="10610073" y="265807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67520F1-978E-704A-BD3F-5A0757905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-1" y="0"/>
            <a:ext cx="6067313" cy="6608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E108902-9087-4DDC-AD79-2F3CAD22EC6A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CF19B-293E-4A47-BD8D-7A28ABCB67E2}"/>
              </a:ext>
            </a:extLst>
          </p:cNvPr>
          <p:cNvSpPr txBox="1"/>
          <p:nvPr/>
        </p:nvSpPr>
        <p:spPr>
          <a:xfrm>
            <a:off x="6408767" y="743638"/>
            <a:ext cx="465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C497B9-0698-4830-9B4E-D786E0D4AA4A}"/>
              </a:ext>
            </a:extLst>
          </p:cNvPr>
          <p:cNvSpPr txBox="1"/>
          <p:nvPr/>
        </p:nvSpPr>
        <p:spPr>
          <a:xfrm>
            <a:off x="6429549" y="1389669"/>
            <a:ext cx="5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goal examples?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AEB8F1-048F-49A3-830E-3C54C7D4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9D4EDB-9C05-4DF6-9647-E39E20E5A1E7}"/>
              </a:ext>
            </a:extLst>
          </p:cNvPr>
          <p:cNvSpPr txBox="1"/>
          <p:nvPr/>
        </p:nvSpPr>
        <p:spPr>
          <a:xfrm>
            <a:off x="7271595" y="3097222"/>
            <a:ext cx="366815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will use LinkedIn to network in the graphic design field.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C469D0-7217-4E08-8E9D-B393F31FE727}"/>
              </a:ext>
            </a:extLst>
          </p:cNvPr>
          <p:cNvSpPr txBox="1"/>
          <p:nvPr/>
        </p:nvSpPr>
        <p:spPr>
          <a:xfrm>
            <a:off x="6822107" y="288024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F34C4C-53D1-45EE-9CA1-75DA0A7482E9}"/>
              </a:ext>
            </a:extLst>
          </p:cNvPr>
          <p:cNvSpPr txBox="1"/>
          <p:nvPr/>
        </p:nvSpPr>
        <p:spPr>
          <a:xfrm rot="10800000">
            <a:off x="10610073" y="265807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291DFC-F6FC-6041-838A-DF125430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-1" y="0"/>
            <a:ext cx="6067313" cy="6608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E108902-9087-4DDC-AD79-2F3CAD22EC6A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CF19B-293E-4A47-BD8D-7A28ABCB67E2}"/>
              </a:ext>
            </a:extLst>
          </p:cNvPr>
          <p:cNvSpPr txBox="1"/>
          <p:nvPr/>
        </p:nvSpPr>
        <p:spPr>
          <a:xfrm>
            <a:off x="6408767" y="743638"/>
            <a:ext cx="465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C497B9-0698-4830-9B4E-D786E0D4AA4A}"/>
              </a:ext>
            </a:extLst>
          </p:cNvPr>
          <p:cNvSpPr txBox="1"/>
          <p:nvPr/>
        </p:nvSpPr>
        <p:spPr>
          <a:xfrm>
            <a:off x="6429549" y="1389669"/>
            <a:ext cx="5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goal examples?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AEB8F1-048F-49A3-830E-3C54C7D4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9D4EDB-9C05-4DF6-9647-E39E20E5A1E7}"/>
              </a:ext>
            </a:extLst>
          </p:cNvPr>
          <p:cNvSpPr txBox="1"/>
          <p:nvPr/>
        </p:nvSpPr>
        <p:spPr>
          <a:xfrm>
            <a:off x="7073291" y="3097222"/>
            <a:ext cx="406476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Every week, I will submit my resume and cover letter for at least 5 job postings that require a Social Service Worker diploma.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C469D0-7217-4E08-8E9D-B393F31FE727}"/>
              </a:ext>
            </a:extLst>
          </p:cNvPr>
          <p:cNvSpPr txBox="1"/>
          <p:nvPr/>
        </p:nvSpPr>
        <p:spPr>
          <a:xfrm>
            <a:off x="6700922" y="288024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F34C4C-53D1-45EE-9CA1-75DA0A7482E9}"/>
              </a:ext>
            </a:extLst>
          </p:cNvPr>
          <p:cNvSpPr txBox="1"/>
          <p:nvPr/>
        </p:nvSpPr>
        <p:spPr>
          <a:xfrm rot="10800000">
            <a:off x="10698208" y="265807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7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2539740-25F2-7446-8B2F-312C22152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r="19396"/>
          <a:stretch/>
        </p:blipFill>
        <p:spPr>
          <a:xfrm>
            <a:off x="-1" y="0"/>
            <a:ext cx="6067313" cy="660836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E108902-9087-4DDC-AD79-2F3CAD22EC6A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7CF19B-293E-4A47-BD8D-7A28ABCB67E2}"/>
              </a:ext>
            </a:extLst>
          </p:cNvPr>
          <p:cNvSpPr txBox="1"/>
          <p:nvPr/>
        </p:nvSpPr>
        <p:spPr>
          <a:xfrm>
            <a:off x="6408767" y="743638"/>
            <a:ext cx="465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DC497B9-0698-4830-9B4E-D786E0D4AA4A}"/>
              </a:ext>
            </a:extLst>
          </p:cNvPr>
          <p:cNvSpPr txBox="1"/>
          <p:nvPr/>
        </p:nvSpPr>
        <p:spPr>
          <a:xfrm>
            <a:off x="6429549" y="1389669"/>
            <a:ext cx="558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goal examples?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8AEB8F1-048F-49A3-830E-3C54C7D47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9D4EDB-9C05-4DF6-9647-E39E20E5A1E7}"/>
              </a:ext>
            </a:extLst>
          </p:cNvPr>
          <p:cNvSpPr txBox="1"/>
          <p:nvPr/>
        </p:nvSpPr>
        <p:spPr>
          <a:xfrm>
            <a:off x="7139392" y="3097222"/>
            <a:ext cx="393256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 will use LinkedIn to reach out to five new contacts in the child care field.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C469D0-7217-4E08-8E9D-B393F31FE727}"/>
              </a:ext>
            </a:extLst>
          </p:cNvPr>
          <p:cNvSpPr txBox="1"/>
          <p:nvPr/>
        </p:nvSpPr>
        <p:spPr>
          <a:xfrm>
            <a:off x="6700922" y="288024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AF34C4C-53D1-45EE-9CA1-75DA0A7482E9}"/>
              </a:ext>
            </a:extLst>
          </p:cNvPr>
          <p:cNvSpPr txBox="1"/>
          <p:nvPr/>
        </p:nvSpPr>
        <p:spPr>
          <a:xfrm rot="10800000">
            <a:off x="10698208" y="265807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="" xmlns:a16="http://schemas.microsoft.com/office/drawing/2014/main" id="{CEF725F8-868F-49EF-8CFD-3CFF4CFBA4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30" b="62592"/>
          <a:stretch/>
        </p:blipFill>
        <p:spPr>
          <a:xfrm>
            <a:off x="0" y="0"/>
            <a:ext cx="12191999" cy="2889250"/>
          </a:xfr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8F4215E-03A8-4107-8938-11230C986170}"/>
              </a:ext>
            </a:extLst>
          </p:cNvPr>
          <p:cNvSpPr/>
          <p:nvPr/>
        </p:nvSpPr>
        <p:spPr>
          <a:xfrm>
            <a:off x="-5610" y="-4414"/>
            <a:ext cx="12192000" cy="2895601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5CDEE6-3247-4254-A647-AC713675EEA6}"/>
              </a:ext>
            </a:extLst>
          </p:cNvPr>
          <p:cNvSpPr txBox="1"/>
          <p:nvPr/>
        </p:nvSpPr>
        <p:spPr>
          <a:xfrm>
            <a:off x="460665" y="3023756"/>
            <a:ext cx="5618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51FAF71-7F26-4682-A6E8-509F9D496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0D210B-8F24-4EFC-94E6-6792CDD3C467}"/>
              </a:ext>
            </a:extLst>
          </p:cNvPr>
          <p:cNvSpPr txBox="1"/>
          <p:nvPr/>
        </p:nvSpPr>
        <p:spPr>
          <a:xfrm>
            <a:off x="3663571" y="4736292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personal goal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3E1B6B5-45BE-437B-83C5-7F14F13F1469}"/>
              </a:ext>
            </a:extLst>
          </p:cNvPr>
          <p:cNvSpPr txBox="1"/>
          <p:nvPr/>
        </p:nvSpPr>
        <p:spPr>
          <a:xfrm>
            <a:off x="8387971" y="4745473"/>
            <a:ext cx="2282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job goal</a:t>
            </a:r>
            <a:endParaRPr lang="en-US" sz="2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3C3385A9-C5A1-489C-8DAD-956A235F0C9F}"/>
              </a:ext>
            </a:extLst>
          </p:cNvPr>
          <p:cNvGrpSpPr/>
          <p:nvPr/>
        </p:nvGrpSpPr>
        <p:grpSpPr>
          <a:xfrm>
            <a:off x="1630807" y="4045342"/>
            <a:ext cx="1880316" cy="1880316"/>
            <a:chOff x="1630807" y="4045342"/>
            <a:chExt cx="1880316" cy="1880316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9A43064-C983-49F0-AE2F-4213A1C0A6DB}"/>
                </a:ext>
              </a:extLst>
            </p:cNvPr>
            <p:cNvSpPr/>
            <p:nvPr/>
          </p:nvSpPr>
          <p:spPr>
            <a:xfrm>
              <a:off x="1630807" y="4045342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D80BA103-EC8F-44DB-BDAE-C59BB80BA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755" y="4314172"/>
              <a:ext cx="1363538" cy="136353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25C364-9138-4E25-B3F9-D414D400C8D1}"/>
              </a:ext>
            </a:extLst>
          </p:cNvPr>
          <p:cNvGrpSpPr/>
          <p:nvPr/>
        </p:nvGrpSpPr>
        <p:grpSpPr>
          <a:xfrm>
            <a:off x="6355207" y="4054523"/>
            <a:ext cx="1880316" cy="1880316"/>
            <a:chOff x="6355207" y="4054523"/>
            <a:chExt cx="1880316" cy="1880316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2563CF1A-CDCC-4DDE-8240-9525A95BE265}"/>
                </a:ext>
              </a:extLst>
            </p:cNvPr>
            <p:cNvSpPr/>
            <p:nvPr/>
          </p:nvSpPr>
          <p:spPr>
            <a:xfrm>
              <a:off x="6355207" y="4054523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D87C56A9-C911-49AB-99B5-228E73C88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959" y="4371584"/>
              <a:ext cx="1146132" cy="114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347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5">
            <a:extLst>
              <a:ext uri="{FF2B5EF4-FFF2-40B4-BE49-F238E27FC236}">
                <a16:creationId xmlns="" xmlns:a16="http://schemas.microsoft.com/office/drawing/2014/main" id="{1C5ABA45-6D28-48F7-BA42-4436CD8206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2F442DA-5577-48DC-A405-69934C4F8B7E}"/>
              </a:ext>
            </a:extLst>
          </p:cNvPr>
          <p:cNvSpPr/>
          <p:nvPr/>
        </p:nvSpPr>
        <p:spPr>
          <a:xfrm>
            <a:off x="685790" y="831712"/>
            <a:ext cx="4915438" cy="4915438"/>
          </a:xfrm>
          <a:prstGeom prst="ellipse">
            <a:avLst/>
          </a:prstGeom>
          <a:solidFill>
            <a:srgbClr val="A085C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2/20/2020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16FBB-1E48-44DF-BF80-E07DFA6A1F1C}"/>
              </a:ext>
            </a:extLst>
          </p:cNvPr>
          <p:cNvSpPr txBox="1"/>
          <p:nvPr/>
        </p:nvSpPr>
        <p:spPr>
          <a:xfrm>
            <a:off x="1087627" y="2275611"/>
            <a:ext cx="416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C39288-2375-4B57-A638-3D7F62981481}"/>
              </a:ext>
            </a:extLst>
          </p:cNvPr>
          <p:cNvSpPr txBox="1"/>
          <p:nvPr/>
        </p:nvSpPr>
        <p:spPr>
          <a:xfrm>
            <a:off x="1565608" y="3124201"/>
            <a:ext cx="370608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Instructor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D51A4D-9843-41CC-A067-7F0313B0E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82000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2C2A60A-85D6-4CC8-8ECE-533E1BDFA1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1" r="23042" b="1121"/>
          <a:stretch/>
        </p:blipFill>
        <p:spPr>
          <a:xfrm>
            <a:off x="6972300" y="-1"/>
            <a:ext cx="5219700" cy="64290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E0EA1EA-3D94-4706-8BE0-A2FBE46F5BE7}"/>
              </a:ext>
            </a:extLst>
          </p:cNvPr>
          <p:cNvSpPr/>
          <p:nvPr/>
        </p:nvSpPr>
        <p:spPr>
          <a:xfrm>
            <a:off x="6972301" y="0"/>
            <a:ext cx="5219700" cy="6858000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1157D3F-4A6C-4AA6-B39C-2DBD8EADC617}"/>
              </a:ext>
            </a:extLst>
          </p:cNvPr>
          <p:cNvGrpSpPr/>
          <p:nvPr/>
        </p:nvGrpSpPr>
        <p:grpSpPr>
          <a:xfrm>
            <a:off x="5720080" y="953829"/>
            <a:ext cx="5775959" cy="3248976"/>
            <a:chOff x="5720080" y="953829"/>
            <a:chExt cx="5775959" cy="324897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5E986A6-C361-4388-AACA-DC18F6440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0080" y="953829"/>
              <a:ext cx="5775959" cy="3248976"/>
            </a:xfrm>
            <a:prstGeom prst="rect">
              <a:avLst/>
            </a:prstGeom>
          </p:spPr>
        </p:pic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9F0C5448-3163-47D8-BBF1-28AF08C12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6707" y="1939025"/>
              <a:ext cx="1278586" cy="127858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pic>
        <p:nvPicPr>
          <p:cNvPr id="14" name="Picture 13" descr="A picture containing electronics, display, monitor, table&#10;&#10;Description automatically generated">
            <a:extLst>
              <a:ext uri="{FF2B5EF4-FFF2-40B4-BE49-F238E27FC236}">
                <a16:creationId xmlns="" xmlns:a16="http://schemas.microsoft.com/office/drawing/2014/main" id="{1B2E89F5-0335-429B-AFB2-0BAF42350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660400"/>
            <a:ext cx="6502400" cy="55371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37012E8-BE2D-48B0-BACF-FE43642E5214}"/>
              </a:ext>
            </a:extLst>
          </p:cNvPr>
          <p:cNvSpPr txBox="1"/>
          <p:nvPr/>
        </p:nvSpPr>
        <p:spPr>
          <a:xfrm>
            <a:off x="585357" y="1495695"/>
            <a:ext cx="449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</a:t>
            </a:r>
            <a:endParaRPr lang="en-US" sz="4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41BA9C-34AE-459F-86B1-DFC83AB1410D}"/>
              </a:ext>
            </a:extLst>
          </p:cNvPr>
          <p:cNvSpPr txBox="1"/>
          <p:nvPr/>
        </p:nvSpPr>
        <p:spPr>
          <a:xfrm>
            <a:off x="585357" y="4870335"/>
            <a:ext cx="615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Direct Link:</a:t>
            </a:r>
            <a:endParaRPr lang="en-CA" sz="2000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1573530" algn="l"/>
              </a:tabLst>
            </a:pPr>
            <a:r>
              <a:rPr lang="en-US" sz="2000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http://y2u.be/KnxUdD17iR0</a:t>
            </a:r>
            <a:endParaRPr lang="en-CA" sz="2000" dirty="0">
              <a:solidFill>
                <a:srgbClr val="0DB14B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E4F9458-E93E-43BF-ADD2-3F68327B7AFE}"/>
              </a:ext>
            </a:extLst>
          </p:cNvPr>
          <p:cNvSpPr txBox="1"/>
          <p:nvPr/>
        </p:nvSpPr>
        <p:spPr>
          <a:xfrm>
            <a:off x="585357" y="2387600"/>
            <a:ext cx="429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5822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A26800D-A4F1-43BA-AD46-EAEBEBC9F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 b="-20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805065-4394-4960-B340-D21576E0D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86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7D3C58-F64E-4A5F-8B92-99632779D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805065-4394-4960-B340-D21576E0D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DACD3F-997C-48FF-9A8C-4F763E9665BD}"/>
              </a:ext>
            </a:extLst>
          </p:cNvPr>
          <p:cNvSpPr txBox="1"/>
          <p:nvPr/>
        </p:nvSpPr>
        <p:spPr>
          <a:xfrm>
            <a:off x="710993" y="368018"/>
            <a:ext cx="371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 smtClean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54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A952E41-59CA-44EC-94D2-F1298833BBF0}"/>
              </a:ext>
            </a:extLst>
          </p:cNvPr>
          <p:cNvSpPr txBox="1"/>
          <p:nvPr/>
        </p:nvSpPr>
        <p:spPr>
          <a:xfrm>
            <a:off x="1081269" y="1291348"/>
            <a:ext cx="4158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Extrinsic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2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7D3C58-F64E-4A5F-8B92-99632779D7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805065-4394-4960-B340-D21576E0D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DACD3F-997C-48FF-9A8C-4F763E9665BD}"/>
              </a:ext>
            </a:extLst>
          </p:cNvPr>
          <p:cNvSpPr txBox="1"/>
          <p:nvPr/>
        </p:nvSpPr>
        <p:spPr>
          <a:xfrm>
            <a:off x="710993" y="368018"/>
            <a:ext cx="371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  <a:endParaRPr lang="en-US" sz="54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A952E41-59CA-44EC-94D2-F1298833BBF0}"/>
              </a:ext>
            </a:extLst>
          </p:cNvPr>
          <p:cNvSpPr txBox="1"/>
          <p:nvPr/>
        </p:nvSpPr>
        <p:spPr>
          <a:xfrm>
            <a:off x="1081269" y="1291348"/>
            <a:ext cx="415878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Contingency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Celebratory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61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1B79458C-3510-4311-9A66-A0F1B16F54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 b="5123"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2/20/2020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B9928E5-769D-4E3D-8712-D294E88A5F6F}"/>
              </a:ext>
            </a:extLst>
          </p:cNvPr>
          <p:cNvSpPr/>
          <p:nvPr/>
        </p:nvSpPr>
        <p:spPr>
          <a:xfrm>
            <a:off x="3929349" y="-1628744"/>
            <a:ext cx="4333302" cy="4333302"/>
          </a:xfrm>
          <a:prstGeom prst="ellipse">
            <a:avLst/>
          </a:prstGeom>
          <a:solidFill>
            <a:srgbClr val="7851A9">
              <a:alpha val="7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11503F-0589-432C-AD31-1521CE16AD37}"/>
              </a:ext>
            </a:extLst>
          </p:cNvPr>
          <p:cNvSpPr txBox="1"/>
          <p:nvPr/>
        </p:nvSpPr>
        <p:spPr>
          <a:xfrm>
            <a:off x="4408834" y="349302"/>
            <a:ext cx="3374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of the Year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913CE0-3D9E-4B67-8751-2CA5A8850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9239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D19DF012-DA97-433F-A4DD-5DE18CFEC0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2/20/2020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87510CB-74E3-452E-BEEF-6874A0CFF291}"/>
              </a:ext>
            </a:extLst>
          </p:cNvPr>
          <p:cNvSpPr/>
          <p:nvPr/>
        </p:nvSpPr>
        <p:spPr>
          <a:xfrm>
            <a:off x="410369" y="831712"/>
            <a:ext cx="4915438" cy="4915438"/>
          </a:xfrm>
          <a:prstGeom prst="ellipse">
            <a:avLst/>
          </a:prstGeom>
          <a:solidFill>
            <a:srgbClr val="7851A9">
              <a:alpha val="7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4816FBB-1E48-44DF-BF80-E07DFA6A1F1C}"/>
              </a:ext>
            </a:extLst>
          </p:cNvPr>
          <p:cNvSpPr txBox="1"/>
          <p:nvPr/>
        </p:nvSpPr>
        <p:spPr>
          <a:xfrm>
            <a:off x="786444" y="1989173"/>
            <a:ext cx="4163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Wrap-up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8C39288-2375-4B57-A638-3D7F62981481}"/>
              </a:ext>
            </a:extLst>
          </p:cNvPr>
          <p:cNvSpPr txBox="1"/>
          <p:nvPr/>
        </p:nvSpPr>
        <p:spPr>
          <a:xfrm>
            <a:off x="1015044" y="3597927"/>
            <a:ext cx="370608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FD51A4D-9843-41CC-A067-7F0313B0E0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90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9ABE0E-C60E-4CF2-AC59-0C796F6F0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2882" y="0"/>
            <a:ext cx="679704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3C25682-E216-4A64-990D-600519699016}"/>
              </a:ext>
            </a:extLst>
          </p:cNvPr>
          <p:cNvSpPr/>
          <p:nvPr/>
        </p:nvSpPr>
        <p:spPr>
          <a:xfrm>
            <a:off x="0" y="0"/>
            <a:ext cx="5392882" cy="6858000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0418559-F5E2-4C23-94F8-6E4B71331DF1}"/>
              </a:ext>
            </a:extLst>
          </p:cNvPr>
          <p:cNvSpPr txBox="1"/>
          <p:nvPr/>
        </p:nvSpPr>
        <p:spPr>
          <a:xfrm>
            <a:off x="221673" y="696191"/>
            <a:ext cx="5046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Housekeeping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D7C2376-6F1A-4D0C-89A8-85E66A8065A5}"/>
              </a:ext>
            </a:extLst>
          </p:cNvPr>
          <p:cNvSpPr txBox="1"/>
          <p:nvPr/>
        </p:nvSpPr>
        <p:spPr>
          <a:xfrm>
            <a:off x="554183" y="1905001"/>
            <a:ext cx="43191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time, break time, finish time</a:t>
            </a:r>
          </a:p>
          <a:p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exits, emergency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Washrooms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phone 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3ADCCB-DF62-4FD2-9CD5-3C912F125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02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85CDEE6-3247-4254-A647-AC713675EEA6}"/>
              </a:ext>
            </a:extLst>
          </p:cNvPr>
          <p:cNvSpPr txBox="1"/>
          <p:nvPr/>
        </p:nvSpPr>
        <p:spPr>
          <a:xfrm>
            <a:off x="460665" y="3771901"/>
            <a:ext cx="561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latin typeface="Arial" panose="020B0604020202020204" pitchFamily="34" charset="0"/>
                <a:cs typeface="Arial" panose="020B0604020202020204" pitchFamily="34" charset="0"/>
              </a:rPr>
              <a:t>Workshop Materials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51FAF71-7F26-4682-A6E8-509F9D496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7134FBA-BFF9-47AC-9BDF-A422FA496877}"/>
              </a:ext>
            </a:extLst>
          </p:cNvPr>
          <p:cNvSpPr txBox="1"/>
          <p:nvPr/>
        </p:nvSpPr>
        <p:spPr>
          <a:xfrm>
            <a:off x="5022276" y="5794663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 Workbook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6FD1AF-5E38-4A4E-A358-08DAF27299D3}"/>
              </a:ext>
            </a:extLst>
          </p:cNvPr>
          <p:cNvSpPr txBox="1"/>
          <p:nvPr/>
        </p:nvSpPr>
        <p:spPr>
          <a:xfrm>
            <a:off x="7980222" y="5791199"/>
            <a:ext cx="3134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solidFill>
                  <a:srgbClr val="E76F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device</a:t>
            </a:r>
            <a:endParaRPr lang="en-US" sz="2000" b="1" dirty="0">
              <a:solidFill>
                <a:srgbClr val="E76F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BC08E09-4B26-430B-B673-24BA481C0AEB}"/>
              </a:ext>
            </a:extLst>
          </p:cNvPr>
          <p:cNvGrpSpPr/>
          <p:nvPr/>
        </p:nvGrpSpPr>
        <p:grpSpPr>
          <a:xfrm>
            <a:off x="5640946" y="3825756"/>
            <a:ext cx="1880316" cy="1880316"/>
            <a:chOff x="5640946" y="3825756"/>
            <a:chExt cx="1880316" cy="1880316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1796C9-AB4B-4611-80D7-335D790E8686}"/>
                </a:ext>
              </a:extLst>
            </p:cNvPr>
            <p:cNvSpPr/>
            <p:nvPr/>
          </p:nvSpPr>
          <p:spPr>
            <a:xfrm>
              <a:off x="5640946" y="3825756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56466618-9AAC-4CC4-A5E8-F53EF3020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77" y="4231782"/>
              <a:ext cx="1098998" cy="109899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32295A9-7B9E-4367-B015-6DAF2099ACC0}"/>
              </a:ext>
            </a:extLst>
          </p:cNvPr>
          <p:cNvGrpSpPr/>
          <p:nvPr/>
        </p:nvGrpSpPr>
        <p:grpSpPr>
          <a:xfrm>
            <a:off x="8598892" y="3822292"/>
            <a:ext cx="1880316" cy="1880316"/>
            <a:chOff x="8598892" y="3822292"/>
            <a:chExt cx="1880316" cy="1880316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00F2B6F-9B00-4A1F-93FF-2AB14C520B28}"/>
                </a:ext>
              </a:extLst>
            </p:cNvPr>
            <p:cNvSpPr/>
            <p:nvPr/>
          </p:nvSpPr>
          <p:spPr>
            <a:xfrm>
              <a:off x="8598892" y="3822292"/>
              <a:ext cx="1880316" cy="1880316"/>
            </a:xfrm>
            <a:prstGeom prst="ellipse">
              <a:avLst/>
            </a:prstGeom>
            <a:noFill/>
            <a:ln w="38100">
              <a:solidFill>
                <a:srgbClr val="785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BB67C11A-71A0-4345-B459-5856A005A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968038" y="4159877"/>
              <a:ext cx="1162268" cy="116226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EE397385-E4BF-48CA-9CB0-FD68D20356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3505200"/>
          </a:xfrm>
        </p:spPr>
      </p:pic>
    </p:spTree>
    <p:extLst>
      <p:ext uri="{BB962C8B-B14F-4D97-AF65-F5344CB8AC3E}">
        <p14:creationId xmlns:p14="http://schemas.microsoft.com/office/powerpoint/2010/main" val="3056953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64FBF28C-FDB2-4DA5-9C82-9988021562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4346" y="-1212929"/>
            <a:ext cx="9003023" cy="8826255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A9C06C3-8ACA-477F-9877-375E3E53011E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22EC6A-29B1-43F1-8B83-C95799619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FA3752-5211-488B-83DF-C6C7E1C1278E}"/>
              </a:ext>
            </a:extLst>
          </p:cNvPr>
          <p:cNvSpPr txBox="1"/>
          <p:nvPr/>
        </p:nvSpPr>
        <p:spPr>
          <a:xfrm>
            <a:off x="585356" y="342902"/>
            <a:ext cx="5212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 of Engagement</a:t>
            </a:r>
            <a:endParaRPr lang="en-US" sz="4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5B9902D-E82B-4D78-A41C-8405CF488BC7}"/>
              </a:ext>
            </a:extLst>
          </p:cNvPr>
          <p:cNvSpPr txBox="1"/>
          <p:nvPr/>
        </p:nvSpPr>
        <p:spPr>
          <a:xfrm>
            <a:off x="1136075" y="2245791"/>
            <a:ext cx="3945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This workshop is for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Ask your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Make your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One person speaking at a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Communicate respectfully even when you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disagree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Have some fun along the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97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EA0C0433-23E1-403D-84CB-55327CAF58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" y="0"/>
            <a:ext cx="6087280" cy="6428509"/>
          </a:xfrm>
        </p:spPr>
      </p:pic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F4981F-D764-4238-A1BC-63973FA1E8C2}"/>
              </a:ext>
            </a:extLst>
          </p:cNvPr>
          <p:cNvSpPr txBox="1"/>
          <p:nvPr/>
        </p:nvSpPr>
        <p:spPr>
          <a:xfrm>
            <a:off x="6487392" y="342902"/>
            <a:ext cx="5618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latin typeface="Arial" panose="020B0604020202020204" pitchFamily="34" charset="0"/>
                <a:cs typeface="Arial" panose="020B0604020202020204" pitchFamily="34" charset="0"/>
              </a:rPr>
              <a:t>Learning Outcomes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18A5F2-6BB0-40C1-A01A-25EF1874BBEF}"/>
              </a:ext>
            </a:extLst>
          </p:cNvPr>
          <p:cNvSpPr txBox="1"/>
          <p:nvPr/>
        </p:nvSpPr>
        <p:spPr>
          <a:xfrm>
            <a:off x="6487392" y="1118756"/>
            <a:ext cx="5330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7851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this workshop, you will:</a:t>
            </a:r>
            <a:endParaRPr lang="en-US" sz="2800" b="1" dirty="0">
              <a:solidFill>
                <a:srgbClr val="7851A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F9B0D94-0B14-4708-AB46-C7903E757487}"/>
              </a:ext>
            </a:extLst>
          </p:cNvPr>
          <p:cNvSpPr txBox="1"/>
          <p:nvPr/>
        </p:nvSpPr>
        <p:spPr>
          <a:xfrm>
            <a:off x="7689936" y="2574795"/>
            <a:ext cx="40949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Understand the concept of human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E129086-AF69-4F6E-90C9-747AE9D53421}"/>
              </a:ext>
            </a:extLst>
          </p:cNvPr>
          <p:cNvSpPr txBox="1"/>
          <p:nvPr/>
        </p:nvSpPr>
        <p:spPr>
          <a:xfrm>
            <a:off x="7689936" y="3274491"/>
            <a:ext cx="3311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Know how to set SMART 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FD6039E-85F7-4225-8AD4-3A7388F747A7}"/>
              </a:ext>
            </a:extLst>
          </p:cNvPr>
          <p:cNvSpPr txBox="1"/>
          <p:nvPr/>
        </p:nvSpPr>
        <p:spPr>
          <a:xfrm>
            <a:off x="7689936" y="3994928"/>
            <a:ext cx="411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Identify a few personal and career 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0021F8E-FDC2-4222-9E12-8FD7410DA970}"/>
              </a:ext>
            </a:extLst>
          </p:cNvPr>
          <p:cNvSpPr txBox="1"/>
          <p:nvPr/>
        </p:nvSpPr>
        <p:spPr>
          <a:xfrm>
            <a:off x="6671875" y="2310245"/>
            <a:ext cx="800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  <a:p>
            <a:r>
              <a:rPr lang="en-CA" sz="48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sz="48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FC5B52-E34B-4678-8493-2D6783B65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D6A77C-922F-4107-8F09-471EF8FA62BC}"/>
              </a:ext>
            </a:extLst>
          </p:cNvPr>
          <p:cNvSpPr txBox="1"/>
          <p:nvPr/>
        </p:nvSpPr>
        <p:spPr>
          <a:xfrm>
            <a:off x="7689936" y="4653018"/>
            <a:ext cx="390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Understand the difference between extrinsic and intrinsic 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motivators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6137961-E627-4999-8A60-0AF665F21A83}"/>
              </a:ext>
            </a:extLst>
          </p:cNvPr>
          <p:cNvSpPr txBox="1"/>
          <p:nvPr/>
        </p:nvSpPr>
        <p:spPr>
          <a:xfrm>
            <a:off x="7689936" y="5472912"/>
            <a:ext cx="4090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Know how to choose a word of the </a:t>
            </a:r>
            <a:r>
              <a:rPr lang="en-C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9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8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6697580-9D57-40FE-B04D-DBE453A64A22}"/>
              </a:ext>
            </a:extLst>
          </p:cNvPr>
          <p:cNvSpPr/>
          <p:nvPr/>
        </p:nvSpPr>
        <p:spPr>
          <a:xfrm>
            <a:off x="6244936" y="-467481"/>
            <a:ext cx="6204570" cy="6204570"/>
          </a:xfrm>
          <a:prstGeom prst="ellipse">
            <a:avLst/>
          </a:prstGeom>
          <a:solidFill>
            <a:srgbClr val="7851A9"/>
          </a:solidFill>
          <a:ln w="76200">
            <a:solidFill>
              <a:srgbClr val="785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A4213C9-4699-4621-B319-7A120071C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23662" r="20838" b="4186"/>
          <a:stretch/>
        </p:blipFill>
        <p:spPr>
          <a:xfrm>
            <a:off x="6315617" y="-389177"/>
            <a:ext cx="6066884" cy="6066882"/>
          </a:xfrm>
          <a:prstGeom prst="ellipse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D492B73-C2BD-47FD-95F0-634C88C3F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B16B96B-0A2E-4350-B45A-FACBE90F35D9}"/>
              </a:ext>
            </a:extLst>
          </p:cNvPr>
          <p:cNvSpPr txBox="1"/>
          <p:nvPr/>
        </p:nvSpPr>
        <p:spPr>
          <a:xfrm>
            <a:off x="1385454" y="1308731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Human Agency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FE6B00B-BDAA-410B-B6F4-DBF0A9A104F7}"/>
              </a:ext>
            </a:extLst>
          </p:cNvPr>
          <p:cNvSpPr txBox="1"/>
          <p:nvPr/>
        </p:nvSpPr>
        <p:spPr>
          <a:xfrm>
            <a:off x="630626" y="1117544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C29BD91-511F-4630-AE73-5B9F054FD3A2}"/>
              </a:ext>
            </a:extLst>
          </p:cNvPr>
          <p:cNvSpPr txBox="1"/>
          <p:nvPr/>
        </p:nvSpPr>
        <p:spPr>
          <a:xfrm>
            <a:off x="1392381" y="2110291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Setting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3E979D7-5FC8-46C1-938D-5F3D7FE23678}"/>
              </a:ext>
            </a:extLst>
          </p:cNvPr>
          <p:cNvSpPr txBox="1"/>
          <p:nvPr/>
        </p:nvSpPr>
        <p:spPr>
          <a:xfrm>
            <a:off x="637553" y="1914953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3DB22BA-BFBE-4CDD-A55A-59F3B430526B}"/>
              </a:ext>
            </a:extLst>
          </p:cNvPr>
          <p:cNvSpPr txBox="1"/>
          <p:nvPr/>
        </p:nvSpPr>
        <p:spPr>
          <a:xfrm>
            <a:off x="1399308" y="2910024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DD80B01-B519-4561-BFFC-2DE4AFC78A2D}"/>
              </a:ext>
            </a:extLst>
          </p:cNvPr>
          <p:cNvSpPr txBox="1"/>
          <p:nvPr/>
        </p:nvSpPr>
        <p:spPr>
          <a:xfrm>
            <a:off x="644480" y="2712362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EC32136-E3F5-4FE5-AC0B-6B3CE1D0B356}"/>
              </a:ext>
            </a:extLst>
          </p:cNvPr>
          <p:cNvSpPr txBox="1"/>
          <p:nvPr/>
        </p:nvSpPr>
        <p:spPr>
          <a:xfrm>
            <a:off x="1406235" y="3687723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Word of the Year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B7FDE25-B850-4C8E-AAA0-A86F4C6A38BC}"/>
              </a:ext>
            </a:extLst>
          </p:cNvPr>
          <p:cNvSpPr txBox="1"/>
          <p:nvPr/>
        </p:nvSpPr>
        <p:spPr>
          <a:xfrm>
            <a:off x="651407" y="3509771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A89E4F5-9D3F-45D4-9EB4-3AAF67CE9CB5}"/>
              </a:ext>
            </a:extLst>
          </p:cNvPr>
          <p:cNvSpPr txBox="1"/>
          <p:nvPr/>
        </p:nvSpPr>
        <p:spPr>
          <a:xfrm>
            <a:off x="1413162" y="4487456"/>
            <a:ext cx="331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and Wrap-Up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160C033-CD10-4098-8DC4-CB8C07193AD5}"/>
              </a:ext>
            </a:extLst>
          </p:cNvPr>
          <p:cNvSpPr txBox="1"/>
          <p:nvPr/>
        </p:nvSpPr>
        <p:spPr>
          <a:xfrm>
            <a:off x="658334" y="4307180"/>
            <a:ext cx="80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DB1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lang="en-US" sz="4000" b="1" dirty="0">
              <a:solidFill>
                <a:srgbClr val="0DB1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134E8EF-1905-4A6E-9492-744AD6EF89BF}"/>
              </a:ext>
            </a:extLst>
          </p:cNvPr>
          <p:cNvSpPr/>
          <p:nvPr/>
        </p:nvSpPr>
        <p:spPr>
          <a:xfrm>
            <a:off x="4887581" y="2761837"/>
            <a:ext cx="3331628" cy="3331628"/>
          </a:xfrm>
          <a:prstGeom prst="ellipse">
            <a:avLst/>
          </a:prstGeom>
          <a:solidFill>
            <a:srgbClr val="7851A9">
              <a:alpha val="7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4622E8-C8D0-40EB-A91F-A2DFAFCF1156}"/>
              </a:ext>
            </a:extLst>
          </p:cNvPr>
          <p:cNvSpPr txBox="1"/>
          <p:nvPr/>
        </p:nvSpPr>
        <p:spPr>
          <a:xfrm>
            <a:off x="4894202" y="3734337"/>
            <a:ext cx="3442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Agenda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67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9EEDC1E3-4F96-403A-A4EA-D922B1C62C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4095"/>
          <a:stretch/>
        </p:blipFill>
        <p:spPr>
          <a:xfrm>
            <a:off x="-652" y="0"/>
            <a:ext cx="12192000" cy="6639791"/>
          </a:xfr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3E8536-288F-462B-9323-C747BA596DEF}"/>
              </a:ext>
            </a:extLst>
          </p:cNvPr>
          <p:cNvSpPr/>
          <p:nvPr/>
        </p:nvSpPr>
        <p:spPr>
          <a:xfrm>
            <a:off x="0" y="6421582"/>
            <a:ext cx="12192000" cy="436418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>
                <a:solidFill>
                  <a:schemeClr val="bg1"/>
                </a:solidFill>
              </a:rPr>
              <a:pPr/>
              <a:t>2/20/2020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B9928E5-769D-4E3D-8712-D294E88A5F6F}"/>
              </a:ext>
            </a:extLst>
          </p:cNvPr>
          <p:cNvSpPr/>
          <p:nvPr/>
        </p:nvSpPr>
        <p:spPr>
          <a:xfrm>
            <a:off x="3929349" y="-1628744"/>
            <a:ext cx="4333302" cy="4333302"/>
          </a:xfrm>
          <a:prstGeom prst="ellipse">
            <a:avLst/>
          </a:prstGeom>
          <a:solidFill>
            <a:srgbClr val="7851A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11503F-0589-432C-AD31-1521CE16AD37}"/>
              </a:ext>
            </a:extLst>
          </p:cNvPr>
          <p:cNvSpPr txBox="1"/>
          <p:nvPr/>
        </p:nvSpPr>
        <p:spPr>
          <a:xfrm>
            <a:off x="4408835" y="520752"/>
            <a:ext cx="3374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 of the Day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913CE0-3D9E-4B67-8751-2CA5A8850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68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A11D28-ED11-46F7-9E1D-E245968D2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40F2E0-61AF-4483-8042-1DF924F88043}"/>
              </a:ext>
            </a:extLst>
          </p:cNvPr>
          <p:cNvSpPr/>
          <p:nvPr/>
        </p:nvSpPr>
        <p:spPr>
          <a:xfrm>
            <a:off x="8046027" y="0"/>
            <a:ext cx="4145973" cy="6858000"/>
          </a:xfrm>
          <a:prstGeom prst="rect">
            <a:avLst/>
          </a:prstGeom>
          <a:solidFill>
            <a:srgbClr val="7851A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F72B780-96B8-4880-9941-E57317D31C56}"/>
              </a:ext>
            </a:extLst>
          </p:cNvPr>
          <p:cNvSpPr/>
          <p:nvPr/>
        </p:nvSpPr>
        <p:spPr>
          <a:xfrm>
            <a:off x="0" y="6431973"/>
            <a:ext cx="12192000" cy="426027"/>
          </a:xfrm>
          <a:prstGeom prst="rect">
            <a:avLst/>
          </a:prstGeom>
          <a:solidFill>
            <a:srgbClr val="785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00322D0-2477-4DCB-97A1-1FDBD33E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83325-E5CA-4A8D-8155-7E36AC00BA60}" type="datetime1">
              <a:rPr lang="en-US" smtClean="0"/>
              <a:pPr/>
              <a:t>2/20/2020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3D711B7-BCBA-4AC2-A5E4-E2B6DB7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80031-200C-46EB-A905-0D9DD9F0457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18EB43F-EAFF-4073-800C-CCDFC792B397}"/>
              </a:ext>
            </a:extLst>
          </p:cNvPr>
          <p:cNvSpPr txBox="1"/>
          <p:nvPr/>
        </p:nvSpPr>
        <p:spPr>
          <a:xfrm>
            <a:off x="8357755" y="394855"/>
            <a:ext cx="3716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Agency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4C1C387-69EB-4AC4-8AE1-F3815DEA6033}"/>
              </a:ext>
            </a:extLst>
          </p:cNvPr>
          <p:cNvSpPr txBox="1"/>
          <p:nvPr/>
        </p:nvSpPr>
        <p:spPr>
          <a:xfrm>
            <a:off x="8690264" y="2299855"/>
            <a:ext cx="3394362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Intentionality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Forethought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Self-reactiveness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Self-reflectiveness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8805065-4394-4960-B340-D21576E0D4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159" y="5791655"/>
            <a:ext cx="1041049" cy="9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7089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492</Words>
  <Application>Microsoft Office PowerPoint</Application>
  <PresentationFormat>Custom</PresentationFormat>
  <Paragraphs>187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Hana H</dc:creator>
  <cp:lastModifiedBy>Bissy Waariyo</cp:lastModifiedBy>
  <cp:revision>200</cp:revision>
  <dcterms:created xsi:type="dcterms:W3CDTF">2019-07-18T19:13:51Z</dcterms:created>
  <dcterms:modified xsi:type="dcterms:W3CDTF">2020-02-20T14:54:22Z</dcterms:modified>
</cp:coreProperties>
</file>