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sldIdLst>
    <p:sldId id="291" r:id="rId2"/>
    <p:sldId id="263" r:id="rId3"/>
    <p:sldId id="257" r:id="rId4"/>
    <p:sldId id="258" r:id="rId5"/>
    <p:sldId id="264" r:id="rId6"/>
    <p:sldId id="287" r:id="rId7"/>
    <p:sldId id="272" r:id="rId8"/>
    <p:sldId id="646" r:id="rId9"/>
    <p:sldId id="645" r:id="rId10"/>
    <p:sldId id="605" r:id="rId11"/>
    <p:sldId id="606" r:id="rId12"/>
    <p:sldId id="607" r:id="rId13"/>
    <p:sldId id="608" r:id="rId14"/>
    <p:sldId id="609" r:id="rId15"/>
    <p:sldId id="510" r:id="rId16"/>
    <p:sldId id="611" r:id="rId17"/>
    <p:sldId id="610" r:id="rId18"/>
    <p:sldId id="612" r:id="rId19"/>
    <p:sldId id="613" r:id="rId20"/>
    <p:sldId id="643" r:id="rId21"/>
    <p:sldId id="615" r:id="rId22"/>
    <p:sldId id="616" r:id="rId23"/>
    <p:sldId id="617" r:id="rId24"/>
    <p:sldId id="618" r:id="rId25"/>
    <p:sldId id="619" r:id="rId26"/>
    <p:sldId id="620" r:id="rId27"/>
    <p:sldId id="621" r:id="rId28"/>
    <p:sldId id="622" r:id="rId29"/>
    <p:sldId id="623" r:id="rId30"/>
    <p:sldId id="624" r:id="rId31"/>
    <p:sldId id="625" r:id="rId32"/>
    <p:sldId id="626" r:id="rId33"/>
    <p:sldId id="627" r:id="rId34"/>
    <p:sldId id="628" r:id="rId35"/>
    <p:sldId id="629" r:id="rId36"/>
    <p:sldId id="630" r:id="rId37"/>
    <p:sldId id="631" r:id="rId38"/>
    <p:sldId id="633" r:id="rId39"/>
    <p:sldId id="634" r:id="rId40"/>
    <p:sldId id="635" r:id="rId41"/>
    <p:sldId id="637" r:id="rId42"/>
    <p:sldId id="638" r:id="rId43"/>
    <p:sldId id="63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Nesbitt" initials="CN" lastIdx="1" clrIdx="0">
    <p:extLst>
      <p:ext uri="{19B8F6BF-5375-455C-9EA6-DF929625EA0E}">
        <p15:presenceInfo xmlns:p15="http://schemas.microsoft.com/office/powerpoint/2012/main" xmlns="" userId="411e627c9495f2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F0A"/>
    <a:srgbClr val="0DB1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8" autoAdjust="0"/>
    <p:restoredTop sz="94660"/>
  </p:normalViewPr>
  <p:slideViewPr>
    <p:cSldViewPr snapToGrid="0">
      <p:cViewPr>
        <p:scale>
          <a:sx n="60" d="100"/>
          <a:sy n="60" d="100"/>
        </p:scale>
        <p:origin x="-216"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a16="http://schemas.microsoft.com/office/drawing/2014/main" xmlns=""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a16="http://schemas.microsoft.com/office/drawing/2014/main" xmlns=""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a16="http://schemas.microsoft.com/office/drawing/2014/main" xmlns=""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a16="http://schemas.microsoft.com/office/drawing/2014/main" xmlns=""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a16="http://schemas.microsoft.com/office/drawing/2014/main" xmlns=""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a16="http://schemas.microsoft.com/office/drawing/2014/main" xmlns=""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a16="http://schemas.microsoft.com/office/drawing/2014/main" xmlns=""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a16="http://schemas.microsoft.com/office/drawing/2014/main" xmlns=""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xmlns=""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a16="http://schemas.microsoft.com/office/drawing/2014/main" xmlns=""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xmlns=""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a16="http://schemas.microsoft.com/office/drawing/2014/main" xmlns=""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a16="http://schemas.microsoft.com/office/drawing/2014/main" xmlns=""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9/23/2019</a:t>
            </a:fld>
            <a:endParaRPr lang="en-US"/>
          </a:p>
        </p:txBody>
      </p:sp>
      <p:sp>
        <p:nvSpPr>
          <p:cNvPr id="5" name="Footer Placeholder 4">
            <a:extLst>
              <a:ext uri="{FF2B5EF4-FFF2-40B4-BE49-F238E27FC236}">
                <a16:creationId xmlns:a16="http://schemas.microsoft.com/office/drawing/2014/main" xmlns=""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DE2064-6FA9-4CBA-B49B-0AD74323EA6C}"/>
              </a:ext>
            </a:extLst>
          </p:cNvPr>
          <p:cNvPicPr>
            <a:picLocks noChangeAspect="1"/>
          </p:cNvPicPr>
          <p:nvPr/>
        </p:nvPicPr>
        <p:blipFill rotWithShape="1">
          <a:blip r:embed="rId2">
            <a:extLst>
              <a:ext uri="{28A0092B-C50C-407E-A947-70E740481C1C}">
                <a14:useLocalDpi xmlns:a14="http://schemas.microsoft.com/office/drawing/2010/main"/>
              </a:ext>
            </a:extLst>
          </a:blip>
          <a:srcRect t="7800" b="7800"/>
          <a:stretch/>
        </p:blipFill>
        <p:spPr>
          <a:xfrm>
            <a:off x="-1" y="0"/>
            <a:ext cx="12192002" cy="6858000"/>
          </a:xfrm>
          <a:prstGeom prst="rect">
            <a:avLst/>
          </a:prstGeom>
        </p:spPr>
      </p:pic>
      <p:sp>
        <p:nvSpPr>
          <p:cNvPr id="9" name="Rectangle 8">
            <a:extLst>
              <a:ext uri="{FF2B5EF4-FFF2-40B4-BE49-F238E27FC236}">
                <a16:creationId xmlns:a16="http://schemas.microsoft.com/office/drawing/2014/main" xmlns="" id="{0C988E43-7915-48CD-B522-57C1B1B861DA}"/>
              </a:ext>
            </a:extLst>
          </p:cNvPr>
          <p:cNvSpPr/>
          <p:nvPr/>
        </p:nvSpPr>
        <p:spPr>
          <a:xfrm>
            <a:off x="0" y="1875559"/>
            <a:ext cx="12192000" cy="3106882"/>
          </a:xfrm>
          <a:prstGeom prst="rect">
            <a:avLst/>
          </a:prstGeom>
          <a:solidFill>
            <a:srgbClr val="0DB1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2DEA0EF1-8460-4D8B-9ABD-B7A67810636D}"/>
              </a:ext>
            </a:extLst>
          </p:cNvPr>
          <p:cNvSpPr txBox="1"/>
          <p:nvPr/>
        </p:nvSpPr>
        <p:spPr>
          <a:xfrm>
            <a:off x="5139411" y="2459504"/>
            <a:ext cx="6861464" cy="1938992"/>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Social Media for Entrepreneurs</a:t>
            </a:r>
            <a:endParaRPr lang="en-US" sz="96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D011A531-3D37-403E-8273-5BB8356EE03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3027" y="1381991"/>
            <a:ext cx="4495260" cy="4094018"/>
          </a:xfrm>
          <a:prstGeom prst="rect">
            <a:avLst/>
          </a:prstGeom>
        </p:spPr>
      </p:pic>
    </p:spTree>
    <p:extLst>
      <p:ext uri="{BB962C8B-B14F-4D97-AF65-F5344CB8AC3E}">
        <p14:creationId xmlns:p14="http://schemas.microsoft.com/office/powerpoint/2010/main" val="313290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5">
            <a:extLst>
              <a:ext uri="{FF2B5EF4-FFF2-40B4-BE49-F238E27FC236}">
                <a16:creationId xmlns:a16="http://schemas.microsoft.com/office/drawing/2014/main" xmlns="" id="{0F453FB7-642C-4EE5-8E78-55A45ABE148E}"/>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6322591" y="-596348"/>
            <a:ext cx="7739269" cy="7739269"/>
          </a:xfrm>
          <a:prstGeom prst="ellipse">
            <a:avLst/>
          </a:prstGeo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10</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a16="http://schemas.microsoft.com/office/drawing/2014/main" xmlns="" id="{0D3E3D9D-CCEB-42B2-8BBA-D6D5B246A379}"/>
              </a:ext>
            </a:extLst>
          </p:cNvPr>
          <p:cNvSpPr txBox="1"/>
          <p:nvPr/>
        </p:nvSpPr>
        <p:spPr>
          <a:xfrm>
            <a:off x="608118" y="224726"/>
            <a:ext cx="54878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Social Media Platforms for Business</a:t>
            </a:r>
          </a:p>
        </p:txBody>
      </p:sp>
      <p:sp>
        <p:nvSpPr>
          <p:cNvPr id="14" name="TextBox 13">
            <a:extLst>
              <a:ext uri="{FF2B5EF4-FFF2-40B4-BE49-F238E27FC236}">
                <a16:creationId xmlns:a16="http://schemas.microsoft.com/office/drawing/2014/main" xmlns="" id="{7AE83D30-EB61-4000-BC84-752989E0A3E7}"/>
              </a:ext>
            </a:extLst>
          </p:cNvPr>
          <p:cNvSpPr txBox="1"/>
          <p:nvPr/>
        </p:nvSpPr>
        <p:spPr>
          <a:xfrm>
            <a:off x="340945" y="3852663"/>
            <a:ext cx="5324531"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Complete the chart by analyzing each of the social media platforms for their purpose, features, functionality, possible uses and challenges when used for a business. </a:t>
            </a:r>
          </a:p>
        </p:txBody>
      </p:sp>
      <p:sp>
        <p:nvSpPr>
          <p:cNvPr id="17" name="Oval 16">
            <a:extLst>
              <a:ext uri="{FF2B5EF4-FFF2-40B4-BE49-F238E27FC236}">
                <a16:creationId xmlns:a16="http://schemas.microsoft.com/office/drawing/2014/main" xmlns="" id="{8F408975-EE34-4A70-82AD-4FA7306D8789}"/>
              </a:ext>
            </a:extLst>
          </p:cNvPr>
          <p:cNvSpPr/>
          <p:nvPr/>
        </p:nvSpPr>
        <p:spPr>
          <a:xfrm>
            <a:off x="1979610" y="1760515"/>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2910" y="2054982"/>
            <a:ext cx="1260602" cy="1260602"/>
          </a:xfrm>
          <a:prstGeom prst="rect">
            <a:avLst/>
          </a:prstGeom>
        </p:spPr>
      </p:pic>
    </p:spTree>
    <p:extLst>
      <p:ext uri="{BB962C8B-B14F-4D97-AF65-F5344CB8AC3E}">
        <p14:creationId xmlns:p14="http://schemas.microsoft.com/office/powerpoint/2010/main" val="3737997095"/>
      </p:ext>
    </p:extLst>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xmlns=""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333" r="7653"/>
          <a:stretch/>
        </p:blipFill>
        <p:spPr>
          <a:xfrm>
            <a:off x="0" y="-1"/>
            <a:ext cx="5460642" cy="6423171"/>
          </a:xfrm>
          <a:prstGeom prst="rect">
            <a:avLst/>
          </a:prstGeom>
        </p:spPr>
      </p:pic>
      <p:cxnSp>
        <p:nvCxnSpPr>
          <p:cNvPr id="23" name="Straight Connector 22">
            <a:extLst>
              <a:ext uri="{FF2B5EF4-FFF2-40B4-BE49-F238E27FC236}">
                <a16:creationId xmlns:a16="http://schemas.microsoft.com/office/drawing/2014/main" xmlns="" id="{F5F2E66A-6330-4A05-9793-045C035233F0}"/>
              </a:ext>
            </a:extLst>
          </p:cNvPr>
          <p:cNvCxnSpPr>
            <a:stCxn id="20" idx="4"/>
          </p:cNvCxnSpPr>
          <p:nvPr/>
        </p:nvCxnSpPr>
        <p:spPr>
          <a:xfrm>
            <a:off x="8684485" y="4025370"/>
            <a:ext cx="8102" cy="1034013"/>
          </a:xfrm>
          <a:prstGeom prst="line">
            <a:avLst/>
          </a:prstGeom>
          <a:ln w="76200">
            <a:solidFill>
              <a:srgbClr val="0DB14B"/>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236466CE-4263-49D5-9968-56A29C522F42}"/>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11</a:t>
            </a:fld>
            <a:endParaRPr lang="en-US"/>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a16="http://schemas.microsoft.com/office/drawing/2014/main" xmlns="" id="{52E1BF00-793A-4C68-AB16-F14C8A8750E6}"/>
              </a:ext>
            </a:extLst>
          </p:cNvPr>
          <p:cNvSpPr txBox="1"/>
          <p:nvPr/>
        </p:nvSpPr>
        <p:spPr>
          <a:xfrm>
            <a:off x="6177488" y="315037"/>
            <a:ext cx="545262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Social Media Platforms for Business</a:t>
            </a:r>
          </a:p>
        </p:txBody>
      </p:sp>
      <p:grpSp>
        <p:nvGrpSpPr>
          <p:cNvPr id="11" name="Group 10">
            <a:extLst>
              <a:ext uri="{FF2B5EF4-FFF2-40B4-BE49-F238E27FC236}">
                <a16:creationId xmlns:a16="http://schemas.microsoft.com/office/drawing/2014/main" xmlns="" id="{6E354116-F569-45A7-A762-2AD1C3F6ABF1}"/>
              </a:ext>
            </a:extLst>
          </p:cNvPr>
          <p:cNvGrpSpPr/>
          <p:nvPr/>
        </p:nvGrpSpPr>
        <p:grpSpPr>
          <a:xfrm>
            <a:off x="6239800" y="4230771"/>
            <a:ext cx="1684186" cy="1607900"/>
            <a:chOff x="7915214" y="4597698"/>
            <a:chExt cx="1837581" cy="1754348"/>
          </a:xfrm>
        </p:grpSpPr>
        <p:sp>
          <p:nvSpPr>
            <p:cNvPr id="14" name="Oval 13">
              <a:extLst>
                <a:ext uri="{FF2B5EF4-FFF2-40B4-BE49-F238E27FC236}">
                  <a16:creationId xmlns:a16="http://schemas.microsoft.com/office/drawing/2014/main" xmlns="" id="{E72B7720-779B-4FCC-A134-2D5FD7705C78}"/>
                </a:ext>
              </a:extLst>
            </p:cNvPr>
            <p:cNvSpPr/>
            <p:nvPr/>
          </p:nvSpPr>
          <p:spPr>
            <a:xfrm>
              <a:off x="7944854" y="4597698"/>
              <a:ext cx="1754348" cy="1754348"/>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B1D2FB6A-F099-4F12-9237-6285A23E5E76}"/>
                </a:ext>
              </a:extLst>
            </p:cNvPr>
            <p:cNvSpPr txBox="1"/>
            <p:nvPr/>
          </p:nvSpPr>
          <p:spPr>
            <a:xfrm>
              <a:off x="7915214" y="5221820"/>
              <a:ext cx="1837581" cy="503714"/>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Marketing</a:t>
              </a:r>
            </a:p>
          </p:txBody>
        </p:sp>
      </p:grpSp>
      <p:grpSp>
        <p:nvGrpSpPr>
          <p:cNvPr id="16" name="Group 15">
            <a:extLst>
              <a:ext uri="{FF2B5EF4-FFF2-40B4-BE49-F238E27FC236}">
                <a16:creationId xmlns:a16="http://schemas.microsoft.com/office/drawing/2014/main" xmlns="" id="{C0EE3689-4C80-4DF3-9D8A-55366FB4C935}"/>
              </a:ext>
            </a:extLst>
          </p:cNvPr>
          <p:cNvGrpSpPr/>
          <p:nvPr/>
        </p:nvGrpSpPr>
        <p:grpSpPr>
          <a:xfrm>
            <a:off x="9601917" y="4230771"/>
            <a:ext cx="1684186" cy="1607900"/>
            <a:chOff x="9469501" y="2820282"/>
            <a:chExt cx="1684186" cy="1607900"/>
          </a:xfrm>
        </p:grpSpPr>
        <p:sp>
          <p:nvSpPr>
            <p:cNvPr id="17" name="Oval 16">
              <a:extLst>
                <a:ext uri="{FF2B5EF4-FFF2-40B4-BE49-F238E27FC236}">
                  <a16:creationId xmlns:a16="http://schemas.microsoft.com/office/drawing/2014/main" xmlns="" id="{396D7827-B938-4A5D-AC6C-A16A2F2B5E03}"/>
                </a:ext>
              </a:extLst>
            </p:cNvPr>
            <p:cNvSpPr/>
            <p:nvPr/>
          </p:nvSpPr>
          <p:spPr>
            <a:xfrm>
              <a:off x="9506894" y="2820282"/>
              <a:ext cx="1607901" cy="1607900"/>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EA0E72B4-F796-4505-B460-32F2E9E98724}"/>
                </a:ext>
              </a:extLst>
            </p:cNvPr>
            <p:cNvSpPr txBox="1"/>
            <p:nvPr/>
          </p:nvSpPr>
          <p:spPr>
            <a:xfrm>
              <a:off x="9469501" y="3269193"/>
              <a:ext cx="1684186"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Revenue</a:t>
              </a:r>
            </a:p>
            <a:p>
              <a:pPr algn="ctr"/>
              <a:r>
                <a:rPr lang="en-US" sz="2000" b="1" dirty="0">
                  <a:solidFill>
                    <a:schemeClr val="bg1"/>
                  </a:solidFill>
                  <a:latin typeface="Arial" panose="020B0604020202020204" pitchFamily="34" charset="0"/>
                  <a:cs typeface="Arial" panose="020B0604020202020204" pitchFamily="34" charset="0"/>
                </a:rPr>
                <a:t>Generation</a:t>
              </a:r>
            </a:p>
          </p:txBody>
        </p:sp>
      </p:grpSp>
      <p:grpSp>
        <p:nvGrpSpPr>
          <p:cNvPr id="19" name="Group 18">
            <a:extLst>
              <a:ext uri="{FF2B5EF4-FFF2-40B4-BE49-F238E27FC236}">
                <a16:creationId xmlns:a16="http://schemas.microsoft.com/office/drawing/2014/main" xmlns="" id="{906104EE-A6A2-4F89-B524-2410C25005AF}"/>
              </a:ext>
            </a:extLst>
          </p:cNvPr>
          <p:cNvGrpSpPr/>
          <p:nvPr/>
        </p:nvGrpSpPr>
        <p:grpSpPr>
          <a:xfrm>
            <a:off x="7436445" y="1904078"/>
            <a:ext cx="2488286" cy="2121292"/>
            <a:chOff x="6037870" y="2670449"/>
            <a:chExt cx="1455892" cy="1241166"/>
          </a:xfrm>
        </p:grpSpPr>
        <p:sp>
          <p:nvSpPr>
            <p:cNvPr id="20" name="Oval 19">
              <a:extLst>
                <a:ext uri="{FF2B5EF4-FFF2-40B4-BE49-F238E27FC236}">
                  <a16:creationId xmlns:a16="http://schemas.microsoft.com/office/drawing/2014/main" xmlns="" id="{75A3A807-43A4-4662-A60A-FC853D10E204}"/>
                </a:ext>
              </a:extLst>
            </p:cNvPr>
            <p:cNvSpPr/>
            <p:nvPr/>
          </p:nvSpPr>
          <p:spPr>
            <a:xfrm>
              <a:off x="6147513" y="2670449"/>
              <a:ext cx="1241166" cy="1241166"/>
            </a:xfrm>
            <a:prstGeom prst="ellipse">
              <a:avLst/>
            </a:prstGeom>
            <a:solidFill>
              <a:srgbClr val="E76F0A"/>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xmlns="" id="{922C8652-859F-4F60-AA3D-4B25390223A5}"/>
                </a:ext>
              </a:extLst>
            </p:cNvPr>
            <p:cNvSpPr txBox="1"/>
            <p:nvPr/>
          </p:nvSpPr>
          <p:spPr>
            <a:xfrm>
              <a:off x="6037870" y="2901044"/>
              <a:ext cx="1455892" cy="774343"/>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Social</a:t>
              </a:r>
            </a:p>
            <a:p>
              <a:pPr algn="ctr"/>
              <a:r>
                <a:rPr lang="en-US" sz="4000" b="1" dirty="0">
                  <a:solidFill>
                    <a:schemeClr val="bg1"/>
                  </a:solidFill>
                  <a:latin typeface="Arial" panose="020B0604020202020204" pitchFamily="34" charset="0"/>
                  <a:cs typeface="Arial" panose="020B0604020202020204" pitchFamily="34" charset="0"/>
                </a:rPr>
                <a:t>Media</a:t>
              </a:r>
            </a:p>
          </p:txBody>
        </p:sp>
      </p:grpSp>
      <p:cxnSp>
        <p:nvCxnSpPr>
          <p:cNvPr id="4" name="Straight Connector 3">
            <a:extLst>
              <a:ext uri="{FF2B5EF4-FFF2-40B4-BE49-F238E27FC236}">
                <a16:creationId xmlns:a16="http://schemas.microsoft.com/office/drawing/2014/main" xmlns="" id="{3ED5C6CC-51E2-487F-B500-05EF071E9EF6}"/>
              </a:ext>
            </a:extLst>
          </p:cNvPr>
          <p:cNvCxnSpPr>
            <a:cxnSpLocks/>
          </p:cNvCxnSpPr>
          <p:nvPr/>
        </p:nvCxnSpPr>
        <p:spPr>
          <a:xfrm>
            <a:off x="7789762" y="5059383"/>
            <a:ext cx="1955370" cy="0"/>
          </a:xfrm>
          <a:prstGeom prst="line">
            <a:avLst/>
          </a:prstGeom>
          <a:ln w="76200">
            <a:solidFill>
              <a:srgbClr val="0DB1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98716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style.rotation</p:attrName>
                                        </p:attrNameLst>
                                      </p:cBhvr>
                                      <p:tavLst>
                                        <p:tav tm="0">
                                          <p:val>
                                            <p:fltVal val="90"/>
                                          </p:val>
                                        </p:tav>
                                        <p:tav tm="100000">
                                          <p:val>
                                            <p:fltVal val="0"/>
                                          </p:val>
                                        </p:tav>
                                      </p:tavLst>
                                    </p:anim>
                                    <p:animEffect transition="in" filter="fade">
                                      <p:cBhvr>
                                        <p:cTn id="17" dur="500"/>
                                        <p:tgtEl>
                                          <p:spTgt spid="19"/>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90"/>
                                          </p:val>
                                        </p:tav>
                                        <p:tav tm="100000">
                                          <p:val>
                                            <p:fltVal val="0"/>
                                          </p:val>
                                        </p:tav>
                                      </p:tavLst>
                                    </p:anim>
                                    <p:animEffect transition="in" filter="fade">
                                      <p:cBhvr>
                                        <p:cTn id="24" dur="500"/>
                                        <p:tgtEl>
                                          <p:spTgt spid="16"/>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5">
            <a:extLst>
              <a:ext uri="{FF2B5EF4-FFF2-40B4-BE49-F238E27FC236}">
                <a16:creationId xmlns:a16="http://schemas.microsoft.com/office/drawing/2014/main" xmlns="" id="{FDE69E6C-FDAF-4E54-B344-84D83E99854C}"/>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6259057" y="-609600"/>
            <a:ext cx="7712765" cy="7712765"/>
          </a:xfrm>
          <a:prstGeom prst="ellipse">
            <a:avLst/>
          </a:prstGeo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12</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a16="http://schemas.microsoft.com/office/drawing/2014/main" xmlns="" id="{0D3E3D9D-CCEB-42B2-8BBA-D6D5B246A379}"/>
              </a:ext>
            </a:extLst>
          </p:cNvPr>
          <p:cNvSpPr txBox="1"/>
          <p:nvPr/>
        </p:nvSpPr>
        <p:spPr>
          <a:xfrm>
            <a:off x="1053687"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Marketing</a:t>
            </a:r>
          </a:p>
        </p:txBody>
      </p:sp>
      <p:sp>
        <p:nvSpPr>
          <p:cNvPr id="15" name="TextBox 14">
            <a:extLst>
              <a:ext uri="{FF2B5EF4-FFF2-40B4-BE49-F238E27FC236}">
                <a16:creationId xmlns:a16="http://schemas.microsoft.com/office/drawing/2014/main" xmlns="" id="{1F4D5BFC-9E1F-44D1-8A89-F1F5B065FBE4}"/>
              </a:ext>
            </a:extLst>
          </p:cNvPr>
          <p:cNvSpPr txBox="1"/>
          <p:nvPr/>
        </p:nvSpPr>
        <p:spPr>
          <a:xfrm>
            <a:off x="269408" y="2087390"/>
            <a:ext cx="5780810" cy="3262432"/>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Social media can be a </a:t>
            </a:r>
            <a:r>
              <a:rPr lang="en-US" sz="2400" b="1" dirty="0">
                <a:solidFill>
                  <a:srgbClr val="0DB14B"/>
                </a:solidFill>
                <a:latin typeface="Arial" panose="020B0604020202020204" pitchFamily="34" charset="0"/>
                <a:cs typeface="Arial" panose="020B0604020202020204" pitchFamily="34" charset="0"/>
              </a:rPr>
              <a:t>cost effective </a:t>
            </a:r>
            <a:r>
              <a:rPr lang="en-US" sz="2200" dirty="0">
                <a:latin typeface="Arial" panose="020B0604020202020204" pitchFamily="34" charset="0"/>
                <a:cs typeface="Arial" panose="020B0604020202020204" pitchFamily="34" charset="0"/>
              </a:rPr>
              <a:t>and </a:t>
            </a:r>
            <a:r>
              <a:rPr lang="en-US" sz="2400" b="1" dirty="0">
                <a:solidFill>
                  <a:srgbClr val="0DB14B"/>
                </a:solidFill>
                <a:latin typeface="Arial" panose="020B0604020202020204" pitchFamily="34" charset="0"/>
                <a:cs typeface="Arial" panose="020B0604020202020204" pitchFamily="34" charset="0"/>
              </a:rPr>
              <a:t>accessible</a:t>
            </a:r>
            <a:r>
              <a:rPr lang="en-US" sz="2200" dirty="0">
                <a:latin typeface="Arial" panose="020B0604020202020204" pitchFamily="34" charset="0"/>
                <a:cs typeface="Arial" panose="020B0604020202020204" pitchFamily="34" charset="0"/>
              </a:rPr>
              <a:t> way to reach our target market.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The first question we need to ask is </a:t>
            </a:r>
            <a:r>
              <a:rPr lang="en-US" sz="2400" b="1" dirty="0">
                <a:solidFill>
                  <a:srgbClr val="0DB14B"/>
                </a:solidFill>
                <a:latin typeface="Arial" panose="020B0604020202020204" pitchFamily="34" charset="0"/>
                <a:cs typeface="Arial" panose="020B0604020202020204" pitchFamily="34" charset="0"/>
              </a:rPr>
              <a:t>which social media platforms </a:t>
            </a:r>
            <a:r>
              <a:rPr lang="en-US" sz="2200" dirty="0">
                <a:latin typeface="Arial" panose="020B0604020202020204" pitchFamily="34" charset="0"/>
                <a:cs typeface="Arial" panose="020B0604020202020204" pitchFamily="34" charset="0"/>
              </a:rPr>
              <a:t>our target market uses.  We can have a strong presence on a social media platform, but if our target market does not use that platform then our marketing efforts will not yield any results.</a:t>
            </a:r>
          </a:p>
        </p:txBody>
      </p:sp>
      <p:sp>
        <p:nvSpPr>
          <p:cNvPr id="12" name="Rectangle 11">
            <a:extLst>
              <a:ext uri="{FF2B5EF4-FFF2-40B4-BE49-F238E27FC236}">
                <a16:creationId xmlns:a16="http://schemas.microsoft.com/office/drawing/2014/main" xmlns="" id="{FF2D5A62-D251-4EE0-AC87-B178C39DF710}"/>
              </a:ext>
            </a:extLst>
          </p:cNvPr>
          <p:cNvSpPr/>
          <p:nvPr/>
        </p:nvSpPr>
        <p:spPr>
          <a:xfrm>
            <a:off x="233702" y="516088"/>
            <a:ext cx="954107" cy="923330"/>
          </a:xfrm>
          <a:prstGeom prst="rect">
            <a:avLst/>
          </a:prstGeom>
        </p:spPr>
        <p:txBody>
          <a:bodyPr wrap="none">
            <a:spAutoFit/>
          </a:bodyPr>
          <a:lstStyle/>
          <a:p>
            <a:r>
              <a:rPr lang="en-US" sz="5400" b="1" dirty="0">
                <a:solidFill>
                  <a:srgbClr val="E76F0A"/>
                </a:solidFill>
                <a:latin typeface="Arial" panose="020B0604020202020204" pitchFamily="34" charset="0"/>
                <a:cs typeface="Arial" panose="020B0604020202020204" pitchFamily="34" charset="0"/>
              </a:rPr>
              <a:t>3. </a:t>
            </a:r>
            <a:endParaRPr lang="en-CA" sz="5400" dirty="0"/>
          </a:p>
        </p:txBody>
      </p:sp>
    </p:spTree>
    <p:extLst>
      <p:ext uri="{BB962C8B-B14F-4D97-AF65-F5344CB8AC3E}">
        <p14:creationId xmlns:p14="http://schemas.microsoft.com/office/powerpoint/2010/main" val="148105246"/>
      </p:ext>
    </p:extLst>
  </p:cSld>
  <p:clrMapOvr>
    <a:masterClrMapping/>
  </p:clrMapOvr>
  <p:transition spd="med">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5D4B48A2-E7BA-4F9E-9170-52EE4B55AF48}"/>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a:xfrm>
            <a:off x="1087067" y="2552071"/>
            <a:ext cx="3809370" cy="3809370"/>
          </a:xfrm>
        </p:spPr>
      </p:pic>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13</a:t>
            </a:fld>
            <a:endParaRPr lang="en-US"/>
          </a:p>
        </p:txBody>
      </p:sp>
      <p:pic>
        <p:nvPicPr>
          <p:cNvPr id="11" name="Picture 10" descr="A picture containing device&#10;&#10;Description automatically generated">
            <a:extLst>
              <a:ext uri="{FF2B5EF4-FFF2-40B4-BE49-F238E27FC236}">
                <a16:creationId xmlns:a16="http://schemas.microsoft.com/office/drawing/2014/main" xmlns=""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Oval 17">
            <a:extLst>
              <a:ext uri="{FF2B5EF4-FFF2-40B4-BE49-F238E27FC236}">
                <a16:creationId xmlns:a16="http://schemas.microsoft.com/office/drawing/2014/main" xmlns="" id="{CB3DB722-AAC4-4BEC-92A0-18F33024720F}"/>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35C73BC9-3EC4-4448-BC76-2BB8ACA8707A}"/>
              </a:ext>
            </a:extLst>
          </p:cNvPr>
          <p:cNvSpPr txBox="1"/>
          <p:nvPr/>
        </p:nvSpPr>
        <p:spPr>
          <a:xfrm>
            <a:off x="8324397" y="3413812"/>
            <a:ext cx="3704812" cy="2721001"/>
          </a:xfrm>
          <a:prstGeom prst="rect">
            <a:avLst/>
          </a:prstGeom>
          <a:noFill/>
        </p:spPr>
        <p:txBody>
          <a:bodyPr wrap="square" rtlCol="0">
            <a:spAutoFit/>
          </a:bodyPr>
          <a:lstStyle/>
          <a:p>
            <a:pPr>
              <a:lnSpc>
                <a:spcPct val="120000"/>
              </a:lnSpc>
            </a:pPr>
            <a:r>
              <a:rPr lang="en-US" dirty="0">
                <a:latin typeface="Arial" panose="020B0604020202020204" pitchFamily="34" charset="0"/>
                <a:cs typeface="Arial" panose="020B0604020202020204" pitchFamily="34" charset="0"/>
              </a:rPr>
              <a:t>Complete the chart with information about the characteristics of users of the different social media platforms.  Include information such as their age, gender, interests, location, income level and purpose for using the social media platform.</a:t>
            </a:r>
          </a:p>
        </p:txBody>
      </p:sp>
      <p:pic>
        <p:nvPicPr>
          <p:cNvPr id="20" name="Picture 19">
            <a:extLst>
              <a:ext uri="{FF2B5EF4-FFF2-40B4-BE49-F238E27FC236}">
                <a16:creationId xmlns:a16="http://schemas.microsoft.com/office/drawing/2014/main" xmlns="" id="{660E04E2-ADA7-4FE8-BE45-514A22B76F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pic>
        <p:nvPicPr>
          <p:cNvPr id="12" name="Picture 11">
            <a:extLst>
              <a:ext uri="{FF2B5EF4-FFF2-40B4-BE49-F238E27FC236}">
                <a16:creationId xmlns:a16="http://schemas.microsoft.com/office/drawing/2014/main" xmlns="" id="{DFCEC6DB-8975-448D-9CD8-F586A7ADDF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6" name="Picture Placeholder 4">
            <a:extLst>
              <a:ext uri="{FF2B5EF4-FFF2-40B4-BE49-F238E27FC236}">
                <a16:creationId xmlns:a16="http://schemas.microsoft.com/office/drawing/2014/main" xmlns="" id="{D699C5DB-7338-4625-9F8A-A9A9C66B6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7323"/>
          <a:stretch/>
        </p:blipFill>
        <p:spPr>
          <a:xfrm>
            <a:off x="6012978" y="-1"/>
            <a:ext cx="6179022" cy="3221182"/>
          </a:xfrm>
          <a:prstGeom prst="rect">
            <a:avLst/>
          </a:prstGeom>
        </p:spPr>
      </p:pic>
      <p:sp>
        <p:nvSpPr>
          <p:cNvPr id="17" name="Rectangle 16">
            <a:extLst>
              <a:ext uri="{FF2B5EF4-FFF2-40B4-BE49-F238E27FC236}">
                <a16:creationId xmlns:a16="http://schemas.microsoft.com/office/drawing/2014/main" xmlns="" id="{4EA5220D-77C4-49E5-B085-2254E0AB1674}"/>
              </a:ext>
            </a:extLst>
          </p:cNvPr>
          <p:cNvSpPr/>
          <p:nvPr/>
        </p:nvSpPr>
        <p:spPr>
          <a:xfrm>
            <a:off x="6041444" y="0"/>
            <a:ext cx="6150556"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B2F7CCA1-4677-4A41-B26C-BA15599155BC}"/>
              </a:ext>
            </a:extLst>
          </p:cNvPr>
          <p:cNvSpPr txBox="1"/>
          <p:nvPr/>
        </p:nvSpPr>
        <p:spPr>
          <a:xfrm>
            <a:off x="193134" y="298864"/>
            <a:ext cx="5597237"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Social Media for Marketing</a:t>
            </a:r>
          </a:p>
        </p:txBody>
      </p:sp>
      <p:sp>
        <p:nvSpPr>
          <p:cNvPr id="15" name="TextBox 14">
            <a:extLst>
              <a:ext uri="{FF2B5EF4-FFF2-40B4-BE49-F238E27FC236}">
                <a16:creationId xmlns:a16="http://schemas.microsoft.com/office/drawing/2014/main" xmlns="" id="{80BBDF6A-61C3-4F5E-80BE-32A8A6C24C13}"/>
              </a:ext>
            </a:extLst>
          </p:cNvPr>
          <p:cNvSpPr txBox="1"/>
          <p:nvPr/>
        </p:nvSpPr>
        <p:spPr>
          <a:xfrm>
            <a:off x="193134" y="1966768"/>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3.1  Reaching Our Target Market</a:t>
            </a:r>
          </a:p>
        </p:txBody>
      </p:sp>
    </p:spTree>
    <p:extLst>
      <p:ext uri="{BB962C8B-B14F-4D97-AF65-F5344CB8AC3E}">
        <p14:creationId xmlns:p14="http://schemas.microsoft.com/office/powerpoint/2010/main" val="4162404753"/>
      </p:ext>
    </p:extLst>
  </p:cSld>
  <p:clrMapOvr>
    <a:masterClrMapping/>
  </p:clrMapOvr>
  <p:transition spd="med">
    <p:pull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7BAA5BE-8B48-488C-B29B-21D28D5207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50" t="1" r="1390" b="22"/>
          <a:stretch/>
        </p:blipFill>
        <p:spPr>
          <a:xfrm>
            <a:off x="3090041" y="0"/>
            <a:ext cx="9101959" cy="6429087"/>
          </a:xfrm>
          <a:prstGeom prst="rect">
            <a:avLst/>
          </a:prstGeom>
        </p:spPr>
      </p:pic>
      <p:grpSp>
        <p:nvGrpSpPr>
          <p:cNvPr id="4" name="Group 3">
            <a:extLst>
              <a:ext uri="{FF2B5EF4-FFF2-40B4-BE49-F238E27FC236}">
                <a16:creationId xmlns:a16="http://schemas.microsoft.com/office/drawing/2014/main" xmlns=""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a16="http://schemas.microsoft.com/office/drawing/2014/main" xmlns=""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54005C25-6DD4-4B6B-9157-9E2710D52A76}"/>
                </a:ext>
              </a:extLst>
            </p:cNvPr>
            <p:cNvSpPr txBox="1"/>
            <p:nvPr/>
          </p:nvSpPr>
          <p:spPr>
            <a:xfrm>
              <a:off x="131566" y="2626448"/>
              <a:ext cx="2808404" cy="3046988"/>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Using your previous analysis, identify the two social media platforms that are most likely to reach your target market and why.</a:t>
              </a:r>
              <a:endParaRPr lang="en-US" sz="28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C92C2484-61E5-447D-A9D7-5F2F55043D11}"/>
                </a:ext>
              </a:extLst>
            </p:cNvPr>
            <p:cNvSpPr/>
            <p:nvPr/>
          </p:nvSpPr>
          <p:spPr>
            <a:xfrm>
              <a:off x="604863" y="637600"/>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CE7FF28-AE04-4997-99F1-488FE1D2AF96}"/>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175213" y="1106586"/>
              <a:ext cx="833740" cy="934364"/>
            </a:xfrm>
            <a:prstGeom prst="rect">
              <a:avLst/>
            </a:prstGeom>
          </p:spPr>
        </p:pic>
      </p:gr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pic>
        <p:nvPicPr>
          <p:cNvPr id="11" name="Picture 10">
            <a:extLst>
              <a:ext uri="{FF2B5EF4-FFF2-40B4-BE49-F238E27FC236}">
                <a16:creationId xmlns:a16="http://schemas.microsoft.com/office/drawing/2014/main" xmlns="" id="{CD492B73-C2BD-47FD-95F0-634C88C3F49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26964436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2C14A-FDEA-4484-8D07-6DE6E60163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13" r="7608"/>
          <a:stretch/>
        </p:blipFill>
        <p:spPr>
          <a:xfrm>
            <a:off x="0" y="-12735"/>
            <a:ext cx="5460269" cy="6440556"/>
          </a:xfrm>
          <a:prstGeom prst="rect">
            <a:avLst/>
          </a:prstGeom>
        </p:spPr>
      </p:pic>
      <p:sp>
        <p:nvSpPr>
          <p:cNvPr id="12" name="Rectangle 11">
            <a:extLst>
              <a:ext uri="{FF2B5EF4-FFF2-40B4-BE49-F238E27FC236}">
                <a16:creationId xmlns:a16="http://schemas.microsoft.com/office/drawing/2014/main" xmlns="" id="{236466CE-4263-49D5-9968-56A29C522F42}"/>
              </a:ext>
            </a:extLst>
          </p:cNvPr>
          <p:cNvSpPr/>
          <p:nvPr/>
        </p:nvSpPr>
        <p:spPr>
          <a:xfrm>
            <a:off x="-373" y="1505"/>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15</a:t>
            </a:fld>
            <a:endParaRPr lang="en-US"/>
          </a:p>
        </p:txBody>
      </p:sp>
      <p:sp>
        <p:nvSpPr>
          <p:cNvPr id="32" name="TextBox 31">
            <a:extLst>
              <a:ext uri="{FF2B5EF4-FFF2-40B4-BE49-F238E27FC236}">
                <a16:creationId xmlns:a16="http://schemas.microsoft.com/office/drawing/2014/main" xmlns="" id="{96DF426A-B215-4CAE-85B0-75B0658E27AF}"/>
              </a:ext>
            </a:extLst>
          </p:cNvPr>
          <p:cNvSpPr txBox="1"/>
          <p:nvPr/>
        </p:nvSpPr>
        <p:spPr>
          <a:xfrm>
            <a:off x="5769902" y="1651999"/>
            <a:ext cx="6422098" cy="461665"/>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3.2  Creating Content</a:t>
            </a:r>
          </a:p>
        </p:txBody>
      </p:sp>
      <p:sp>
        <p:nvSpPr>
          <p:cNvPr id="33" name="TextBox 32">
            <a:extLst>
              <a:ext uri="{FF2B5EF4-FFF2-40B4-BE49-F238E27FC236}">
                <a16:creationId xmlns:a16="http://schemas.microsoft.com/office/drawing/2014/main" xmlns="" id="{C096A350-A77A-4088-BF6F-F37766C9A6D4}"/>
              </a:ext>
            </a:extLst>
          </p:cNvPr>
          <p:cNvSpPr txBox="1"/>
          <p:nvPr/>
        </p:nvSpPr>
        <p:spPr>
          <a:xfrm>
            <a:off x="5770418" y="2242854"/>
            <a:ext cx="5732316" cy="378565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When we use social media for marketing purposes, we need to create regular content for those who follow us.  We should post new content a minimum of every other day, but more frequent posting is better, especially when we are starting out.  We need to make sure that our content will interest our target market and that the social media platform we use is the best platform for that content.</a:t>
            </a:r>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a16="http://schemas.microsoft.com/office/drawing/2014/main" xmlns="" id="{52E1BF00-793A-4C68-AB16-F14C8A8750E6}"/>
              </a:ext>
            </a:extLst>
          </p:cNvPr>
          <p:cNvSpPr txBox="1"/>
          <p:nvPr/>
        </p:nvSpPr>
        <p:spPr>
          <a:xfrm>
            <a:off x="5788342" y="140854"/>
            <a:ext cx="6584889" cy="1446550"/>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Social Media for  Marketing</a:t>
            </a:r>
          </a:p>
        </p:txBody>
      </p:sp>
    </p:spTree>
    <p:extLst>
      <p:ext uri="{BB962C8B-B14F-4D97-AF65-F5344CB8AC3E}">
        <p14:creationId xmlns:p14="http://schemas.microsoft.com/office/powerpoint/2010/main" val="2557804828"/>
      </p:ext>
    </p:extLst>
  </p:cSld>
  <p:clrMapOvr>
    <a:masterClrMapping/>
  </p:clrMapOvr>
  <p:transition spd="slow">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16</a:t>
            </a:fld>
            <a:endParaRPr lang="en-US"/>
          </a:p>
        </p:txBody>
      </p:sp>
      <p:pic>
        <p:nvPicPr>
          <p:cNvPr id="14" name="Picture Placeholder 12">
            <a:extLst>
              <a:ext uri="{FF2B5EF4-FFF2-40B4-BE49-F238E27FC236}">
                <a16:creationId xmlns:a16="http://schemas.microsoft.com/office/drawing/2014/main" xmlns=""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492" r="23633"/>
          <a:stretch/>
        </p:blipFill>
        <p:spPr>
          <a:xfrm>
            <a:off x="-1" y="0"/>
            <a:ext cx="6157721" cy="6429086"/>
          </a:xfrm>
          <a:prstGeom prst="rect">
            <a:avLst/>
          </a:prstGeom>
        </p:spPr>
      </p:pic>
      <p:sp>
        <p:nvSpPr>
          <p:cNvPr id="12" name="Oval 11">
            <a:extLst>
              <a:ext uri="{FF2B5EF4-FFF2-40B4-BE49-F238E27FC236}">
                <a16:creationId xmlns:a16="http://schemas.microsoft.com/office/drawing/2014/main" xmlns="" id="{1E2F2B7C-8572-4914-917C-1209F45525D3}"/>
              </a:ext>
            </a:extLst>
          </p:cNvPr>
          <p:cNvSpPr/>
          <p:nvPr/>
        </p:nvSpPr>
        <p:spPr>
          <a:xfrm>
            <a:off x="7941824" y="387463"/>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9AB0D34-08B0-4583-8FFA-5D9B8091CEF7}"/>
              </a:ext>
            </a:extLst>
          </p:cNvPr>
          <p:cNvSpPr txBox="1"/>
          <p:nvPr/>
        </p:nvSpPr>
        <p:spPr>
          <a:xfrm>
            <a:off x="6412497" y="3003123"/>
            <a:ext cx="5616712" cy="3147208"/>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The chart has different types of content that we can post on social media. Identify the social media platforms for which the types of content would be useful. There is more than one answer.</a:t>
            </a:r>
          </a:p>
        </p:txBody>
      </p:sp>
      <p:pic>
        <p:nvPicPr>
          <p:cNvPr id="19" name="Picture 18">
            <a:extLst>
              <a:ext uri="{FF2B5EF4-FFF2-40B4-BE49-F238E27FC236}">
                <a16:creationId xmlns:a16="http://schemas.microsoft.com/office/drawing/2014/main" xmlns=""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769717"/>
            <a:ext cx="1565588" cy="1565588"/>
          </a:xfrm>
          <a:prstGeom prst="rect">
            <a:avLst/>
          </a:prstGeom>
        </p:spPr>
      </p:pic>
      <p:pic>
        <p:nvPicPr>
          <p:cNvPr id="15" name="Picture 14">
            <a:extLst>
              <a:ext uri="{FF2B5EF4-FFF2-40B4-BE49-F238E27FC236}">
                <a16:creationId xmlns:a16="http://schemas.microsoft.com/office/drawing/2014/main" xmlns=""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045757748"/>
      </p:ext>
    </p:extLst>
  </p:cSld>
  <p:clrMapOvr>
    <a:masterClrMapping/>
  </p:clrMapOvr>
  <p:transition spd="med">
    <p:pull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6324618D-06AF-4159-9CF3-D963464F6FB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3093" b="448"/>
          <a:stretch/>
        </p:blipFill>
        <p:spPr>
          <a:xfrm>
            <a:off x="4306" y="0"/>
            <a:ext cx="12187694" cy="6612836"/>
          </a:xfrm>
        </p:spPr>
      </p:pic>
      <p:sp>
        <p:nvSpPr>
          <p:cNvPr id="13" name="Rectangle 12">
            <a:extLst>
              <a:ext uri="{FF2B5EF4-FFF2-40B4-BE49-F238E27FC236}">
                <a16:creationId xmlns:a16="http://schemas.microsoft.com/office/drawing/2014/main" xmlns=""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17</a:t>
            </a:fld>
            <a:endParaRPr lang="en-US">
              <a:solidFill>
                <a:schemeClr val="bg1"/>
              </a:solidFill>
            </a:endParaRPr>
          </a:p>
        </p:txBody>
      </p:sp>
      <p:sp>
        <p:nvSpPr>
          <p:cNvPr id="7" name="Oval 6">
            <a:extLst>
              <a:ext uri="{FF2B5EF4-FFF2-40B4-BE49-F238E27FC236}">
                <a16:creationId xmlns:a16="http://schemas.microsoft.com/office/drawing/2014/main" xmlns="" id="{8B9928E5-769D-4E3D-8712-D294E88A5F6F}"/>
              </a:ext>
            </a:extLst>
          </p:cNvPr>
          <p:cNvSpPr/>
          <p:nvPr/>
        </p:nvSpPr>
        <p:spPr>
          <a:xfrm>
            <a:off x="5766954" y="-1752109"/>
            <a:ext cx="7111282" cy="711128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311503F-0589-432C-AD31-1521CE16AD37}"/>
              </a:ext>
            </a:extLst>
          </p:cNvPr>
          <p:cNvSpPr txBox="1"/>
          <p:nvPr/>
        </p:nvSpPr>
        <p:spPr>
          <a:xfrm>
            <a:off x="6761020" y="456045"/>
            <a:ext cx="4783280" cy="1569660"/>
          </a:xfrm>
          <a:prstGeom prst="rect">
            <a:avLst/>
          </a:prstGeom>
          <a:noFill/>
        </p:spPr>
        <p:txBody>
          <a:bodyPr wrap="square" rtlCol="0">
            <a:spAutoFit/>
          </a:bodyPr>
          <a:lstStyle/>
          <a:p>
            <a:r>
              <a:rPr lang="en-CA" sz="4800" b="1" dirty="0">
                <a:solidFill>
                  <a:schemeClr val="bg1"/>
                </a:solidFill>
                <a:latin typeface="Arial" panose="020B0604020202020204" pitchFamily="34" charset="0"/>
                <a:cs typeface="Arial" panose="020B0604020202020204" pitchFamily="34" charset="0"/>
              </a:rPr>
              <a:t>Social Media for Marketing</a:t>
            </a:r>
            <a:endParaRPr lang="en-US" sz="48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C4180661-229F-41BF-8350-A9DE0FDD7CC5}"/>
              </a:ext>
            </a:extLst>
          </p:cNvPr>
          <p:cNvSpPr txBox="1"/>
          <p:nvPr/>
        </p:nvSpPr>
        <p:spPr>
          <a:xfrm>
            <a:off x="6761020" y="2012453"/>
            <a:ext cx="4973780" cy="1905073"/>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We have to be practical about our social media content creation and posting, balancing the time, effort and money it takes to create the content, with the impact it has. </a:t>
            </a:r>
            <a:endParaRPr lang="en-US" sz="2400"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a16="http://schemas.microsoft.com/office/drawing/2014/main" xmlns=""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141214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5">
            <a:extLst>
              <a:ext uri="{FF2B5EF4-FFF2-40B4-BE49-F238E27FC236}">
                <a16:creationId xmlns:a16="http://schemas.microsoft.com/office/drawing/2014/main" xmlns="" id="{0F453FB7-642C-4EE5-8E78-55A45ABE148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58776" y="-1271382"/>
            <a:ext cx="8943162" cy="8943162"/>
          </a:xfrm>
          <a:prstGeom prst="ellipse">
            <a:avLst/>
          </a:prstGeo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4" name="TextBox 13">
            <a:extLst>
              <a:ext uri="{FF2B5EF4-FFF2-40B4-BE49-F238E27FC236}">
                <a16:creationId xmlns:a16="http://schemas.microsoft.com/office/drawing/2014/main" xmlns="" id="{7AE83D30-EB61-4000-BC84-752989E0A3E7}"/>
              </a:ext>
            </a:extLst>
          </p:cNvPr>
          <p:cNvSpPr txBox="1"/>
          <p:nvPr/>
        </p:nvSpPr>
        <p:spPr>
          <a:xfrm>
            <a:off x="340945" y="3852663"/>
            <a:ext cx="5324531"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Which of the content is the easiest, fastest and least expensive to create?  Which of the content takes the most time, effort and money to create?</a:t>
            </a:r>
          </a:p>
        </p:txBody>
      </p:sp>
      <p:sp>
        <p:nvSpPr>
          <p:cNvPr id="17" name="Oval 16">
            <a:extLst>
              <a:ext uri="{FF2B5EF4-FFF2-40B4-BE49-F238E27FC236}">
                <a16:creationId xmlns:a16="http://schemas.microsoft.com/office/drawing/2014/main" xmlns="" id="{8F408975-EE34-4A70-82AD-4FA7306D8789}"/>
              </a:ext>
            </a:extLst>
          </p:cNvPr>
          <p:cNvSpPr/>
          <p:nvPr/>
        </p:nvSpPr>
        <p:spPr>
          <a:xfrm>
            <a:off x="1979610" y="1760515"/>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2910" y="2054982"/>
            <a:ext cx="1260602" cy="1260602"/>
          </a:xfrm>
          <a:prstGeom prst="rect">
            <a:avLst/>
          </a:prstGeom>
        </p:spPr>
      </p:pic>
      <p:sp>
        <p:nvSpPr>
          <p:cNvPr id="12" name="TextBox 11">
            <a:extLst>
              <a:ext uri="{FF2B5EF4-FFF2-40B4-BE49-F238E27FC236}">
                <a16:creationId xmlns:a16="http://schemas.microsoft.com/office/drawing/2014/main" xmlns="" id="{B6EB7378-5F47-4F6D-A338-AD9EA2F4290D}"/>
              </a:ext>
            </a:extLst>
          </p:cNvPr>
          <p:cNvSpPr txBox="1"/>
          <p:nvPr/>
        </p:nvSpPr>
        <p:spPr>
          <a:xfrm>
            <a:off x="834893" y="231913"/>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Marketing</a:t>
            </a:r>
          </a:p>
        </p:txBody>
      </p:sp>
    </p:spTree>
    <p:extLst>
      <p:ext uri="{BB962C8B-B14F-4D97-AF65-F5344CB8AC3E}">
        <p14:creationId xmlns:p14="http://schemas.microsoft.com/office/powerpoint/2010/main" val="731524257"/>
      </p:ext>
    </p:extLst>
  </p:cSld>
  <p:clrMapOvr>
    <a:masterClrMapping/>
  </p:clrMapOvr>
  <p:transition spd="med">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2C14A-FDEA-4484-8D07-6DE6E60163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10" r="7509"/>
          <a:stretch/>
        </p:blipFill>
        <p:spPr>
          <a:xfrm>
            <a:off x="-1" y="-19361"/>
            <a:ext cx="5460641" cy="6448448"/>
          </a:xfrm>
          <a:prstGeom prst="rect">
            <a:avLst/>
          </a:prstGeom>
        </p:spPr>
      </p:pic>
      <p:sp>
        <p:nvSpPr>
          <p:cNvPr id="12" name="Rectangle 11">
            <a:extLst>
              <a:ext uri="{FF2B5EF4-FFF2-40B4-BE49-F238E27FC236}">
                <a16:creationId xmlns:a16="http://schemas.microsoft.com/office/drawing/2014/main" xmlns="" id="{236466CE-4263-49D5-9968-56A29C522F42}"/>
              </a:ext>
            </a:extLst>
          </p:cNvPr>
          <p:cNvSpPr/>
          <p:nvPr/>
        </p:nvSpPr>
        <p:spPr>
          <a:xfrm>
            <a:off x="-2" y="-19361"/>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19</a:t>
            </a:fld>
            <a:endParaRPr lang="en-US"/>
          </a:p>
        </p:txBody>
      </p:sp>
      <p:sp>
        <p:nvSpPr>
          <p:cNvPr id="32" name="TextBox 31">
            <a:extLst>
              <a:ext uri="{FF2B5EF4-FFF2-40B4-BE49-F238E27FC236}">
                <a16:creationId xmlns:a16="http://schemas.microsoft.com/office/drawing/2014/main" xmlns="" id="{96DF426A-B215-4CAE-85B0-75B0658E27AF}"/>
              </a:ext>
            </a:extLst>
          </p:cNvPr>
          <p:cNvSpPr txBox="1"/>
          <p:nvPr/>
        </p:nvSpPr>
        <p:spPr>
          <a:xfrm>
            <a:off x="5769902" y="1552330"/>
            <a:ext cx="6422098" cy="461665"/>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3.3  Engaging with Our Target Market</a:t>
            </a:r>
          </a:p>
        </p:txBody>
      </p:sp>
      <p:sp>
        <p:nvSpPr>
          <p:cNvPr id="33" name="TextBox 32">
            <a:extLst>
              <a:ext uri="{FF2B5EF4-FFF2-40B4-BE49-F238E27FC236}">
                <a16:creationId xmlns:a16="http://schemas.microsoft.com/office/drawing/2014/main" xmlns="" id="{C096A350-A77A-4088-BF6F-F37766C9A6D4}"/>
              </a:ext>
            </a:extLst>
          </p:cNvPr>
          <p:cNvSpPr txBox="1"/>
          <p:nvPr/>
        </p:nvSpPr>
        <p:spPr>
          <a:xfrm>
            <a:off x="5770417" y="2217345"/>
            <a:ext cx="6258791" cy="3664273"/>
          </a:xfrm>
          <a:prstGeom prst="rect">
            <a:avLst/>
          </a:prstGeom>
          <a:noFill/>
        </p:spPr>
        <p:txBody>
          <a:bodyPr wrap="square" rtlCol="0">
            <a:spAutoFit/>
          </a:bodyPr>
          <a:lstStyle/>
          <a:p>
            <a:pPr>
              <a:lnSpc>
                <a:spcPct val="120000"/>
              </a:lnSpc>
            </a:pPr>
            <a:r>
              <a:rPr lang="en-US" sz="2800" dirty="0">
                <a:latin typeface="Arial" panose="020B0604020202020204" pitchFamily="34" charset="0"/>
                <a:cs typeface="Arial" panose="020B0604020202020204" pitchFamily="34" charset="0"/>
              </a:rPr>
              <a:t>It is not enough just to post content on a social media platform. We also need to engage with those on the platform to create dialogue and conversation.  We do this by responding to the content that other users post and by replying to engagement on our posts. </a:t>
            </a:r>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a16="http://schemas.microsoft.com/office/drawing/2014/main" xmlns="" id="{52E1BF00-793A-4C68-AB16-F14C8A8750E6}"/>
              </a:ext>
            </a:extLst>
          </p:cNvPr>
          <p:cNvSpPr txBox="1"/>
          <p:nvPr/>
        </p:nvSpPr>
        <p:spPr>
          <a:xfrm>
            <a:off x="5788342" y="150592"/>
            <a:ext cx="658488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Marketing</a:t>
            </a:r>
          </a:p>
        </p:txBody>
      </p:sp>
    </p:spTree>
    <p:extLst>
      <p:ext uri="{BB962C8B-B14F-4D97-AF65-F5344CB8AC3E}">
        <p14:creationId xmlns:p14="http://schemas.microsoft.com/office/powerpoint/2010/main" val="2369258134"/>
      </p:ext>
    </p:extLst>
  </p:cSld>
  <p:clrMapOvr>
    <a:masterClrMapping/>
  </p:clrMapOvr>
  <p:transition spd="slow">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a16="http://schemas.microsoft.com/office/drawing/2014/main" xmlns="" id="{ED1A1BF0-4D6D-405A-BF4E-59F868AA16F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t="7813" b="7813"/>
          <a:stretch>
            <a:fillRect/>
          </a:stretch>
        </p:blipFill>
        <p:spPr/>
      </p:pic>
      <p:sp>
        <p:nvSpPr>
          <p:cNvPr id="13" name="Rectangle 12">
            <a:extLst>
              <a:ext uri="{FF2B5EF4-FFF2-40B4-BE49-F238E27FC236}">
                <a16:creationId xmlns:a16="http://schemas.microsoft.com/office/drawing/2014/main" xmlns=""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a:t>
            </a:fld>
            <a:endParaRPr lang="en-US">
              <a:solidFill>
                <a:schemeClr val="bg1"/>
              </a:solidFill>
            </a:endParaRPr>
          </a:p>
        </p:txBody>
      </p:sp>
      <p:sp>
        <p:nvSpPr>
          <p:cNvPr id="12" name="Oval 11">
            <a:extLst>
              <a:ext uri="{FF2B5EF4-FFF2-40B4-BE49-F238E27FC236}">
                <a16:creationId xmlns:a16="http://schemas.microsoft.com/office/drawing/2014/main" xmlns="" id="{487510CB-74E3-452E-BEEF-6874A0CFF291}"/>
              </a:ext>
            </a:extLst>
          </p:cNvPr>
          <p:cNvSpPr/>
          <p:nvPr/>
        </p:nvSpPr>
        <p:spPr>
          <a:xfrm>
            <a:off x="6293376" y="831712"/>
            <a:ext cx="4915438" cy="491543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4816FBB-1E48-44DF-BF80-E07DFA6A1F1C}"/>
              </a:ext>
            </a:extLst>
          </p:cNvPr>
          <p:cNvSpPr txBox="1"/>
          <p:nvPr/>
        </p:nvSpPr>
        <p:spPr>
          <a:xfrm>
            <a:off x="6695213" y="2275611"/>
            <a:ext cx="4163288" cy="830997"/>
          </a:xfrm>
          <a:prstGeom prst="rect">
            <a:avLst/>
          </a:prstGeom>
          <a:noFill/>
        </p:spPr>
        <p:txBody>
          <a:bodyPr wrap="square" rtlCol="0">
            <a:spAutoFit/>
          </a:bodyPr>
          <a:lstStyle/>
          <a:p>
            <a:r>
              <a:rPr lang="en-CA" sz="4800" b="1" dirty="0">
                <a:solidFill>
                  <a:schemeClr val="bg1"/>
                </a:solidFill>
                <a:latin typeface="Arial" panose="020B0604020202020204" pitchFamily="34" charset="0"/>
                <a:cs typeface="Arial" panose="020B0604020202020204" pitchFamily="34" charset="0"/>
              </a:rPr>
              <a:t>Introductions</a:t>
            </a:r>
            <a:endParaRPr lang="en-US" sz="48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08C39288-2375-4B57-A638-3D7F62981481}"/>
              </a:ext>
            </a:extLst>
          </p:cNvPr>
          <p:cNvSpPr txBox="1"/>
          <p:nvPr/>
        </p:nvSpPr>
        <p:spPr>
          <a:xfrm>
            <a:off x="7173194" y="3124201"/>
            <a:ext cx="370608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Instructor</a:t>
            </a:r>
          </a:p>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Participants</a:t>
            </a:r>
            <a:endParaRPr lang="en-US" sz="2800" b="1" dirty="0">
              <a:latin typeface="Arial" panose="020B0604020202020204" pitchFamily="34" charset="0"/>
              <a:cs typeface="Arial" panose="020B0604020202020204" pitchFamily="34" charset="0"/>
            </a:endParaRPr>
          </a:p>
        </p:txBody>
      </p:sp>
      <p:pic>
        <p:nvPicPr>
          <p:cNvPr id="16" name="Picture 15" descr="A picture containing device&#10;&#10;Description automatically generated">
            <a:extLst>
              <a:ext uri="{FF2B5EF4-FFF2-40B4-BE49-F238E27FC236}">
                <a16:creationId xmlns:a16="http://schemas.microsoft.com/office/drawing/2014/main" xmlns="" id="{8ECF3461-97F9-46F3-B1A9-0F6E5D0AD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347282000"/>
      </p:ext>
    </p:extLst>
  </p:cSld>
  <p:clrMapOvr>
    <a:masterClrMapping/>
  </p:clrMapOvr>
  <p:transition spd="med">
    <p:pull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8D5A24E-5848-4D0E-8C29-39A8405BCAE1}"/>
              </a:ext>
            </a:extLst>
          </p:cNvPr>
          <p:cNvPicPr>
            <a:picLocks noChangeAspect="1"/>
          </p:cNvPicPr>
          <p:nvPr/>
        </p:nvPicPr>
        <p:blipFill rotWithShape="1">
          <a:blip r:embed="rId2">
            <a:extLst>
              <a:ext uri="{28A0092B-C50C-407E-A947-70E740481C1C}">
                <a14:useLocalDpi xmlns:a14="http://schemas.microsoft.com/office/drawing/2010/main"/>
              </a:ext>
            </a:extLst>
          </a:blip>
          <a:srcRect t="39068" b="36376"/>
          <a:stretch/>
        </p:blipFill>
        <p:spPr>
          <a:xfrm>
            <a:off x="-1" y="-1"/>
            <a:ext cx="12192002" cy="2073878"/>
          </a:xfrm>
          <a:prstGeom prst="rect">
            <a:avLst/>
          </a:prstGeom>
        </p:spPr>
      </p:pic>
      <p:sp>
        <p:nvSpPr>
          <p:cNvPr id="25" name="Rectangle 24">
            <a:extLst>
              <a:ext uri="{FF2B5EF4-FFF2-40B4-BE49-F238E27FC236}">
                <a16:creationId xmlns:a16="http://schemas.microsoft.com/office/drawing/2014/main" xmlns="" id="{8F67E0F3-2E8B-462D-A83B-E62F475B8DCE}"/>
              </a:ext>
            </a:extLst>
          </p:cNvPr>
          <p:cNvSpPr/>
          <p:nvPr/>
        </p:nvSpPr>
        <p:spPr>
          <a:xfrm>
            <a:off x="0" y="-1"/>
            <a:ext cx="12192000" cy="2073878"/>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20</a:t>
            </a:fld>
            <a:endParaRPr lang="en-US"/>
          </a:p>
        </p:txBody>
      </p:sp>
      <p:sp>
        <p:nvSpPr>
          <p:cNvPr id="8" name="TextBox 7">
            <a:extLst>
              <a:ext uri="{FF2B5EF4-FFF2-40B4-BE49-F238E27FC236}">
                <a16:creationId xmlns:a16="http://schemas.microsoft.com/office/drawing/2014/main" xmlns=""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Social Media for Marketing</a:t>
            </a:r>
            <a:endParaRPr lang="en-US" sz="54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2CEA06C8-D8CF-49FC-AA25-19A3BB607FD5}"/>
              </a:ext>
            </a:extLst>
          </p:cNvPr>
          <p:cNvSpPr txBox="1"/>
          <p:nvPr/>
        </p:nvSpPr>
        <p:spPr>
          <a:xfrm>
            <a:off x="869373" y="983403"/>
            <a:ext cx="10453254"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Social media platforms all have fairly standard ways to engage with our target market: </a:t>
            </a:r>
          </a:p>
        </p:txBody>
      </p:sp>
      <p:pic>
        <p:nvPicPr>
          <p:cNvPr id="11" name="Picture 10">
            <a:extLst>
              <a:ext uri="{FF2B5EF4-FFF2-40B4-BE49-F238E27FC236}">
                <a16:creationId xmlns:a16="http://schemas.microsoft.com/office/drawing/2014/main" xmlns=""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5" name="Group 4">
            <a:extLst>
              <a:ext uri="{FF2B5EF4-FFF2-40B4-BE49-F238E27FC236}">
                <a16:creationId xmlns:a16="http://schemas.microsoft.com/office/drawing/2014/main" xmlns="" id="{208BCA2A-6B52-4D63-AC63-9E44433B244D}"/>
              </a:ext>
            </a:extLst>
          </p:cNvPr>
          <p:cNvGrpSpPr/>
          <p:nvPr/>
        </p:nvGrpSpPr>
        <p:grpSpPr>
          <a:xfrm>
            <a:off x="617123" y="3305824"/>
            <a:ext cx="1902720" cy="1773420"/>
            <a:chOff x="430043" y="2676746"/>
            <a:chExt cx="1325617" cy="1235534"/>
          </a:xfrm>
        </p:grpSpPr>
        <p:sp>
          <p:nvSpPr>
            <p:cNvPr id="14" name="Oval 13">
              <a:extLst>
                <a:ext uri="{FF2B5EF4-FFF2-40B4-BE49-F238E27FC236}">
                  <a16:creationId xmlns:a16="http://schemas.microsoft.com/office/drawing/2014/main" xmlns="" id="{BFD64CDE-413E-41EB-AAF5-6A570CF3EA18}"/>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426857ED-BDBE-4625-90FA-0A6C3AB581B2}"/>
                </a:ext>
              </a:extLst>
            </p:cNvPr>
            <p:cNvSpPr txBox="1"/>
            <p:nvPr/>
          </p:nvSpPr>
          <p:spPr>
            <a:xfrm>
              <a:off x="430043" y="3047922"/>
              <a:ext cx="1325617" cy="493181"/>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Follows/</a:t>
              </a:r>
            </a:p>
            <a:p>
              <a:pPr algn="ctr"/>
              <a:r>
                <a:rPr lang="en-CA" sz="2000" b="1" dirty="0">
                  <a:solidFill>
                    <a:schemeClr val="bg1"/>
                  </a:solidFill>
                  <a:latin typeface="Arial" panose="020B0604020202020204" pitchFamily="34" charset="0"/>
                  <a:cs typeface="Arial" panose="020B0604020202020204" pitchFamily="34" charset="0"/>
                </a:rPr>
                <a:t>Subscribes</a:t>
              </a:r>
            </a:p>
          </p:txBody>
        </p:sp>
      </p:grpSp>
      <p:grpSp>
        <p:nvGrpSpPr>
          <p:cNvPr id="52" name="Group 51">
            <a:extLst>
              <a:ext uri="{FF2B5EF4-FFF2-40B4-BE49-F238E27FC236}">
                <a16:creationId xmlns:a16="http://schemas.microsoft.com/office/drawing/2014/main" xmlns="" id="{2B55AFAC-1D2C-4F1E-896E-34FC6A62CF46}"/>
              </a:ext>
            </a:extLst>
          </p:cNvPr>
          <p:cNvGrpSpPr/>
          <p:nvPr/>
        </p:nvGrpSpPr>
        <p:grpSpPr>
          <a:xfrm>
            <a:off x="5206277" y="2187042"/>
            <a:ext cx="1773420" cy="1773420"/>
            <a:chOff x="475084" y="2676746"/>
            <a:chExt cx="1235534" cy="1235534"/>
          </a:xfrm>
        </p:grpSpPr>
        <p:sp>
          <p:nvSpPr>
            <p:cNvPr id="53" name="Oval 52">
              <a:extLst>
                <a:ext uri="{FF2B5EF4-FFF2-40B4-BE49-F238E27FC236}">
                  <a16:creationId xmlns:a16="http://schemas.microsoft.com/office/drawing/2014/main" xmlns="" id="{35E02B20-367B-417D-AF30-FB5720278B8B}"/>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xmlns="" id="{C219CD8C-8CE5-4A79-AA1B-EF3D3263276E}"/>
                </a:ext>
              </a:extLst>
            </p:cNvPr>
            <p:cNvSpPr txBox="1"/>
            <p:nvPr/>
          </p:nvSpPr>
          <p:spPr>
            <a:xfrm>
              <a:off x="553558" y="3133693"/>
              <a:ext cx="1078586" cy="321640"/>
            </a:xfrm>
            <a:prstGeom prst="rect">
              <a:avLst/>
            </a:prstGeom>
            <a:noFill/>
          </p:spPr>
          <p:txBody>
            <a:bodyPr wrap="square" rtlCol="0">
              <a:spAutoFit/>
            </a:bodyPr>
            <a:lstStyle/>
            <a:p>
              <a:pPr algn="ctr"/>
              <a:r>
                <a:rPr lang="en-CA" sz="2400" b="1" dirty="0">
                  <a:solidFill>
                    <a:schemeClr val="bg1"/>
                  </a:solidFill>
                  <a:latin typeface="Arial" panose="020B0604020202020204" pitchFamily="34" charset="0"/>
                  <a:cs typeface="Arial" panose="020B0604020202020204" pitchFamily="34" charset="0"/>
                </a:rPr>
                <a:t>Stickers</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xmlns="" id="{00793599-E976-4D2C-BA35-D1FADEA5E752}"/>
              </a:ext>
            </a:extLst>
          </p:cNvPr>
          <p:cNvGrpSpPr/>
          <p:nvPr/>
        </p:nvGrpSpPr>
        <p:grpSpPr>
          <a:xfrm>
            <a:off x="7806076" y="2187042"/>
            <a:ext cx="1792100" cy="1773420"/>
            <a:chOff x="475084" y="2676746"/>
            <a:chExt cx="1248548" cy="1235534"/>
          </a:xfrm>
        </p:grpSpPr>
        <p:sp>
          <p:nvSpPr>
            <p:cNvPr id="56" name="Oval 55">
              <a:extLst>
                <a:ext uri="{FF2B5EF4-FFF2-40B4-BE49-F238E27FC236}">
                  <a16:creationId xmlns:a16="http://schemas.microsoft.com/office/drawing/2014/main" xmlns="" id="{7B627519-5175-415D-B772-06C3B29C9F6F}"/>
                </a:ext>
              </a:extLst>
            </p:cNvPr>
            <p:cNvSpPr/>
            <p:nvPr/>
          </p:nvSpPr>
          <p:spPr>
            <a:xfrm>
              <a:off x="475084" y="2676746"/>
              <a:ext cx="1235534" cy="1235534"/>
            </a:xfrm>
            <a:prstGeom prst="ellipse">
              <a:avLst/>
            </a:prstGeom>
            <a:solidFill>
              <a:srgbClr val="E76F0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xmlns="" id="{28F81C6C-45C1-4713-9C86-295754DAE385}"/>
                </a:ext>
              </a:extLst>
            </p:cNvPr>
            <p:cNvSpPr txBox="1"/>
            <p:nvPr/>
          </p:nvSpPr>
          <p:spPr>
            <a:xfrm>
              <a:off x="499706" y="3020162"/>
              <a:ext cx="1223926" cy="578952"/>
            </a:xfrm>
            <a:prstGeom prst="rect">
              <a:avLst/>
            </a:prstGeom>
            <a:noFill/>
          </p:spPr>
          <p:txBody>
            <a:bodyPr wrap="square" rtlCol="0">
              <a:spAutoFit/>
            </a:bodyPr>
            <a:lstStyle/>
            <a:p>
              <a:pPr algn="ctr"/>
              <a:r>
                <a:rPr lang="en-CA" sz="2400" b="1" dirty="0">
                  <a:solidFill>
                    <a:schemeClr val="bg1"/>
                  </a:solidFill>
                  <a:latin typeface="Arial" panose="020B0604020202020204" pitchFamily="34" charset="0"/>
                  <a:cs typeface="Arial" panose="020B0604020202020204" pitchFamily="34" charset="0"/>
                </a:rPr>
                <a:t>Forwards/shares</a:t>
              </a:r>
            </a:p>
          </p:txBody>
        </p:sp>
      </p:grpSp>
      <p:grpSp>
        <p:nvGrpSpPr>
          <p:cNvPr id="58" name="Group 57">
            <a:extLst>
              <a:ext uri="{FF2B5EF4-FFF2-40B4-BE49-F238E27FC236}">
                <a16:creationId xmlns:a16="http://schemas.microsoft.com/office/drawing/2014/main" xmlns="" id="{6B9389C0-F8EF-4820-B815-5A50BE3ED75E}"/>
              </a:ext>
            </a:extLst>
          </p:cNvPr>
          <p:cNvGrpSpPr/>
          <p:nvPr/>
        </p:nvGrpSpPr>
        <p:grpSpPr>
          <a:xfrm>
            <a:off x="9744134" y="3305824"/>
            <a:ext cx="1990666" cy="1773420"/>
            <a:chOff x="419825" y="2676746"/>
            <a:chExt cx="1386888" cy="1235534"/>
          </a:xfrm>
        </p:grpSpPr>
        <p:sp>
          <p:nvSpPr>
            <p:cNvPr id="59" name="Oval 58">
              <a:extLst>
                <a:ext uri="{FF2B5EF4-FFF2-40B4-BE49-F238E27FC236}">
                  <a16:creationId xmlns:a16="http://schemas.microsoft.com/office/drawing/2014/main" xmlns="" id="{BD96E66E-00CB-4574-8C1C-90FEDF5BB4BD}"/>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xmlns="" id="{1B29FABB-53AC-4EDB-8A50-AE8A21DC0CBA}"/>
                </a:ext>
              </a:extLst>
            </p:cNvPr>
            <p:cNvSpPr txBox="1"/>
            <p:nvPr/>
          </p:nvSpPr>
          <p:spPr>
            <a:xfrm>
              <a:off x="419825" y="3022647"/>
              <a:ext cx="1386888" cy="578952"/>
            </a:xfrm>
            <a:prstGeom prst="rect">
              <a:avLst/>
            </a:prstGeom>
            <a:noFill/>
          </p:spPr>
          <p:txBody>
            <a:bodyPr wrap="square" rtlCol="0">
              <a:spAutoFit/>
            </a:bodyPr>
            <a:lstStyle/>
            <a:p>
              <a:pPr algn="ctr"/>
              <a:r>
                <a:rPr lang="en-CA" sz="2400" b="1" dirty="0">
                  <a:solidFill>
                    <a:schemeClr val="bg1"/>
                  </a:solidFill>
                  <a:latin typeface="Arial" panose="020B0604020202020204" pitchFamily="34" charset="0"/>
                  <a:cs typeface="Arial" panose="020B0604020202020204" pitchFamily="34" charset="0"/>
                </a:rPr>
                <a:t>Replies/</a:t>
              </a:r>
            </a:p>
            <a:p>
              <a:pPr algn="ctr"/>
              <a:r>
                <a:rPr lang="en-CA" sz="2400" b="1" dirty="0">
                  <a:solidFill>
                    <a:schemeClr val="bg1"/>
                  </a:solidFill>
                  <a:latin typeface="Arial" panose="020B0604020202020204" pitchFamily="34" charset="0"/>
                  <a:cs typeface="Arial" panose="020B0604020202020204" pitchFamily="34" charset="0"/>
                </a:rPr>
                <a:t>comments</a:t>
              </a:r>
            </a:p>
          </p:txBody>
        </p:sp>
      </p:grpSp>
      <p:grpSp>
        <p:nvGrpSpPr>
          <p:cNvPr id="103" name="Group 102">
            <a:extLst>
              <a:ext uri="{FF2B5EF4-FFF2-40B4-BE49-F238E27FC236}">
                <a16:creationId xmlns:a16="http://schemas.microsoft.com/office/drawing/2014/main" xmlns="" id="{90306083-8123-487A-85AB-3D672CCA2C97}"/>
              </a:ext>
            </a:extLst>
          </p:cNvPr>
          <p:cNvGrpSpPr/>
          <p:nvPr/>
        </p:nvGrpSpPr>
        <p:grpSpPr>
          <a:xfrm>
            <a:off x="2615818" y="2187042"/>
            <a:ext cx="1773420" cy="1773420"/>
            <a:chOff x="475084" y="2676746"/>
            <a:chExt cx="1235534" cy="1235534"/>
          </a:xfrm>
        </p:grpSpPr>
        <p:sp>
          <p:nvSpPr>
            <p:cNvPr id="104" name="Oval 103">
              <a:extLst>
                <a:ext uri="{FF2B5EF4-FFF2-40B4-BE49-F238E27FC236}">
                  <a16:creationId xmlns:a16="http://schemas.microsoft.com/office/drawing/2014/main" xmlns="" id="{6A35B971-F574-4A4F-9DC6-E80668DC1745}"/>
                </a:ext>
              </a:extLst>
            </p:cNvPr>
            <p:cNvSpPr/>
            <p:nvPr/>
          </p:nvSpPr>
          <p:spPr>
            <a:xfrm>
              <a:off x="475084" y="2676746"/>
              <a:ext cx="1235534" cy="1235534"/>
            </a:xfrm>
            <a:prstGeom prst="ellipse">
              <a:avLst/>
            </a:prstGeom>
            <a:solidFill>
              <a:srgbClr val="E76F0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xmlns="" id="{DA5CFF0F-368D-465F-9073-7A4DC151CA0C}"/>
                </a:ext>
              </a:extLst>
            </p:cNvPr>
            <p:cNvSpPr txBox="1"/>
            <p:nvPr/>
          </p:nvSpPr>
          <p:spPr>
            <a:xfrm>
              <a:off x="570275" y="3051458"/>
              <a:ext cx="1078586" cy="493181"/>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Likes/</a:t>
              </a:r>
            </a:p>
            <a:p>
              <a:pPr algn="ctr"/>
              <a:r>
                <a:rPr lang="en-CA" sz="2000" b="1" dirty="0">
                  <a:solidFill>
                    <a:schemeClr val="bg1"/>
                  </a:solidFill>
                  <a:latin typeface="Arial" panose="020B0604020202020204" pitchFamily="34" charset="0"/>
                  <a:cs typeface="Arial" panose="020B0604020202020204" pitchFamily="34" charset="0"/>
                </a:rPr>
                <a:t>Dislikes</a:t>
              </a:r>
            </a:p>
          </p:txBody>
        </p:sp>
      </p:grpSp>
      <p:grpSp>
        <p:nvGrpSpPr>
          <p:cNvPr id="100" name="Group 99">
            <a:extLst>
              <a:ext uri="{FF2B5EF4-FFF2-40B4-BE49-F238E27FC236}">
                <a16:creationId xmlns:a16="http://schemas.microsoft.com/office/drawing/2014/main" xmlns="" id="{3D272081-3902-447C-988A-258CF2A40D3A}"/>
              </a:ext>
            </a:extLst>
          </p:cNvPr>
          <p:cNvGrpSpPr/>
          <p:nvPr/>
        </p:nvGrpSpPr>
        <p:grpSpPr>
          <a:xfrm>
            <a:off x="2615818" y="4375054"/>
            <a:ext cx="1773420" cy="1773420"/>
            <a:chOff x="475084" y="2676746"/>
            <a:chExt cx="1235534" cy="1235534"/>
          </a:xfrm>
        </p:grpSpPr>
        <p:sp>
          <p:nvSpPr>
            <p:cNvPr id="101" name="Oval 100">
              <a:extLst>
                <a:ext uri="{FF2B5EF4-FFF2-40B4-BE49-F238E27FC236}">
                  <a16:creationId xmlns:a16="http://schemas.microsoft.com/office/drawing/2014/main" xmlns="" id="{5B270E67-3528-4FAC-BE51-22065109910A}"/>
                </a:ext>
              </a:extLst>
            </p:cNvPr>
            <p:cNvSpPr/>
            <p:nvPr/>
          </p:nvSpPr>
          <p:spPr>
            <a:xfrm>
              <a:off x="475084" y="2676746"/>
              <a:ext cx="1235534" cy="1235534"/>
            </a:xfrm>
            <a:prstGeom prst="ellipse">
              <a:avLst/>
            </a:prstGeom>
            <a:solidFill>
              <a:srgbClr val="E76F0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xmlns="" id="{0C87CB5C-A630-4705-9957-7D3C01C4D2CD}"/>
                </a:ext>
              </a:extLst>
            </p:cNvPr>
            <p:cNvSpPr txBox="1"/>
            <p:nvPr/>
          </p:nvSpPr>
          <p:spPr>
            <a:xfrm>
              <a:off x="553558" y="3133693"/>
              <a:ext cx="1078586" cy="321640"/>
            </a:xfrm>
            <a:prstGeom prst="rect">
              <a:avLst/>
            </a:prstGeom>
            <a:noFill/>
          </p:spPr>
          <p:txBody>
            <a:bodyPr wrap="square" rtlCol="0">
              <a:spAutoFit/>
            </a:bodyPr>
            <a:lstStyle/>
            <a:p>
              <a:pPr algn="ctr"/>
              <a:r>
                <a:rPr lang="en-CA" sz="2400" b="1" dirty="0">
                  <a:solidFill>
                    <a:schemeClr val="bg1"/>
                  </a:solidFill>
                  <a:latin typeface="Arial" panose="020B0604020202020204" pitchFamily="34" charset="0"/>
                  <a:cs typeface="Arial" panose="020B0604020202020204" pitchFamily="34" charset="0"/>
                </a:rPr>
                <a:t>Emojis</a:t>
              </a:r>
            </a:p>
          </p:txBody>
        </p:sp>
      </p:grpSp>
      <p:grpSp>
        <p:nvGrpSpPr>
          <p:cNvPr id="106" name="Group 105">
            <a:extLst>
              <a:ext uri="{FF2B5EF4-FFF2-40B4-BE49-F238E27FC236}">
                <a16:creationId xmlns:a16="http://schemas.microsoft.com/office/drawing/2014/main" xmlns="" id="{7AE10539-638C-4717-9124-CBBD27D2F622}"/>
              </a:ext>
            </a:extLst>
          </p:cNvPr>
          <p:cNvGrpSpPr/>
          <p:nvPr/>
        </p:nvGrpSpPr>
        <p:grpSpPr>
          <a:xfrm>
            <a:off x="7725343" y="4375054"/>
            <a:ext cx="1985470" cy="1773420"/>
            <a:chOff x="418838" y="2676746"/>
            <a:chExt cx="1383268" cy="1235534"/>
          </a:xfrm>
        </p:grpSpPr>
        <p:sp>
          <p:nvSpPr>
            <p:cNvPr id="107" name="Oval 106">
              <a:extLst>
                <a:ext uri="{FF2B5EF4-FFF2-40B4-BE49-F238E27FC236}">
                  <a16:creationId xmlns:a16="http://schemas.microsoft.com/office/drawing/2014/main" xmlns="" id="{0E5D8E30-0430-4338-8E53-9871091B9C1F}"/>
                </a:ext>
              </a:extLst>
            </p:cNvPr>
            <p:cNvSpPr/>
            <p:nvPr/>
          </p:nvSpPr>
          <p:spPr>
            <a:xfrm>
              <a:off x="475084" y="2676746"/>
              <a:ext cx="1235534" cy="1235534"/>
            </a:xfrm>
            <a:prstGeom prst="ellipse">
              <a:avLst/>
            </a:prstGeom>
            <a:solidFill>
              <a:srgbClr val="E76F0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xmlns="" id="{0378C100-276D-471F-A2FD-0CAA8DCD7294}"/>
                </a:ext>
              </a:extLst>
            </p:cNvPr>
            <p:cNvSpPr txBox="1"/>
            <p:nvPr/>
          </p:nvSpPr>
          <p:spPr>
            <a:xfrm>
              <a:off x="418838" y="3005037"/>
              <a:ext cx="1383268" cy="578952"/>
            </a:xfrm>
            <a:prstGeom prst="rect">
              <a:avLst/>
            </a:prstGeom>
            <a:noFill/>
          </p:spPr>
          <p:txBody>
            <a:bodyPr wrap="square" rtlCol="0">
              <a:spAutoFit/>
            </a:bodyPr>
            <a:lstStyle/>
            <a:p>
              <a:pPr algn="ctr"/>
              <a:r>
                <a:rPr lang="en-CA" sz="2400" b="1" dirty="0">
                  <a:solidFill>
                    <a:schemeClr val="bg1"/>
                  </a:solidFill>
                  <a:latin typeface="Arial" panose="020B0604020202020204" pitchFamily="34" charset="0"/>
                  <a:cs typeface="Arial" panose="020B0604020202020204" pitchFamily="34" charset="0"/>
                </a:rPr>
                <a:t>Private</a:t>
              </a:r>
            </a:p>
            <a:p>
              <a:pPr algn="ctr"/>
              <a:r>
                <a:rPr lang="en-CA" sz="2400" b="1" dirty="0">
                  <a:solidFill>
                    <a:schemeClr val="bg1"/>
                  </a:solidFill>
                  <a:latin typeface="Arial" panose="020B0604020202020204" pitchFamily="34" charset="0"/>
                  <a:cs typeface="Arial" panose="020B0604020202020204" pitchFamily="34" charset="0"/>
                </a:rPr>
                <a:t>messages</a:t>
              </a:r>
            </a:p>
          </p:txBody>
        </p:sp>
      </p:grpSp>
      <p:grpSp>
        <p:nvGrpSpPr>
          <p:cNvPr id="124" name="Group 123">
            <a:extLst>
              <a:ext uri="{FF2B5EF4-FFF2-40B4-BE49-F238E27FC236}">
                <a16:creationId xmlns:a16="http://schemas.microsoft.com/office/drawing/2014/main" xmlns="" id="{183D1EC0-2C58-4494-9379-499CAEB3FB03}"/>
              </a:ext>
            </a:extLst>
          </p:cNvPr>
          <p:cNvGrpSpPr/>
          <p:nvPr/>
        </p:nvGrpSpPr>
        <p:grpSpPr>
          <a:xfrm>
            <a:off x="5215617" y="4375054"/>
            <a:ext cx="1773420" cy="1773420"/>
            <a:chOff x="475084" y="2676746"/>
            <a:chExt cx="1235534" cy="1235534"/>
          </a:xfrm>
        </p:grpSpPr>
        <p:sp>
          <p:nvSpPr>
            <p:cNvPr id="125" name="Oval 124">
              <a:extLst>
                <a:ext uri="{FF2B5EF4-FFF2-40B4-BE49-F238E27FC236}">
                  <a16:creationId xmlns:a16="http://schemas.microsoft.com/office/drawing/2014/main" xmlns="" id="{D03E0CEE-1EF6-4D68-9269-F739C5F006FB}"/>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xmlns="" id="{4443D0A9-922D-4CCC-AC78-03D1274B1D28}"/>
                </a:ext>
              </a:extLst>
            </p:cNvPr>
            <p:cNvSpPr txBox="1"/>
            <p:nvPr/>
          </p:nvSpPr>
          <p:spPr>
            <a:xfrm>
              <a:off x="553558" y="3026480"/>
              <a:ext cx="1078586" cy="536066"/>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Gifs</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58684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03"/>
                                        </p:tgtEl>
                                        <p:attrNameLst>
                                          <p:attrName>style.visibility</p:attrName>
                                        </p:attrNameLst>
                                      </p:cBhvr>
                                      <p:to>
                                        <p:strVal val="visible"/>
                                      </p:to>
                                    </p:set>
                                    <p:anim calcmode="lin" valueType="num">
                                      <p:cBhvr>
                                        <p:cTn id="14" dur="500" fill="hold"/>
                                        <p:tgtEl>
                                          <p:spTgt spid="103"/>
                                        </p:tgtEl>
                                        <p:attrNameLst>
                                          <p:attrName>ppt_w</p:attrName>
                                        </p:attrNameLst>
                                      </p:cBhvr>
                                      <p:tavLst>
                                        <p:tav tm="0">
                                          <p:val>
                                            <p:fltVal val="0"/>
                                          </p:val>
                                        </p:tav>
                                        <p:tav tm="100000">
                                          <p:val>
                                            <p:strVal val="#ppt_w"/>
                                          </p:val>
                                        </p:tav>
                                      </p:tavLst>
                                    </p:anim>
                                    <p:anim calcmode="lin" valueType="num">
                                      <p:cBhvr>
                                        <p:cTn id="15" dur="500" fill="hold"/>
                                        <p:tgtEl>
                                          <p:spTgt spid="103"/>
                                        </p:tgtEl>
                                        <p:attrNameLst>
                                          <p:attrName>ppt_h</p:attrName>
                                        </p:attrNameLst>
                                      </p:cBhvr>
                                      <p:tavLst>
                                        <p:tav tm="0">
                                          <p:val>
                                            <p:fltVal val="0"/>
                                          </p:val>
                                        </p:tav>
                                        <p:tav tm="100000">
                                          <p:val>
                                            <p:strVal val="#ppt_h"/>
                                          </p:val>
                                        </p:tav>
                                      </p:tavLst>
                                    </p:anim>
                                    <p:anim calcmode="lin" valueType="num">
                                      <p:cBhvr>
                                        <p:cTn id="16" dur="500" fill="hold"/>
                                        <p:tgtEl>
                                          <p:spTgt spid="103"/>
                                        </p:tgtEl>
                                        <p:attrNameLst>
                                          <p:attrName>style.rotation</p:attrName>
                                        </p:attrNameLst>
                                      </p:cBhvr>
                                      <p:tavLst>
                                        <p:tav tm="0">
                                          <p:val>
                                            <p:fltVal val="90"/>
                                          </p:val>
                                        </p:tav>
                                        <p:tav tm="100000">
                                          <p:val>
                                            <p:fltVal val="0"/>
                                          </p:val>
                                        </p:tav>
                                      </p:tavLst>
                                    </p:anim>
                                    <p:animEffect transition="in" filter="fade">
                                      <p:cBhvr>
                                        <p:cTn id="17" dur="500"/>
                                        <p:tgtEl>
                                          <p:spTgt spid="103"/>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00"/>
                                        </p:tgtEl>
                                        <p:attrNameLst>
                                          <p:attrName>style.visibility</p:attrName>
                                        </p:attrNameLst>
                                      </p:cBhvr>
                                      <p:to>
                                        <p:strVal val="visible"/>
                                      </p:to>
                                    </p:set>
                                    <p:anim calcmode="lin" valueType="num">
                                      <p:cBhvr>
                                        <p:cTn id="21" dur="500" fill="hold"/>
                                        <p:tgtEl>
                                          <p:spTgt spid="100"/>
                                        </p:tgtEl>
                                        <p:attrNameLst>
                                          <p:attrName>ppt_w</p:attrName>
                                        </p:attrNameLst>
                                      </p:cBhvr>
                                      <p:tavLst>
                                        <p:tav tm="0">
                                          <p:val>
                                            <p:fltVal val="0"/>
                                          </p:val>
                                        </p:tav>
                                        <p:tav tm="100000">
                                          <p:val>
                                            <p:strVal val="#ppt_w"/>
                                          </p:val>
                                        </p:tav>
                                      </p:tavLst>
                                    </p:anim>
                                    <p:anim calcmode="lin" valueType="num">
                                      <p:cBhvr>
                                        <p:cTn id="22" dur="500" fill="hold"/>
                                        <p:tgtEl>
                                          <p:spTgt spid="100"/>
                                        </p:tgtEl>
                                        <p:attrNameLst>
                                          <p:attrName>ppt_h</p:attrName>
                                        </p:attrNameLst>
                                      </p:cBhvr>
                                      <p:tavLst>
                                        <p:tav tm="0">
                                          <p:val>
                                            <p:fltVal val="0"/>
                                          </p:val>
                                        </p:tav>
                                        <p:tav tm="100000">
                                          <p:val>
                                            <p:strVal val="#ppt_h"/>
                                          </p:val>
                                        </p:tav>
                                      </p:tavLst>
                                    </p:anim>
                                    <p:anim calcmode="lin" valueType="num">
                                      <p:cBhvr>
                                        <p:cTn id="23" dur="500" fill="hold"/>
                                        <p:tgtEl>
                                          <p:spTgt spid="100"/>
                                        </p:tgtEl>
                                        <p:attrNameLst>
                                          <p:attrName>style.rotation</p:attrName>
                                        </p:attrNameLst>
                                      </p:cBhvr>
                                      <p:tavLst>
                                        <p:tav tm="0">
                                          <p:val>
                                            <p:fltVal val="90"/>
                                          </p:val>
                                        </p:tav>
                                        <p:tav tm="100000">
                                          <p:val>
                                            <p:fltVal val="0"/>
                                          </p:val>
                                        </p:tav>
                                      </p:tavLst>
                                    </p:anim>
                                    <p:animEffect transition="in" filter="fade">
                                      <p:cBhvr>
                                        <p:cTn id="24" dur="500"/>
                                        <p:tgtEl>
                                          <p:spTgt spid="100"/>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 calcmode="lin" valueType="num">
                                      <p:cBhvr>
                                        <p:cTn id="30" dur="500" fill="hold"/>
                                        <p:tgtEl>
                                          <p:spTgt spid="52"/>
                                        </p:tgtEl>
                                        <p:attrNameLst>
                                          <p:attrName>style.rotation</p:attrName>
                                        </p:attrNameLst>
                                      </p:cBhvr>
                                      <p:tavLst>
                                        <p:tav tm="0">
                                          <p:val>
                                            <p:fltVal val="90"/>
                                          </p:val>
                                        </p:tav>
                                        <p:tav tm="100000">
                                          <p:val>
                                            <p:fltVal val="0"/>
                                          </p:val>
                                        </p:tav>
                                      </p:tavLst>
                                    </p:anim>
                                    <p:animEffect transition="in" filter="fade">
                                      <p:cBhvr>
                                        <p:cTn id="31" dur="500"/>
                                        <p:tgtEl>
                                          <p:spTgt spid="52"/>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124"/>
                                        </p:tgtEl>
                                        <p:attrNameLst>
                                          <p:attrName>style.visibility</p:attrName>
                                        </p:attrNameLst>
                                      </p:cBhvr>
                                      <p:to>
                                        <p:strVal val="visible"/>
                                      </p:to>
                                    </p:set>
                                    <p:anim calcmode="lin" valueType="num">
                                      <p:cBhvr>
                                        <p:cTn id="35" dur="500" fill="hold"/>
                                        <p:tgtEl>
                                          <p:spTgt spid="124"/>
                                        </p:tgtEl>
                                        <p:attrNameLst>
                                          <p:attrName>ppt_w</p:attrName>
                                        </p:attrNameLst>
                                      </p:cBhvr>
                                      <p:tavLst>
                                        <p:tav tm="0">
                                          <p:val>
                                            <p:fltVal val="0"/>
                                          </p:val>
                                        </p:tav>
                                        <p:tav tm="100000">
                                          <p:val>
                                            <p:strVal val="#ppt_w"/>
                                          </p:val>
                                        </p:tav>
                                      </p:tavLst>
                                    </p:anim>
                                    <p:anim calcmode="lin" valueType="num">
                                      <p:cBhvr>
                                        <p:cTn id="36" dur="500" fill="hold"/>
                                        <p:tgtEl>
                                          <p:spTgt spid="124"/>
                                        </p:tgtEl>
                                        <p:attrNameLst>
                                          <p:attrName>ppt_h</p:attrName>
                                        </p:attrNameLst>
                                      </p:cBhvr>
                                      <p:tavLst>
                                        <p:tav tm="0">
                                          <p:val>
                                            <p:fltVal val="0"/>
                                          </p:val>
                                        </p:tav>
                                        <p:tav tm="100000">
                                          <p:val>
                                            <p:strVal val="#ppt_h"/>
                                          </p:val>
                                        </p:tav>
                                      </p:tavLst>
                                    </p:anim>
                                    <p:anim calcmode="lin" valueType="num">
                                      <p:cBhvr>
                                        <p:cTn id="37" dur="500" fill="hold"/>
                                        <p:tgtEl>
                                          <p:spTgt spid="124"/>
                                        </p:tgtEl>
                                        <p:attrNameLst>
                                          <p:attrName>style.rotation</p:attrName>
                                        </p:attrNameLst>
                                      </p:cBhvr>
                                      <p:tavLst>
                                        <p:tav tm="0">
                                          <p:val>
                                            <p:fltVal val="90"/>
                                          </p:val>
                                        </p:tav>
                                        <p:tav tm="100000">
                                          <p:val>
                                            <p:fltVal val="0"/>
                                          </p:val>
                                        </p:tav>
                                      </p:tavLst>
                                    </p:anim>
                                    <p:animEffect transition="in" filter="fade">
                                      <p:cBhvr>
                                        <p:cTn id="38" dur="500"/>
                                        <p:tgtEl>
                                          <p:spTgt spid="124"/>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p:cTn id="49" dur="500" fill="hold"/>
                                        <p:tgtEl>
                                          <p:spTgt spid="106"/>
                                        </p:tgtEl>
                                        <p:attrNameLst>
                                          <p:attrName>ppt_w</p:attrName>
                                        </p:attrNameLst>
                                      </p:cBhvr>
                                      <p:tavLst>
                                        <p:tav tm="0">
                                          <p:val>
                                            <p:fltVal val="0"/>
                                          </p:val>
                                        </p:tav>
                                        <p:tav tm="100000">
                                          <p:val>
                                            <p:strVal val="#ppt_w"/>
                                          </p:val>
                                        </p:tav>
                                      </p:tavLst>
                                    </p:anim>
                                    <p:anim calcmode="lin" valueType="num">
                                      <p:cBhvr>
                                        <p:cTn id="50" dur="500" fill="hold"/>
                                        <p:tgtEl>
                                          <p:spTgt spid="106"/>
                                        </p:tgtEl>
                                        <p:attrNameLst>
                                          <p:attrName>ppt_h</p:attrName>
                                        </p:attrNameLst>
                                      </p:cBhvr>
                                      <p:tavLst>
                                        <p:tav tm="0">
                                          <p:val>
                                            <p:fltVal val="0"/>
                                          </p:val>
                                        </p:tav>
                                        <p:tav tm="100000">
                                          <p:val>
                                            <p:strVal val="#ppt_h"/>
                                          </p:val>
                                        </p:tav>
                                      </p:tavLst>
                                    </p:anim>
                                    <p:anim calcmode="lin" valueType="num">
                                      <p:cBhvr>
                                        <p:cTn id="51" dur="500" fill="hold"/>
                                        <p:tgtEl>
                                          <p:spTgt spid="106"/>
                                        </p:tgtEl>
                                        <p:attrNameLst>
                                          <p:attrName>style.rotation</p:attrName>
                                        </p:attrNameLst>
                                      </p:cBhvr>
                                      <p:tavLst>
                                        <p:tav tm="0">
                                          <p:val>
                                            <p:fltVal val="90"/>
                                          </p:val>
                                        </p:tav>
                                        <p:tav tm="100000">
                                          <p:val>
                                            <p:fltVal val="0"/>
                                          </p:val>
                                        </p:tav>
                                      </p:tavLst>
                                    </p:anim>
                                    <p:animEffect transition="in" filter="fade">
                                      <p:cBhvr>
                                        <p:cTn id="52" dur="500"/>
                                        <p:tgtEl>
                                          <p:spTgt spid="106"/>
                                        </p:tgtEl>
                                      </p:cBhvr>
                                    </p:animEffect>
                                  </p:childTnLst>
                                </p:cTn>
                              </p:par>
                            </p:childTnLst>
                          </p:cTn>
                        </p:par>
                        <p:par>
                          <p:cTn id="53" fill="hold">
                            <p:stCondLst>
                              <p:cond delay="3500"/>
                            </p:stCondLst>
                            <p:childTnLst>
                              <p:par>
                                <p:cTn id="54" presetID="31" presetClass="entr" presetSubtype="0"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 calcmode="lin" valueType="num">
                                      <p:cBhvr>
                                        <p:cTn id="56" dur="500" fill="hold"/>
                                        <p:tgtEl>
                                          <p:spTgt spid="58"/>
                                        </p:tgtEl>
                                        <p:attrNameLst>
                                          <p:attrName>ppt_w</p:attrName>
                                        </p:attrNameLst>
                                      </p:cBhvr>
                                      <p:tavLst>
                                        <p:tav tm="0">
                                          <p:val>
                                            <p:fltVal val="0"/>
                                          </p:val>
                                        </p:tav>
                                        <p:tav tm="100000">
                                          <p:val>
                                            <p:strVal val="#ppt_w"/>
                                          </p:val>
                                        </p:tav>
                                      </p:tavLst>
                                    </p:anim>
                                    <p:anim calcmode="lin" valueType="num">
                                      <p:cBhvr>
                                        <p:cTn id="57" dur="500" fill="hold"/>
                                        <p:tgtEl>
                                          <p:spTgt spid="58"/>
                                        </p:tgtEl>
                                        <p:attrNameLst>
                                          <p:attrName>ppt_h</p:attrName>
                                        </p:attrNameLst>
                                      </p:cBhvr>
                                      <p:tavLst>
                                        <p:tav tm="0">
                                          <p:val>
                                            <p:fltVal val="0"/>
                                          </p:val>
                                        </p:tav>
                                        <p:tav tm="100000">
                                          <p:val>
                                            <p:strVal val="#ppt_h"/>
                                          </p:val>
                                        </p:tav>
                                      </p:tavLst>
                                    </p:anim>
                                    <p:anim calcmode="lin" valueType="num">
                                      <p:cBhvr>
                                        <p:cTn id="58" dur="500" fill="hold"/>
                                        <p:tgtEl>
                                          <p:spTgt spid="58"/>
                                        </p:tgtEl>
                                        <p:attrNameLst>
                                          <p:attrName>style.rotation</p:attrName>
                                        </p:attrNameLst>
                                      </p:cBhvr>
                                      <p:tavLst>
                                        <p:tav tm="0">
                                          <p:val>
                                            <p:fltVal val="90"/>
                                          </p:val>
                                        </p:tav>
                                        <p:tav tm="100000">
                                          <p:val>
                                            <p:fltVal val="0"/>
                                          </p:val>
                                        </p:tav>
                                      </p:tavLst>
                                    </p:anim>
                                    <p:animEffect transition="in" filter="fade">
                                      <p:cBhvr>
                                        <p:cTn id="5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pic>
        <p:nvPicPr>
          <p:cNvPr id="4" name="Picture Placeholder 3">
            <a:extLst>
              <a:ext uri="{FF2B5EF4-FFF2-40B4-BE49-F238E27FC236}">
                <a16:creationId xmlns:a16="http://schemas.microsoft.com/office/drawing/2014/main" xmlns=""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30016" b="47384"/>
          <a:stretch/>
        </p:blipFill>
        <p:spPr>
          <a:xfrm>
            <a:off x="0" y="0"/>
            <a:ext cx="12191986" cy="2755281"/>
          </a:xfrm>
        </p:spPr>
      </p:pic>
      <p:sp>
        <p:nvSpPr>
          <p:cNvPr id="11" name="TextBox 10">
            <a:extLst>
              <a:ext uri="{FF2B5EF4-FFF2-40B4-BE49-F238E27FC236}">
                <a16:creationId xmlns:a16="http://schemas.microsoft.com/office/drawing/2014/main" xmlns="" id="{385CDEE6-3247-4254-A647-AC713675EEA6}"/>
              </a:ext>
            </a:extLst>
          </p:cNvPr>
          <p:cNvSpPr txBox="1"/>
          <p:nvPr/>
        </p:nvSpPr>
        <p:spPr>
          <a:xfrm>
            <a:off x="688288" y="3808049"/>
            <a:ext cx="4220932"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Social Media for Marketing</a:t>
            </a:r>
          </a:p>
        </p:txBody>
      </p:sp>
      <p:cxnSp>
        <p:nvCxnSpPr>
          <p:cNvPr id="8" name="Straight Connector 7">
            <a:extLst>
              <a:ext uri="{FF2B5EF4-FFF2-40B4-BE49-F238E27FC236}">
                <a16:creationId xmlns:a16="http://schemas.microsoft.com/office/drawing/2014/main" xmlns="" id="{3C25689E-9B9F-4955-8DD7-DC8593692B0C}"/>
              </a:ext>
            </a:extLst>
          </p:cNvPr>
          <p:cNvCxnSpPr/>
          <p:nvPr/>
        </p:nvCxnSpPr>
        <p:spPr>
          <a:xfrm>
            <a:off x="5607173" y="3169227"/>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a16="http://schemas.microsoft.com/office/drawing/2014/main" xmlns="" id="{3809BA05-F5CB-40B3-984D-6E7CE15D28CD}"/>
              </a:ext>
            </a:extLst>
          </p:cNvPr>
          <p:cNvSpPr txBox="1"/>
          <p:nvPr/>
        </p:nvSpPr>
        <p:spPr>
          <a:xfrm>
            <a:off x="5991823" y="3623383"/>
            <a:ext cx="5880018"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We once again have to be practical about our engagement with our target market on social media balancing the time, effort and money it takes to engage with our target market, with the impact it has. </a:t>
            </a:r>
          </a:p>
        </p:txBody>
      </p:sp>
    </p:spTree>
    <p:extLst>
      <p:ext uri="{BB962C8B-B14F-4D97-AF65-F5344CB8AC3E}">
        <p14:creationId xmlns:p14="http://schemas.microsoft.com/office/powerpoint/2010/main" val="359079942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22</a:t>
            </a:fld>
            <a:endParaRPr lang="en-US"/>
          </a:p>
        </p:txBody>
      </p:sp>
      <p:pic>
        <p:nvPicPr>
          <p:cNvPr id="14" name="Picture Placeholder 12">
            <a:extLst>
              <a:ext uri="{FF2B5EF4-FFF2-40B4-BE49-F238E27FC236}">
                <a16:creationId xmlns:a16="http://schemas.microsoft.com/office/drawing/2014/main" xmlns=""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341" r="34324"/>
          <a:stretch/>
        </p:blipFill>
        <p:spPr>
          <a:xfrm>
            <a:off x="0" y="0"/>
            <a:ext cx="6096000" cy="6429087"/>
          </a:xfrm>
          <a:prstGeom prst="rect">
            <a:avLst/>
          </a:prstGeom>
        </p:spPr>
      </p:pic>
      <p:sp>
        <p:nvSpPr>
          <p:cNvPr id="12" name="Oval 11">
            <a:extLst>
              <a:ext uri="{FF2B5EF4-FFF2-40B4-BE49-F238E27FC236}">
                <a16:creationId xmlns:a16="http://schemas.microsoft.com/office/drawing/2014/main" xmlns="" id="{1E2F2B7C-8572-4914-917C-1209F45525D3}"/>
              </a:ext>
            </a:extLst>
          </p:cNvPr>
          <p:cNvSpPr/>
          <p:nvPr/>
        </p:nvSpPr>
        <p:spPr>
          <a:xfrm>
            <a:off x="7941824" y="387463"/>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9AB0D34-08B0-4583-8FFA-5D9B8091CEF7}"/>
              </a:ext>
            </a:extLst>
          </p:cNvPr>
          <p:cNvSpPr txBox="1"/>
          <p:nvPr/>
        </p:nvSpPr>
        <p:spPr>
          <a:xfrm>
            <a:off x="6623954" y="3003123"/>
            <a:ext cx="5193798" cy="3147208"/>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 Which of the ways of engagement do you think create the strongest connections with our target market? Which do you think take the most time?</a:t>
            </a:r>
          </a:p>
        </p:txBody>
      </p:sp>
      <p:pic>
        <p:nvPicPr>
          <p:cNvPr id="19" name="Picture 18">
            <a:extLst>
              <a:ext uri="{FF2B5EF4-FFF2-40B4-BE49-F238E27FC236}">
                <a16:creationId xmlns:a16="http://schemas.microsoft.com/office/drawing/2014/main" xmlns=""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769717"/>
            <a:ext cx="1565588" cy="1565588"/>
          </a:xfrm>
          <a:prstGeom prst="rect">
            <a:avLst/>
          </a:prstGeom>
        </p:spPr>
      </p:pic>
      <p:pic>
        <p:nvPicPr>
          <p:cNvPr id="15" name="Picture 14">
            <a:extLst>
              <a:ext uri="{FF2B5EF4-FFF2-40B4-BE49-F238E27FC236}">
                <a16:creationId xmlns:a16="http://schemas.microsoft.com/office/drawing/2014/main" xmlns=""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855419843"/>
      </p:ext>
    </p:extLst>
  </p:cSld>
  <p:clrMapOvr>
    <a:masterClrMapping/>
  </p:clrMapOvr>
  <p:transition spd="med">
    <p:pull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5">
            <a:extLst>
              <a:ext uri="{FF2B5EF4-FFF2-40B4-BE49-F238E27FC236}">
                <a16:creationId xmlns:a16="http://schemas.microsoft.com/office/drawing/2014/main" xmlns="" id="{FDE69E6C-FDAF-4E54-B344-84D83E99854C}"/>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6312065" y="-569840"/>
            <a:ext cx="7712765" cy="7712765"/>
          </a:xfrm>
          <a:prstGeom prst="ellipse">
            <a:avLst/>
          </a:prstGeo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23</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a16="http://schemas.microsoft.com/office/drawing/2014/main" xmlns=""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Marketing</a:t>
            </a:r>
          </a:p>
        </p:txBody>
      </p:sp>
      <p:sp>
        <p:nvSpPr>
          <p:cNvPr id="25" name="TextBox 24">
            <a:extLst>
              <a:ext uri="{FF2B5EF4-FFF2-40B4-BE49-F238E27FC236}">
                <a16:creationId xmlns:a16="http://schemas.microsoft.com/office/drawing/2014/main" xmlns="" id="{DF1E2D3B-184C-4B5D-91CF-CC1E31EE405D}"/>
              </a:ext>
            </a:extLst>
          </p:cNvPr>
          <p:cNvSpPr txBox="1"/>
          <p:nvPr/>
        </p:nvSpPr>
        <p:spPr>
          <a:xfrm>
            <a:off x="294408" y="1674024"/>
            <a:ext cx="6168735" cy="461665"/>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3.4  Getting Heard in a Noisy World</a:t>
            </a:r>
          </a:p>
        </p:txBody>
      </p:sp>
      <p:sp>
        <p:nvSpPr>
          <p:cNvPr id="15" name="TextBox 14">
            <a:extLst>
              <a:ext uri="{FF2B5EF4-FFF2-40B4-BE49-F238E27FC236}">
                <a16:creationId xmlns:a16="http://schemas.microsoft.com/office/drawing/2014/main" xmlns="" id="{1F4D5BFC-9E1F-44D1-8A89-F1F5B065FBE4}"/>
              </a:ext>
            </a:extLst>
          </p:cNvPr>
          <p:cNvSpPr txBox="1"/>
          <p:nvPr/>
        </p:nvSpPr>
        <p:spPr>
          <a:xfrm>
            <a:off x="269408" y="2164156"/>
            <a:ext cx="5780810" cy="3570208"/>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All social media platforms are very noisy, busy and full of users all trying to do the same thing we are—get heard and get noticed. </a:t>
            </a:r>
          </a:p>
          <a:p>
            <a:endParaRPr lang="en-US" sz="2200" dirty="0">
              <a:latin typeface="Arial" panose="020B0604020202020204" pitchFamily="34" charset="0"/>
              <a:cs typeface="Arial" panose="020B0604020202020204" pitchFamily="34" charset="0"/>
            </a:endParaRPr>
          </a:p>
          <a:p>
            <a:r>
              <a:rPr lang="en-US" sz="2800" b="1" dirty="0">
                <a:solidFill>
                  <a:srgbClr val="0DB14B"/>
                </a:solidFill>
                <a:latin typeface="Arial" panose="020B0604020202020204" pitchFamily="34" charset="0"/>
                <a:cs typeface="Arial" panose="020B0604020202020204" pitchFamily="34" charset="0"/>
              </a:rPr>
              <a:t>Hash tags </a:t>
            </a:r>
            <a:r>
              <a:rPr lang="en-US" sz="2200" dirty="0">
                <a:latin typeface="Arial" panose="020B0604020202020204" pitchFamily="34" charset="0"/>
                <a:cs typeface="Arial" panose="020B0604020202020204" pitchFamily="34" charset="0"/>
              </a:rPr>
              <a:t>and</a:t>
            </a:r>
            <a:r>
              <a:rPr lang="en-US" sz="2800" b="1" dirty="0">
                <a:solidFill>
                  <a:srgbClr val="0DB14B"/>
                </a:solidFill>
                <a:latin typeface="Arial" panose="020B0604020202020204" pitchFamily="34" charset="0"/>
                <a:cs typeface="Arial" panose="020B0604020202020204" pitchFamily="34" charset="0"/>
              </a:rPr>
              <a:t> key words </a:t>
            </a:r>
            <a:r>
              <a:rPr lang="en-US" sz="2200" dirty="0">
                <a:latin typeface="Arial" panose="020B0604020202020204" pitchFamily="34" charset="0"/>
                <a:cs typeface="Arial" panose="020B0604020202020204" pitchFamily="34" charset="0"/>
              </a:rPr>
              <a:t>are search tools that social media users can use to search all of the content on the social media platform to find content that is relevant and interesting to them</a:t>
            </a:r>
          </a:p>
        </p:txBody>
      </p:sp>
    </p:spTree>
    <p:extLst>
      <p:ext uri="{BB962C8B-B14F-4D97-AF65-F5344CB8AC3E}">
        <p14:creationId xmlns:p14="http://schemas.microsoft.com/office/powerpoint/2010/main" val="928788495"/>
      </p:ext>
    </p:extLst>
  </p:cSld>
  <p:clrMapOvr>
    <a:masterClrMapping/>
  </p:clrMapOvr>
  <p:transition spd="med">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24</a:t>
            </a:fld>
            <a:endParaRPr lang="en-US"/>
          </a:p>
        </p:txBody>
      </p:sp>
      <p:pic>
        <p:nvPicPr>
          <p:cNvPr id="14" name="Picture Placeholder 12">
            <a:extLst>
              <a:ext uri="{FF2B5EF4-FFF2-40B4-BE49-F238E27FC236}">
                <a16:creationId xmlns:a16="http://schemas.microsoft.com/office/drawing/2014/main" xmlns=""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96" r="4085"/>
          <a:stretch/>
        </p:blipFill>
        <p:spPr>
          <a:xfrm>
            <a:off x="0" y="0"/>
            <a:ext cx="6096000" cy="6429087"/>
          </a:xfrm>
          <a:prstGeom prst="rect">
            <a:avLst/>
          </a:prstGeom>
        </p:spPr>
      </p:pic>
      <p:sp>
        <p:nvSpPr>
          <p:cNvPr id="12" name="Oval 11">
            <a:extLst>
              <a:ext uri="{FF2B5EF4-FFF2-40B4-BE49-F238E27FC236}">
                <a16:creationId xmlns:a16="http://schemas.microsoft.com/office/drawing/2014/main" xmlns="" id="{1E2F2B7C-8572-4914-917C-1209F45525D3}"/>
              </a:ext>
            </a:extLst>
          </p:cNvPr>
          <p:cNvSpPr/>
          <p:nvPr/>
        </p:nvSpPr>
        <p:spPr>
          <a:xfrm>
            <a:off x="7999698" y="252272"/>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9AB0D34-08B0-4583-8FFA-5D9B8091CEF7}"/>
              </a:ext>
            </a:extLst>
          </p:cNvPr>
          <p:cNvSpPr txBox="1"/>
          <p:nvPr/>
        </p:nvSpPr>
        <p:spPr>
          <a:xfrm>
            <a:off x="6569865" y="2782600"/>
            <a:ext cx="5301976" cy="3305072"/>
          </a:xfrm>
          <a:prstGeom prst="rect">
            <a:avLst/>
          </a:prstGeom>
          <a:noFill/>
        </p:spPr>
        <p:txBody>
          <a:bodyPr wrap="square" rtlCol="0">
            <a:spAutoFit/>
          </a:bodyPr>
          <a:lstStyle/>
          <a:p>
            <a:pPr algn="ctr">
              <a:lnSpc>
                <a:spcPct val="120000"/>
              </a:lnSpc>
            </a:pPr>
            <a:r>
              <a:rPr lang="en-US" sz="2200" dirty="0">
                <a:latin typeface="Arial" panose="020B0604020202020204" pitchFamily="34" charset="0"/>
                <a:cs typeface="Arial" panose="020B0604020202020204" pitchFamily="34" charset="0"/>
              </a:rPr>
              <a:t> What hash tags and key words should you include in all of your social media posts to promote your business? Identify at least five that you could use. Search at least two social media platforms to see if others are using these hash tags or key words, and if yes, is the content a good match for your content.</a:t>
            </a:r>
          </a:p>
        </p:txBody>
      </p:sp>
      <p:pic>
        <p:nvPicPr>
          <p:cNvPr id="19" name="Picture 18">
            <a:extLst>
              <a:ext uri="{FF2B5EF4-FFF2-40B4-BE49-F238E27FC236}">
                <a16:creationId xmlns:a16="http://schemas.microsoft.com/office/drawing/2014/main" xmlns=""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73680" y="634526"/>
            <a:ext cx="1565588" cy="1565588"/>
          </a:xfrm>
          <a:prstGeom prst="rect">
            <a:avLst/>
          </a:prstGeom>
        </p:spPr>
      </p:pic>
      <p:pic>
        <p:nvPicPr>
          <p:cNvPr id="15" name="Picture 14">
            <a:extLst>
              <a:ext uri="{FF2B5EF4-FFF2-40B4-BE49-F238E27FC236}">
                <a16:creationId xmlns:a16="http://schemas.microsoft.com/office/drawing/2014/main" xmlns=""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278392423"/>
      </p:ext>
    </p:extLst>
  </p:cSld>
  <p:clrMapOvr>
    <a:masterClrMapping/>
  </p:clrMapOvr>
  <p:transition spd="med">
    <p:pull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5">
            <a:extLst>
              <a:ext uri="{FF2B5EF4-FFF2-40B4-BE49-F238E27FC236}">
                <a16:creationId xmlns:a16="http://schemas.microsoft.com/office/drawing/2014/main" xmlns="" id="{FDE69E6C-FDAF-4E54-B344-84D83E99854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50219" y="-1290461"/>
            <a:ext cx="8960274" cy="8960274"/>
          </a:xfrm>
          <a:prstGeom prst="ellipse">
            <a:avLst/>
          </a:prstGeo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25</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a16="http://schemas.microsoft.com/office/drawing/2014/main" xmlns="" id="{1F4D5BFC-9E1F-44D1-8A89-F1F5B065FBE4}"/>
              </a:ext>
            </a:extLst>
          </p:cNvPr>
          <p:cNvSpPr txBox="1"/>
          <p:nvPr/>
        </p:nvSpPr>
        <p:spPr>
          <a:xfrm>
            <a:off x="269407" y="1815043"/>
            <a:ext cx="5780811" cy="360098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Some social media platforms have options for </a:t>
            </a:r>
            <a:r>
              <a:rPr lang="en-US" sz="3200" b="1" dirty="0">
                <a:solidFill>
                  <a:srgbClr val="0DB14B"/>
                </a:solidFill>
                <a:latin typeface="Arial" panose="020B0604020202020204" pitchFamily="34" charset="0"/>
                <a:cs typeface="Arial" panose="020B0604020202020204" pitchFamily="34" charset="0"/>
              </a:rPr>
              <a:t>paying</a:t>
            </a:r>
            <a:r>
              <a:rPr lang="en-US" sz="2800" dirty="0">
                <a:latin typeface="Arial" panose="020B0604020202020204" pitchFamily="34" charset="0"/>
                <a:cs typeface="Arial" panose="020B0604020202020204" pitchFamily="34" charset="0"/>
              </a:rPr>
              <a:t> to increase our chances of coming to the attention of our target market. These options include paying to boost our posts to a larger audience and paying for ads to appear on the home pages of users.</a:t>
            </a:r>
          </a:p>
        </p:txBody>
      </p:sp>
      <p:sp>
        <p:nvSpPr>
          <p:cNvPr id="12" name="TextBox 11">
            <a:extLst>
              <a:ext uri="{FF2B5EF4-FFF2-40B4-BE49-F238E27FC236}">
                <a16:creationId xmlns:a16="http://schemas.microsoft.com/office/drawing/2014/main" xmlns="" id="{B1172384-D18A-439B-99C8-E493EFEEF72D}"/>
              </a:ext>
            </a:extLst>
          </p:cNvPr>
          <p:cNvSpPr txBox="1"/>
          <p:nvPr/>
        </p:nvSpPr>
        <p:spPr>
          <a:xfrm>
            <a:off x="320159" y="373385"/>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Marketing</a:t>
            </a:r>
          </a:p>
        </p:txBody>
      </p:sp>
    </p:spTree>
    <p:extLst>
      <p:ext uri="{BB962C8B-B14F-4D97-AF65-F5344CB8AC3E}">
        <p14:creationId xmlns:p14="http://schemas.microsoft.com/office/powerpoint/2010/main" val="2333124179"/>
      </p:ext>
    </p:extLst>
  </p:cSld>
  <p:clrMapOvr>
    <a:masterClrMapping/>
  </p:clrMapOvr>
  <p:transition spd="med">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26</a:t>
            </a:fld>
            <a:endParaRPr lang="en-US"/>
          </a:p>
        </p:txBody>
      </p:sp>
      <p:pic>
        <p:nvPicPr>
          <p:cNvPr id="14" name="Picture Placeholder 12">
            <a:extLst>
              <a:ext uri="{FF2B5EF4-FFF2-40B4-BE49-F238E27FC236}">
                <a16:creationId xmlns:a16="http://schemas.microsoft.com/office/drawing/2014/main" xmlns=""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97" r="2436"/>
          <a:stretch/>
        </p:blipFill>
        <p:spPr>
          <a:xfrm>
            <a:off x="0" y="0"/>
            <a:ext cx="6202018" cy="6429087"/>
          </a:xfrm>
          <a:prstGeom prst="rect">
            <a:avLst/>
          </a:prstGeom>
        </p:spPr>
      </p:pic>
      <p:sp>
        <p:nvSpPr>
          <p:cNvPr id="12" name="Oval 11">
            <a:extLst>
              <a:ext uri="{FF2B5EF4-FFF2-40B4-BE49-F238E27FC236}">
                <a16:creationId xmlns:a16="http://schemas.microsoft.com/office/drawing/2014/main" xmlns="" id="{1E2F2B7C-8572-4914-917C-1209F45525D3}"/>
              </a:ext>
            </a:extLst>
          </p:cNvPr>
          <p:cNvSpPr/>
          <p:nvPr/>
        </p:nvSpPr>
        <p:spPr>
          <a:xfrm>
            <a:off x="7999698" y="606878"/>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9AB0D34-08B0-4583-8FFA-5D9B8091CEF7}"/>
              </a:ext>
            </a:extLst>
          </p:cNvPr>
          <p:cNvSpPr txBox="1"/>
          <p:nvPr/>
        </p:nvSpPr>
        <p:spPr>
          <a:xfrm>
            <a:off x="6569865" y="3291581"/>
            <a:ext cx="5301976" cy="2492542"/>
          </a:xfrm>
          <a:prstGeom prst="rect">
            <a:avLst/>
          </a:prstGeom>
          <a:noFill/>
        </p:spPr>
        <p:txBody>
          <a:bodyPr wrap="square" rtlCol="0">
            <a:spAutoFit/>
          </a:bodyPr>
          <a:lstStyle/>
          <a:p>
            <a:pPr algn="ctr">
              <a:lnSpc>
                <a:spcPct val="120000"/>
              </a:lnSpc>
            </a:pPr>
            <a:r>
              <a:rPr lang="en-US" sz="2200" dirty="0">
                <a:latin typeface="Arial" panose="020B0604020202020204" pitchFamily="34" charset="0"/>
                <a:cs typeface="Arial" panose="020B0604020202020204" pitchFamily="34" charset="0"/>
              </a:rPr>
              <a:t> Select two social media platforms that you might use for your business.  Identify at least one way in which you can pay to get more attention to your content on those two social media platforms.  Find out the process and the pricing.</a:t>
            </a:r>
          </a:p>
        </p:txBody>
      </p:sp>
      <p:pic>
        <p:nvPicPr>
          <p:cNvPr id="19" name="Picture 18">
            <a:extLst>
              <a:ext uri="{FF2B5EF4-FFF2-40B4-BE49-F238E27FC236}">
                <a16:creationId xmlns:a16="http://schemas.microsoft.com/office/drawing/2014/main" xmlns=""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73680" y="989132"/>
            <a:ext cx="1565588" cy="1565588"/>
          </a:xfrm>
          <a:prstGeom prst="rect">
            <a:avLst/>
          </a:prstGeom>
        </p:spPr>
      </p:pic>
      <p:pic>
        <p:nvPicPr>
          <p:cNvPr id="15" name="Picture 14">
            <a:extLst>
              <a:ext uri="{FF2B5EF4-FFF2-40B4-BE49-F238E27FC236}">
                <a16:creationId xmlns:a16="http://schemas.microsoft.com/office/drawing/2014/main" xmlns=""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498005287"/>
      </p:ext>
    </p:extLst>
  </p:cSld>
  <p:clrMapOvr>
    <a:masterClrMapping/>
  </p:clrMapOvr>
  <p:transition spd="med">
    <p:pull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27</a:t>
            </a:fld>
            <a:endParaRPr lang="en-US"/>
          </a:p>
        </p:txBody>
      </p:sp>
      <p:pic>
        <p:nvPicPr>
          <p:cNvPr id="4" name="Picture Placeholder 3">
            <a:extLst>
              <a:ext uri="{FF2B5EF4-FFF2-40B4-BE49-F238E27FC236}">
                <a16:creationId xmlns:a16="http://schemas.microsoft.com/office/drawing/2014/main" xmlns="" id="{91B0E385-B476-49E3-8884-8DC8A216E45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29694" b="34596"/>
          <a:stretch/>
        </p:blipFill>
        <p:spPr>
          <a:xfrm>
            <a:off x="0" y="0"/>
            <a:ext cx="12192000" cy="2902502"/>
          </a:xfrm>
        </p:spPr>
      </p:pic>
      <p:sp>
        <p:nvSpPr>
          <p:cNvPr id="11" name="TextBox 10">
            <a:extLst>
              <a:ext uri="{FF2B5EF4-FFF2-40B4-BE49-F238E27FC236}">
                <a16:creationId xmlns:a16="http://schemas.microsoft.com/office/drawing/2014/main" xmlns="" id="{385CDEE6-3247-4254-A647-AC713675EEA6}"/>
              </a:ext>
            </a:extLst>
          </p:cNvPr>
          <p:cNvSpPr txBox="1"/>
          <p:nvPr/>
        </p:nvSpPr>
        <p:spPr>
          <a:xfrm>
            <a:off x="320159" y="3058477"/>
            <a:ext cx="561801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Revenue Generation</a:t>
            </a:r>
          </a:p>
        </p:txBody>
      </p:sp>
      <p:sp>
        <p:nvSpPr>
          <p:cNvPr id="12" name="TextBox 11">
            <a:extLst>
              <a:ext uri="{FF2B5EF4-FFF2-40B4-BE49-F238E27FC236}">
                <a16:creationId xmlns:a16="http://schemas.microsoft.com/office/drawing/2014/main" xmlns="" id="{51F29E9E-D02D-4A04-9769-CE2EFCFA8B2E}"/>
              </a:ext>
            </a:extLst>
          </p:cNvPr>
          <p:cNvSpPr txBox="1"/>
          <p:nvPr/>
        </p:nvSpPr>
        <p:spPr>
          <a:xfrm>
            <a:off x="320159" y="4486621"/>
            <a:ext cx="5330536" cy="1200329"/>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4.1  Analyzing Revenue Generating Opportunities on Social Media Platforms</a:t>
            </a:r>
          </a:p>
        </p:txBody>
      </p:sp>
      <p:sp>
        <p:nvSpPr>
          <p:cNvPr id="17" name="TextBox 16">
            <a:extLst>
              <a:ext uri="{FF2B5EF4-FFF2-40B4-BE49-F238E27FC236}">
                <a16:creationId xmlns:a16="http://schemas.microsoft.com/office/drawing/2014/main" xmlns="" id="{04D671D0-DC96-4E23-B424-045EDE95C5BA}"/>
              </a:ext>
            </a:extLst>
          </p:cNvPr>
          <p:cNvSpPr txBox="1"/>
          <p:nvPr/>
        </p:nvSpPr>
        <p:spPr>
          <a:xfrm>
            <a:off x="5958963" y="3500569"/>
            <a:ext cx="5775837"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In addition to using social media for marketing, we can use social media for revenue generation. This is where the different social media platforms vary considerably. </a:t>
            </a:r>
          </a:p>
        </p:txBody>
      </p:sp>
      <p:cxnSp>
        <p:nvCxnSpPr>
          <p:cNvPr id="8" name="Straight Connector 7">
            <a:extLst>
              <a:ext uri="{FF2B5EF4-FFF2-40B4-BE49-F238E27FC236}">
                <a16:creationId xmlns:a16="http://schemas.microsoft.com/office/drawing/2014/main" xmlns="" id="{3C25689E-9B9F-4955-8DD7-DC8593692B0C}"/>
              </a:ext>
            </a:extLst>
          </p:cNvPr>
          <p:cNvCxnSpPr/>
          <p:nvPr/>
        </p:nvCxnSpPr>
        <p:spPr>
          <a:xfrm>
            <a:off x="5607173" y="3169227"/>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4" name="Rectangle 13">
            <a:extLst>
              <a:ext uri="{FF2B5EF4-FFF2-40B4-BE49-F238E27FC236}">
                <a16:creationId xmlns:a16="http://schemas.microsoft.com/office/drawing/2014/main" xmlns="" id="{EF5312C5-62AB-4576-AE25-6332EB4F4721}"/>
              </a:ext>
            </a:extLst>
          </p:cNvPr>
          <p:cNvSpPr/>
          <p:nvPr/>
        </p:nvSpPr>
        <p:spPr>
          <a:xfrm>
            <a:off x="0" y="0"/>
            <a:ext cx="12191999" cy="290250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461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a16="http://schemas.microsoft.com/office/drawing/2014/main" xmlns=""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54005C25-6DD4-4B6B-9157-9E2710D52A76}"/>
                </a:ext>
              </a:extLst>
            </p:cNvPr>
            <p:cNvSpPr txBox="1"/>
            <p:nvPr/>
          </p:nvSpPr>
          <p:spPr>
            <a:xfrm>
              <a:off x="131566" y="2626448"/>
              <a:ext cx="2808404" cy="3046988"/>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Analyze each of the social media platforms and identify how we can use that platform for revenue generation.</a:t>
              </a:r>
              <a:endParaRPr lang="en-US" sz="28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C92C2484-61E5-447D-A9D7-5F2F55043D11}"/>
                </a:ext>
              </a:extLst>
            </p:cNvPr>
            <p:cNvSpPr/>
            <p:nvPr/>
          </p:nvSpPr>
          <p:spPr>
            <a:xfrm>
              <a:off x="604863" y="637600"/>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106586"/>
              <a:ext cx="833740" cy="934364"/>
            </a:xfrm>
            <a:prstGeom prst="rect">
              <a:avLst/>
            </a:prstGeom>
          </p:spPr>
        </p:pic>
      </p:gr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28</a:t>
            </a:fld>
            <a:endParaRPr lang="en-US"/>
          </a:p>
        </p:txBody>
      </p:sp>
      <p:pic>
        <p:nvPicPr>
          <p:cNvPr id="11" name="Picture 10">
            <a:extLst>
              <a:ext uri="{FF2B5EF4-FFF2-40B4-BE49-F238E27FC236}">
                <a16:creationId xmlns:a16="http://schemas.microsoft.com/office/drawing/2014/main" xmlns=""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a16="http://schemas.microsoft.com/office/drawing/2014/main" xmlns=""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19" r="3521"/>
          <a:stretch/>
        </p:blipFill>
        <p:spPr>
          <a:xfrm>
            <a:off x="2939970" y="0"/>
            <a:ext cx="9252030" cy="6429087"/>
          </a:xfrm>
          <a:prstGeom prst="rect">
            <a:avLst/>
          </a:prstGeom>
        </p:spPr>
      </p:pic>
    </p:spTree>
    <p:extLst>
      <p:ext uri="{BB962C8B-B14F-4D97-AF65-F5344CB8AC3E}">
        <p14:creationId xmlns:p14="http://schemas.microsoft.com/office/powerpoint/2010/main" val="492738131"/>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2C14A-FDEA-4484-8D07-6DE6E60163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887" t="3975" r="44738" b="3743"/>
          <a:stretch/>
        </p:blipFill>
        <p:spPr>
          <a:xfrm>
            <a:off x="0" y="1"/>
            <a:ext cx="5460642" cy="6429086"/>
          </a:xfrm>
          <a:prstGeom prst="rect">
            <a:avLst/>
          </a:prstGeom>
        </p:spPr>
      </p:pic>
      <p:sp>
        <p:nvSpPr>
          <p:cNvPr id="12" name="Rectangle 11">
            <a:extLst>
              <a:ext uri="{FF2B5EF4-FFF2-40B4-BE49-F238E27FC236}">
                <a16:creationId xmlns:a16="http://schemas.microsoft.com/office/drawing/2014/main" xmlns="" id="{236466CE-4263-49D5-9968-56A29C522F42}"/>
              </a:ext>
            </a:extLst>
          </p:cNvPr>
          <p:cNvSpPr/>
          <p:nvPr/>
        </p:nvSpPr>
        <p:spPr>
          <a:xfrm>
            <a:off x="0" y="-1"/>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29</a:t>
            </a:fld>
            <a:endParaRPr lang="en-US"/>
          </a:p>
        </p:txBody>
      </p:sp>
      <p:sp>
        <p:nvSpPr>
          <p:cNvPr id="32" name="TextBox 31">
            <a:extLst>
              <a:ext uri="{FF2B5EF4-FFF2-40B4-BE49-F238E27FC236}">
                <a16:creationId xmlns:a16="http://schemas.microsoft.com/office/drawing/2014/main" xmlns="" id="{96DF426A-B215-4CAE-85B0-75B0658E27AF}"/>
              </a:ext>
            </a:extLst>
          </p:cNvPr>
          <p:cNvSpPr txBox="1"/>
          <p:nvPr/>
        </p:nvSpPr>
        <p:spPr>
          <a:xfrm>
            <a:off x="5751977" y="1588231"/>
            <a:ext cx="6422098" cy="461665"/>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4.2  Social Media Influencers</a:t>
            </a:r>
          </a:p>
        </p:txBody>
      </p:sp>
      <p:sp>
        <p:nvSpPr>
          <p:cNvPr id="33" name="TextBox 32">
            <a:extLst>
              <a:ext uri="{FF2B5EF4-FFF2-40B4-BE49-F238E27FC236}">
                <a16:creationId xmlns:a16="http://schemas.microsoft.com/office/drawing/2014/main" xmlns="" id="{C096A350-A77A-4088-BF6F-F37766C9A6D4}"/>
              </a:ext>
            </a:extLst>
          </p:cNvPr>
          <p:cNvSpPr txBox="1"/>
          <p:nvPr/>
        </p:nvSpPr>
        <p:spPr>
          <a:xfrm>
            <a:off x="5770417" y="2185404"/>
            <a:ext cx="6258791" cy="3822137"/>
          </a:xfrm>
          <a:prstGeom prst="rect">
            <a:avLst/>
          </a:prstGeom>
          <a:noFill/>
        </p:spPr>
        <p:txBody>
          <a:bodyPr wrap="square" rtlCol="0">
            <a:spAutoFit/>
          </a:bodyPr>
          <a:lstStyle/>
          <a:p>
            <a:pPr>
              <a:lnSpc>
                <a:spcPct val="120000"/>
              </a:lnSpc>
            </a:pPr>
            <a:r>
              <a:rPr lang="en-US" sz="2800" b="1" dirty="0">
                <a:solidFill>
                  <a:srgbClr val="0DB14B"/>
                </a:solidFill>
                <a:latin typeface="Arial" panose="020B0604020202020204" pitchFamily="34" charset="0"/>
                <a:cs typeface="Arial" panose="020B0604020202020204" pitchFamily="34" charset="0"/>
              </a:rPr>
              <a:t>Social media influencers </a:t>
            </a:r>
            <a:r>
              <a:rPr lang="en-US" sz="2200" dirty="0">
                <a:latin typeface="Arial" panose="020B0604020202020204" pitchFamily="34" charset="0"/>
                <a:cs typeface="Arial" panose="020B0604020202020204" pitchFamily="34" charset="0"/>
              </a:rPr>
              <a:t>are individuals who have the power to affect the purchasing decisions of others because they have built up an authoritative relationship with a large social media audience.  This authority can come from knowledge, expertise, experiences, personality, family name or any other quality that causes social media users to grant the social media influencers status. </a:t>
            </a:r>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a16="http://schemas.microsoft.com/office/drawing/2014/main" xmlns="" id="{52E1BF00-793A-4C68-AB16-F14C8A8750E6}"/>
              </a:ext>
            </a:extLst>
          </p:cNvPr>
          <p:cNvSpPr txBox="1"/>
          <p:nvPr/>
        </p:nvSpPr>
        <p:spPr>
          <a:xfrm>
            <a:off x="5770417" y="150592"/>
            <a:ext cx="625879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Revenue Generation</a:t>
            </a:r>
          </a:p>
        </p:txBody>
      </p:sp>
    </p:spTree>
    <p:extLst>
      <p:ext uri="{BB962C8B-B14F-4D97-AF65-F5344CB8AC3E}">
        <p14:creationId xmlns:p14="http://schemas.microsoft.com/office/powerpoint/2010/main" val="2060030158"/>
      </p:ext>
    </p:extLst>
  </p:cSld>
  <p:clrMapOvr>
    <a:masterClrMapping/>
  </p:clrMapOvr>
  <p:transition spd="slow">
    <p:cover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xmlns="" id="{4EB39B9A-12E4-430F-8170-E6A8CDD15C75}"/>
              </a:ext>
            </a:extLst>
          </p:cNvPr>
          <p:cNvPicPr>
            <a:picLocks noChangeAspect="1"/>
          </p:cNvPicPr>
          <p:nvPr/>
        </p:nvPicPr>
        <p:blipFill rotWithShape="1">
          <a:blip r:embed="rId2">
            <a:extLst>
              <a:ext uri="{28A0092B-C50C-407E-A947-70E740481C1C}">
                <a14:useLocalDpi xmlns:a14="http://schemas.microsoft.com/office/drawing/2010/main"/>
              </a:ext>
            </a:extLst>
          </a:blip>
          <a:srcRect t="1467" r="4374" b="17849"/>
          <a:stretch/>
        </p:blipFill>
        <p:spPr>
          <a:xfrm>
            <a:off x="0" y="0"/>
            <a:ext cx="12192000" cy="6858000"/>
          </a:xfrm>
          <a:prstGeom prst="rect">
            <a:avLst/>
          </a:prstGeom>
        </p:spPr>
      </p:pic>
      <p:sp>
        <p:nvSpPr>
          <p:cNvPr id="20" name="Rectangle 19">
            <a:extLst>
              <a:ext uri="{FF2B5EF4-FFF2-40B4-BE49-F238E27FC236}">
                <a16:creationId xmlns:a16="http://schemas.microsoft.com/office/drawing/2014/main" xmlns="" id="{A3C25682-E216-4A64-990D-600519699016}"/>
              </a:ext>
            </a:extLst>
          </p:cNvPr>
          <p:cNvSpPr/>
          <p:nvPr/>
        </p:nvSpPr>
        <p:spPr>
          <a:xfrm>
            <a:off x="0" y="0"/>
            <a:ext cx="5392882"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26" name="TextBox 25">
            <a:extLst>
              <a:ext uri="{FF2B5EF4-FFF2-40B4-BE49-F238E27FC236}">
                <a16:creationId xmlns:a16="http://schemas.microsoft.com/office/drawing/2014/main" xmlns=""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BD7C2376-6F1A-4D0C-89A8-85E66A8065A5}"/>
              </a:ext>
            </a:extLst>
          </p:cNvPr>
          <p:cNvSpPr txBox="1"/>
          <p:nvPr/>
        </p:nvSpPr>
        <p:spPr>
          <a:xfrm>
            <a:off x="554183" y="1905001"/>
            <a:ext cx="4319154" cy="3170099"/>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Emergency exits, emergency protocols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Washrooms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Food and drink</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Cell phone use</a:t>
            </a:r>
          </a:p>
        </p:txBody>
      </p:sp>
      <p:pic>
        <p:nvPicPr>
          <p:cNvPr id="11" name="Picture 10" descr="A picture containing device&#10;&#10;Description automatically generated">
            <a:extLst>
              <a:ext uri="{FF2B5EF4-FFF2-40B4-BE49-F238E27FC236}">
                <a16:creationId xmlns:a16="http://schemas.microsoft.com/office/drawing/2014/main" xmlns="" id="{F7317EEA-F751-4E0F-85FA-BBD424B3B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689002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7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75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75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8">
                                            <p:txEl>
                                              <p:pRg st="8" end="8"/>
                                            </p:txEl>
                                          </p:spTgt>
                                        </p:tgtEl>
                                        <p:attrNameLst>
                                          <p:attrName>style.visibility</p:attrName>
                                        </p:attrNameLst>
                                      </p:cBhvr>
                                      <p:to>
                                        <p:strVal val="visible"/>
                                      </p:to>
                                    </p:set>
                                    <p:anim calcmode="lin" valueType="num">
                                      <p:cBhvr additive="base">
                                        <p:cTn id="27" dur="750" fill="hold"/>
                                        <p:tgtEl>
                                          <p:spTgt spid="28">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2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8432114-CDDF-4F16-8FA7-9778EF3940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377" t="3975" r="12343" b="3743"/>
          <a:stretch/>
        </p:blipFill>
        <p:spPr>
          <a:xfrm>
            <a:off x="0" y="1"/>
            <a:ext cx="5444601" cy="6429086"/>
          </a:xfrm>
          <a:prstGeom prst="rect">
            <a:avLst/>
          </a:prstGeom>
        </p:spPr>
      </p:pic>
      <p:sp>
        <p:nvSpPr>
          <p:cNvPr id="12" name="Rectangle 11">
            <a:extLst>
              <a:ext uri="{FF2B5EF4-FFF2-40B4-BE49-F238E27FC236}">
                <a16:creationId xmlns:a16="http://schemas.microsoft.com/office/drawing/2014/main" xmlns="" id="{236466CE-4263-49D5-9968-56A29C522F42}"/>
              </a:ext>
            </a:extLst>
          </p:cNvPr>
          <p:cNvSpPr/>
          <p:nvPr/>
        </p:nvSpPr>
        <p:spPr>
          <a:xfrm>
            <a:off x="-16042"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30</a:t>
            </a:fld>
            <a:endParaRPr lang="en-US"/>
          </a:p>
        </p:txBody>
      </p:sp>
      <p:sp>
        <p:nvSpPr>
          <p:cNvPr id="33" name="TextBox 32">
            <a:extLst>
              <a:ext uri="{FF2B5EF4-FFF2-40B4-BE49-F238E27FC236}">
                <a16:creationId xmlns:a16="http://schemas.microsoft.com/office/drawing/2014/main" xmlns="" id="{C096A350-A77A-4088-BF6F-F37766C9A6D4}"/>
              </a:ext>
            </a:extLst>
          </p:cNvPr>
          <p:cNvSpPr txBox="1"/>
          <p:nvPr/>
        </p:nvSpPr>
        <p:spPr>
          <a:xfrm>
            <a:off x="5770417" y="1806096"/>
            <a:ext cx="6258791" cy="4181337"/>
          </a:xfrm>
          <a:prstGeom prst="rect">
            <a:avLst/>
          </a:prstGeom>
          <a:noFill/>
        </p:spPr>
        <p:txBody>
          <a:bodyPr wrap="square" rtlCol="0">
            <a:spAutoFit/>
          </a:bodyPr>
          <a:lstStyle/>
          <a:p>
            <a:pPr>
              <a:lnSpc>
                <a:spcPct val="120000"/>
              </a:lnSpc>
            </a:pPr>
            <a:r>
              <a:rPr lang="en-US" sz="2800" dirty="0">
                <a:latin typeface="Arial" panose="020B0604020202020204" pitchFamily="34" charset="0"/>
                <a:cs typeface="Arial" panose="020B0604020202020204" pitchFamily="34" charset="0"/>
              </a:rPr>
              <a:t>Social media influencers make revenue in different ways, depending on the social media platform.  They can make revenue through posting paid content on their accounts, commissions on products sold due to their influence or streamed advertising accompanying their content </a:t>
            </a:r>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a16="http://schemas.microsoft.com/office/drawing/2014/main" xmlns="" id="{52E1BF00-793A-4C68-AB16-F14C8A8750E6}"/>
              </a:ext>
            </a:extLst>
          </p:cNvPr>
          <p:cNvSpPr txBox="1"/>
          <p:nvPr/>
        </p:nvSpPr>
        <p:spPr>
          <a:xfrm>
            <a:off x="5770416" y="265582"/>
            <a:ext cx="625879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Revenue Generation</a:t>
            </a:r>
          </a:p>
        </p:txBody>
      </p:sp>
    </p:spTree>
    <p:extLst>
      <p:ext uri="{BB962C8B-B14F-4D97-AF65-F5344CB8AC3E}">
        <p14:creationId xmlns:p14="http://schemas.microsoft.com/office/powerpoint/2010/main" val="237987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a16="http://schemas.microsoft.com/office/drawing/2014/main" xmlns=""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54005C25-6DD4-4B6B-9157-9E2710D52A76}"/>
                </a:ext>
              </a:extLst>
            </p:cNvPr>
            <p:cNvSpPr txBox="1"/>
            <p:nvPr/>
          </p:nvSpPr>
          <p:spPr>
            <a:xfrm>
              <a:off x="131566" y="2626448"/>
              <a:ext cx="2808404" cy="2677656"/>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Who are your </a:t>
              </a:r>
              <a:r>
                <a:rPr lang="en-US" sz="2400" dirty="0" err="1">
                  <a:solidFill>
                    <a:schemeClr val="bg1"/>
                  </a:solidFill>
                  <a:latin typeface="Arial" panose="020B0604020202020204" pitchFamily="34" charset="0"/>
                  <a:cs typeface="Arial" panose="020B0604020202020204" pitchFamily="34" charset="0"/>
                </a:rPr>
                <a:t>favourite</a:t>
              </a:r>
              <a:r>
                <a:rPr lang="en-US" sz="2400" dirty="0">
                  <a:solidFill>
                    <a:schemeClr val="bg1"/>
                  </a:solidFill>
                  <a:latin typeface="Arial" panose="020B0604020202020204" pitchFamily="34" charset="0"/>
                  <a:cs typeface="Arial" panose="020B0604020202020204" pitchFamily="34" charset="0"/>
                </a:rPr>
                <a:t> social media influencers?  Why do you like them?  How do they make money from social media?</a:t>
              </a:r>
              <a:endParaRPr lang="en-US" sz="28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C92C2484-61E5-447D-A9D7-5F2F55043D11}"/>
                </a:ext>
              </a:extLst>
            </p:cNvPr>
            <p:cNvSpPr/>
            <p:nvPr/>
          </p:nvSpPr>
          <p:spPr>
            <a:xfrm>
              <a:off x="604863" y="637600"/>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106586"/>
              <a:ext cx="833740" cy="934364"/>
            </a:xfrm>
            <a:prstGeom prst="rect">
              <a:avLst/>
            </a:prstGeom>
          </p:spPr>
        </p:pic>
      </p:gr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31</a:t>
            </a:fld>
            <a:endParaRPr lang="en-US"/>
          </a:p>
        </p:txBody>
      </p:sp>
      <p:pic>
        <p:nvPicPr>
          <p:cNvPr id="11" name="Picture 10">
            <a:extLst>
              <a:ext uri="{FF2B5EF4-FFF2-40B4-BE49-F238E27FC236}">
                <a16:creationId xmlns:a16="http://schemas.microsoft.com/office/drawing/2014/main" xmlns=""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a16="http://schemas.microsoft.com/office/drawing/2014/main" xmlns=""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52" r="2808"/>
          <a:stretch/>
        </p:blipFill>
        <p:spPr>
          <a:xfrm>
            <a:off x="2939971" y="-1"/>
            <a:ext cx="9252029" cy="6429087"/>
          </a:xfrm>
          <a:prstGeom prst="rect">
            <a:avLst/>
          </a:prstGeom>
        </p:spPr>
      </p:pic>
    </p:spTree>
    <p:extLst>
      <p:ext uri="{BB962C8B-B14F-4D97-AF65-F5344CB8AC3E}">
        <p14:creationId xmlns:p14="http://schemas.microsoft.com/office/powerpoint/2010/main" val="355947041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1EDADDA-9649-4764-B9F5-7A5A279FBF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148"/>
          <a:stretch/>
        </p:blipFill>
        <p:spPr>
          <a:xfrm>
            <a:off x="1" y="-11401"/>
            <a:ext cx="5983704" cy="6444385"/>
          </a:xfrm>
          <a:prstGeom prst="rect">
            <a:avLst/>
          </a:prstGeom>
        </p:spPr>
      </p:pic>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32</a:t>
            </a:fld>
            <a:endParaRPr lang="en-US"/>
          </a:p>
        </p:txBody>
      </p:sp>
      <p:sp>
        <p:nvSpPr>
          <p:cNvPr id="12" name="Oval 11">
            <a:extLst>
              <a:ext uri="{FF2B5EF4-FFF2-40B4-BE49-F238E27FC236}">
                <a16:creationId xmlns:a16="http://schemas.microsoft.com/office/drawing/2014/main" xmlns="" id="{1E2F2B7C-8572-4914-917C-1209F45525D3}"/>
              </a:ext>
            </a:extLst>
          </p:cNvPr>
          <p:cNvSpPr/>
          <p:nvPr/>
        </p:nvSpPr>
        <p:spPr>
          <a:xfrm>
            <a:off x="7871362" y="606878"/>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9AB0D34-08B0-4583-8FFA-5D9B8091CEF7}"/>
              </a:ext>
            </a:extLst>
          </p:cNvPr>
          <p:cNvSpPr txBox="1"/>
          <p:nvPr/>
        </p:nvSpPr>
        <p:spPr>
          <a:xfrm>
            <a:off x="6441529" y="3291581"/>
            <a:ext cx="5301976" cy="2492542"/>
          </a:xfrm>
          <a:prstGeom prst="rect">
            <a:avLst/>
          </a:prstGeom>
          <a:noFill/>
        </p:spPr>
        <p:txBody>
          <a:bodyPr wrap="square" rtlCol="0">
            <a:spAutoFit/>
          </a:bodyPr>
          <a:lstStyle/>
          <a:p>
            <a:pPr algn="ctr">
              <a:lnSpc>
                <a:spcPct val="120000"/>
              </a:lnSpc>
            </a:pPr>
            <a:r>
              <a:rPr lang="en-US" sz="2200" dirty="0">
                <a:latin typeface="Arial" panose="020B0604020202020204" pitchFamily="34" charset="0"/>
                <a:cs typeface="Arial" panose="020B0604020202020204" pitchFamily="34" charset="0"/>
              </a:rPr>
              <a:t> Find at least two social media influencers in the same type of business you are in. What content do they post?  How do they engage with their followers?  What can you learn from them about using social media to earn revenue?</a:t>
            </a:r>
          </a:p>
        </p:txBody>
      </p:sp>
      <p:pic>
        <p:nvPicPr>
          <p:cNvPr id="19" name="Picture 18">
            <a:extLst>
              <a:ext uri="{FF2B5EF4-FFF2-40B4-BE49-F238E27FC236}">
                <a16:creationId xmlns:a16="http://schemas.microsoft.com/office/drawing/2014/main" xmlns=""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45344" y="989132"/>
            <a:ext cx="1565588" cy="1565588"/>
          </a:xfrm>
          <a:prstGeom prst="rect">
            <a:avLst/>
          </a:prstGeom>
        </p:spPr>
      </p:pic>
      <p:pic>
        <p:nvPicPr>
          <p:cNvPr id="15" name="Picture 14">
            <a:extLst>
              <a:ext uri="{FF2B5EF4-FFF2-40B4-BE49-F238E27FC236}">
                <a16:creationId xmlns:a16="http://schemas.microsoft.com/office/drawing/2014/main" xmlns=""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743440588"/>
      </p:ext>
    </p:extLst>
  </p:cSld>
  <p:clrMapOvr>
    <a:masterClrMapping/>
  </p:clrMapOvr>
  <p:transition spd="med">
    <p:pull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5">
            <a:extLst>
              <a:ext uri="{FF2B5EF4-FFF2-40B4-BE49-F238E27FC236}">
                <a16:creationId xmlns:a16="http://schemas.microsoft.com/office/drawing/2014/main" xmlns="" id="{FDE69E6C-FDAF-4E54-B344-84D83E99854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50219" y="-1178167"/>
            <a:ext cx="8960274" cy="8960274"/>
          </a:xfrm>
          <a:prstGeom prst="ellipse">
            <a:avLst/>
          </a:prstGeo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33</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a16="http://schemas.microsoft.com/office/drawing/2014/main" xmlns=""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Social Media for Revenue Generation</a:t>
            </a:r>
          </a:p>
        </p:txBody>
      </p:sp>
      <p:sp>
        <p:nvSpPr>
          <p:cNvPr id="25" name="TextBox 24">
            <a:extLst>
              <a:ext uri="{FF2B5EF4-FFF2-40B4-BE49-F238E27FC236}">
                <a16:creationId xmlns:a16="http://schemas.microsoft.com/office/drawing/2014/main" xmlns="" id="{DF1E2D3B-184C-4B5D-91CF-CC1E31EE405D}"/>
              </a:ext>
            </a:extLst>
          </p:cNvPr>
          <p:cNvSpPr txBox="1"/>
          <p:nvPr/>
        </p:nvSpPr>
        <p:spPr>
          <a:xfrm>
            <a:off x="294408" y="1674024"/>
            <a:ext cx="6168735" cy="461665"/>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4.3  Online Marketplaces</a:t>
            </a:r>
          </a:p>
        </p:txBody>
      </p:sp>
      <p:sp>
        <p:nvSpPr>
          <p:cNvPr id="15" name="TextBox 14">
            <a:extLst>
              <a:ext uri="{FF2B5EF4-FFF2-40B4-BE49-F238E27FC236}">
                <a16:creationId xmlns:a16="http://schemas.microsoft.com/office/drawing/2014/main" xmlns="" id="{1F4D5BFC-9E1F-44D1-8A89-F1F5B065FBE4}"/>
              </a:ext>
            </a:extLst>
          </p:cNvPr>
          <p:cNvSpPr txBox="1"/>
          <p:nvPr/>
        </p:nvSpPr>
        <p:spPr>
          <a:xfrm>
            <a:off x="269408" y="2422241"/>
            <a:ext cx="5780810" cy="320087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A different type of social media platform that lends itself to revenue generation is </a:t>
            </a:r>
            <a:r>
              <a:rPr lang="en-US" sz="2400" b="1" dirty="0">
                <a:solidFill>
                  <a:srgbClr val="0DB14B"/>
                </a:solidFill>
                <a:latin typeface="Arial" panose="020B0604020202020204" pitchFamily="34" charset="0"/>
                <a:cs typeface="Arial" panose="020B0604020202020204" pitchFamily="34" charset="0"/>
              </a:rPr>
              <a:t>an online marketplace</a:t>
            </a:r>
            <a:r>
              <a:rPr lang="en-US" sz="2200" dirty="0">
                <a:latin typeface="Arial" panose="020B0604020202020204" pitchFamily="34" charset="0"/>
                <a:cs typeface="Arial" panose="020B0604020202020204" pitchFamily="34" charset="0"/>
              </a:rPr>
              <a:t>, an online space in which sellers and buyers can connect to complete transactions.  There are general marketplaces and specialized marketplaces, for both products and services. The marketplace platforms charge fees for the transactions that take place on the platform </a:t>
            </a:r>
          </a:p>
        </p:txBody>
      </p:sp>
    </p:spTree>
    <p:extLst>
      <p:ext uri="{BB962C8B-B14F-4D97-AF65-F5344CB8AC3E}">
        <p14:creationId xmlns:p14="http://schemas.microsoft.com/office/powerpoint/2010/main" val="2167584933"/>
      </p:ext>
    </p:extLst>
  </p:cSld>
  <p:clrMapOvr>
    <a:masterClrMapping/>
  </p:clrMapOvr>
  <p:transition spd="med">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1ADBEAB-70AF-49C6-A8EF-C241E7D22A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148"/>
          <a:stretch/>
        </p:blipFill>
        <p:spPr>
          <a:xfrm>
            <a:off x="1" y="-11401"/>
            <a:ext cx="5983704" cy="6444385"/>
          </a:xfrm>
          <a:prstGeom prst="rect">
            <a:avLst/>
          </a:prstGeom>
        </p:spPr>
      </p:pic>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34</a:t>
            </a:fld>
            <a:endParaRPr lang="en-US"/>
          </a:p>
        </p:txBody>
      </p:sp>
      <p:sp>
        <p:nvSpPr>
          <p:cNvPr id="12" name="Oval 11">
            <a:extLst>
              <a:ext uri="{FF2B5EF4-FFF2-40B4-BE49-F238E27FC236}">
                <a16:creationId xmlns:a16="http://schemas.microsoft.com/office/drawing/2014/main" xmlns="" id="{1E2F2B7C-8572-4914-917C-1209F45525D3}"/>
              </a:ext>
            </a:extLst>
          </p:cNvPr>
          <p:cNvSpPr/>
          <p:nvPr/>
        </p:nvSpPr>
        <p:spPr>
          <a:xfrm>
            <a:off x="7855320" y="410695"/>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9AB0D34-08B0-4583-8FFA-5D9B8091CEF7}"/>
              </a:ext>
            </a:extLst>
          </p:cNvPr>
          <p:cNvSpPr txBox="1"/>
          <p:nvPr/>
        </p:nvSpPr>
        <p:spPr>
          <a:xfrm>
            <a:off x="6425487" y="2964528"/>
            <a:ext cx="5301976" cy="3305072"/>
          </a:xfrm>
          <a:prstGeom prst="rect">
            <a:avLst/>
          </a:prstGeom>
          <a:noFill/>
        </p:spPr>
        <p:txBody>
          <a:bodyPr wrap="square" rtlCol="0">
            <a:spAutoFit/>
          </a:bodyPr>
          <a:lstStyle/>
          <a:p>
            <a:pPr algn="ctr">
              <a:lnSpc>
                <a:spcPct val="120000"/>
              </a:lnSpc>
            </a:pPr>
            <a:r>
              <a:rPr lang="en-US" sz="2200" dirty="0">
                <a:latin typeface="Arial" panose="020B0604020202020204" pitchFamily="34" charset="0"/>
                <a:cs typeface="Arial" panose="020B0604020202020204" pitchFamily="34" charset="0"/>
              </a:rPr>
              <a:t> Investigate the online marketplaces below and complete the description. Are they general or specialized marketplaces?  If they are specialized, what do they specialize in? How does the platform work? What fees do they charge for the transactions that take place on their platform? </a:t>
            </a:r>
          </a:p>
        </p:txBody>
      </p:sp>
      <p:pic>
        <p:nvPicPr>
          <p:cNvPr id="19" name="Picture 18">
            <a:extLst>
              <a:ext uri="{FF2B5EF4-FFF2-40B4-BE49-F238E27FC236}">
                <a16:creationId xmlns:a16="http://schemas.microsoft.com/office/drawing/2014/main" xmlns=""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29302" y="792949"/>
            <a:ext cx="1565588" cy="1565588"/>
          </a:xfrm>
          <a:prstGeom prst="rect">
            <a:avLst/>
          </a:prstGeom>
        </p:spPr>
      </p:pic>
      <p:pic>
        <p:nvPicPr>
          <p:cNvPr id="15" name="Picture 14">
            <a:extLst>
              <a:ext uri="{FF2B5EF4-FFF2-40B4-BE49-F238E27FC236}">
                <a16:creationId xmlns:a16="http://schemas.microsoft.com/office/drawing/2014/main" xmlns=""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973837936"/>
      </p:ext>
    </p:extLst>
  </p:cSld>
  <p:clrMapOvr>
    <a:masterClrMapping/>
  </p:clrMapOvr>
  <p:transition spd="med">
    <p:pull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xmlns="" id="{BEA15890-E99E-48D2-937A-042AFFD6633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5934" r="-863"/>
          <a:stretch/>
        </p:blipFill>
        <p:spPr>
          <a:xfrm>
            <a:off x="0" y="0"/>
            <a:ext cx="6095999" cy="6421582"/>
          </a:xfrm>
        </p:spPr>
      </p:pic>
      <p:sp>
        <p:nvSpPr>
          <p:cNvPr id="17" name="Rectangle 16">
            <a:extLst>
              <a:ext uri="{FF2B5EF4-FFF2-40B4-BE49-F238E27FC236}">
                <a16:creationId xmlns:a16="http://schemas.microsoft.com/office/drawing/2014/main" xmlns="" id="{EF8CF455-AA1B-4B48-B3D2-D5BBB536CC8A}"/>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35</a:t>
            </a:fld>
            <a:endParaRPr lang="en-US"/>
          </a:p>
        </p:txBody>
      </p:sp>
      <p:sp>
        <p:nvSpPr>
          <p:cNvPr id="8" name="TextBox 7">
            <a:extLst>
              <a:ext uri="{FF2B5EF4-FFF2-40B4-BE49-F238E27FC236}">
                <a16:creationId xmlns:a16="http://schemas.microsoft.com/office/drawing/2014/main" xmlns="" id="{3ABA8C3A-49E6-44A3-9A0D-D8A5C8899F90}"/>
              </a:ext>
            </a:extLst>
          </p:cNvPr>
          <p:cNvSpPr txBox="1"/>
          <p:nvPr/>
        </p:nvSpPr>
        <p:spPr>
          <a:xfrm>
            <a:off x="6331527" y="1798822"/>
            <a:ext cx="5697682" cy="4382995"/>
          </a:xfrm>
          <a:prstGeom prst="rect">
            <a:avLst/>
          </a:prstGeom>
          <a:noFill/>
        </p:spPr>
        <p:txBody>
          <a:bodyPr wrap="square" rtlCol="0">
            <a:spAutoFit/>
          </a:bodyPr>
          <a:lstStyle/>
          <a:p>
            <a:pPr>
              <a:lnSpc>
                <a:spcPct val="120000"/>
              </a:lnSpc>
            </a:pPr>
            <a:r>
              <a:rPr lang="en-US" sz="2400" b="1" dirty="0">
                <a:latin typeface="Arial" panose="020B0604020202020204" pitchFamily="34" charset="0"/>
                <a:cs typeface="Arial" panose="020B0604020202020204" pitchFamily="34" charset="0"/>
              </a:rPr>
              <a:t>WARNING: If you use online marketplaces for your business be smart about your personal safety.  </a:t>
            </a:r>
          </a:p>
          <a:p>
            <a:pPr>
              <a:lnSpc>
                <a:spcPct val="120000"/>
              </a:lnSpc>
            </a:pPr>
            <a:endParaRPr lang="en-US" b="1" dirty="0">
              <a:latin typeface="Arial" panose="020B0604020202020204" pitchFamily="34" charset="0"/>
              <a:cs typeface="Arial" panose="020B0604020202020204" pitchFamily="34" charset="0"/>
            </a:endParaRPr>
          </a:p>
          <a:p>
            <a:pPr>
              <a:lnSpc>
                <a:spcPct val="120000"/>
              </a:lnSpc>
            </a:pPr>
            <a:r>
              <a:rPr lang="en-US" b="1" dirty="0">
                <a:latin typeface="Arial" panose="020B0604020202020204" pitchFamily="34" charset="0"/>
                <a:cs typeface="Arial" panose="020B0604020202020204" pitchFamily="34" charset="0"/>
              </a:rPr>
              <a:t>Never meet potential buyers alone.  Always let more than one person know if you are meeting a potential buyer.  Let them know the start time of the meeting, projected finish time and place.  Meet potential buyers in public places not your home.  If you are going to do ongoing business with a potential buyer ask for references.  Pay attention to reviews if available. </a:t>
            </a:r>
          </a:p>
        </p:txBody>
      </p:sp>
      <p:sp>
        <p:nvSpPr>
          <p:cNvPr id="13" name="TextBox 12">
            <a:extLst>
              <a:ext uri="{FF2B5EF4-FFF2-40B4-BE49-F238E27FC236}">
                <a16:creationId xmlns:a16="http://schemas.microsoft.com/office/drawing/2014/main" xmlns="" id="{4D8BF15D-9DD7-415B-975A-66EF62A37B04}"/>
              </a:ext>
            </a:extLst>
          </p:cNvPr>
          <p:cNvSpPr txBox="1"/>
          <p:nvPr/>
        </p:nvSpPr>
        <p:spPr>
          <a:xfrm>
            <a:off x="6331527" y="235618"/>
            <a:ext cx="5248646" cy="1323439"/>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Social Media for Revenue Generation</a:t>
            </a:r>
          </a:p>
        </p:txBody>
      </p:sp>
      <p:pic>
        <p:nvPicPr>
          <p:cNvPr id="12" name="Picture 11">
            <a:extLst>
              <a:ext uri="{FF2B5EF4-FFF2-40B4-BE49-F238E27FC236}">
                <a16:creationId xmlns:a16="http://schemas.microsoft.com/office/drawing/2014/main" xmlns="" id="{11576433-4E50-4DCA-97AA-9B0FDF8C56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504469652"/>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2C14A-FDEA-4484-8D07-6DE6E60163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338" r="25928"/>
          <a:stretch/>
        </p:blipFill>
        <p:spPr>
          <a:xfrm>
            <a:off x="1" y="-13252"/>
            <a:ext cx="5460642" cy="6434833"/>
          </a:xfrm>
          <a:prstGeom prst="rect">
            <a:avLst/>
          </a:prstGeom>
        </p:spPr>
      </p:pic>
      <p:sp>
        <p:nvSpPr>
          <p:cNvPr id="12" name="Rectangle 11">
            <a:extLst>
              <a:ext uri="{FF2B5EF4-FFF2-40B4-BE49-F238E27FC236}">
                <a16:creationId xmlns:a16="http://schemas.microsoft.com/office/drawing/2014/main" xmlns="" id="{236466CE-4263-49D5-9968-56A29C522F42}"/>
              </a:ext>
            </a:extLst>
          </p:cNvPr>
          <p:cNvSpPr/>
          <p:nvPr/>
        </p:nvSpPr>
        <p:spPr>
          <a:xfrm>
            <a:off x="1" y="-13252"/>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36</a:t>
            </a:fld>
            <a:endParaRPr lang="en-US"/>
          </a:p>
        </p:txBody>
      </p:sp>
      <p:sp>
        <p:nvSpPr>
          <p:cNvPr id="33" name="TextBox 32">
            <a:extLst>
              <a:ext uri="{FF2B5EF4-FFF2-40B4-BE49-F238E27FC236}">
                <a16:creationId xmlns:a16="http://schemas.microsoft.com/office/drawing/2014/main" xmlns="" id="{C096A350-A77A-4088-BF6F-F37766C9A6D4}"/>
              </a:ext>
            </a:extLst>
          </p:cNvPr>
          <p:cNvSpPr txBox="1"/>
          <p:nvPr/>
        </p:nvSpPr>
        <p:spPr>
          <a:xfrm>
            <a:off x="5770417" y="1839663"/>
            <a:ext cx="6258791" cy="4114203"/>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Our </a:t>
            </a:r>
            <a:r>
              <a:rPr lang="en-US" sz="2800" b="1" dirty="0">
                <a:solidFill>
                  <a:srgbClr val="0DB14B"/>
                </a:solidFill>
                <a:latin typeface="Arial" panose="020B0604020202020204" pitchFamily="34" charset="0"/>
                <a:cs typeface="Arial" panose="020B0604020202020204" pitchFamily="34" charset="0"/>
              </a:rPr>
              <a:t>social media plan </a:t>
            </a:r>
            <a:r>
              <a:rPr lang="en-US" sz="2400" dirty="0">
                <a:latin typeface="Arial" panose="020B0604020202020204" pitchFamily="34" charset="0"/>
                <a:cs typeface="Arial" panose="020B0604020202020204" pitchFamily="34" charset="0"/>
              </a:rPr>
              <a:t>identifies which social media platforms we will use, how we will use each platform, the content we will post, when we will post, how we will interact with our target market and how we will boost our posts. If we are going to use any strategies to boost the performance of our social media content, we also indicate this in our social media plan.</a:t>
            </a:r>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a16="http://schemas.microsoft.com/office/drawing/2014/main" xmlns="" id="{52E1BF00-793A-4C68-AB16-F14C8A8750E6}"/>
              </a:ext>
            </a:extLst>
          </p:cNvPr>
          <p:cNvSpPr txBox="1"/>
          <p:nvPr/>
        </p:nvSpPr>
        <p:spPr>
          <a:xfrm>
            <a:off x="6568566" y="273057"/>
            <a:ext cx="546064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Developing a Social Media Plan</a:t>
            </a:r>
          </a:p>
        </p:txBody>
      </p:sp>
      <p:sp>
        <p:nvSpPr>
          <p:cNvPr id="14" name="Rectangle 13">
            <a:extLst>
              <a:ext uri="{FF2B5EF4-FFF2-40B4-BE49-F238E27FC236}">
                <a16:creationId xmlns:a16="http://schemas.microsoft.com/office/drawing/2014/main" xmlns="" id="{524A55D5-6F41-4BCE-B3E6-6CE69E5F639B}"/>
              </a:ext>
            </a:extLst>
          </p:cNvPr>
          <p:cNvSpPr/>
          <p:nvPr/>
        </p:nvSpPr>
        <p:spPr>
          <a:xfrm>
            <a:off x="5770416" y="571082"/>
            <a:ext cx="954107" cy="923330"/>
          </a:xfrm>
          <a:prstGeom prst="rect">
            <a:avLst/>
          </a:prstGeom>
        </p:spPr>
        <p:txBody>
          <a:bodyPr wrap="none">
            <a:spAutoFit/>
          </a:bodyPr>
          <a:lstStyle/>
          <a:p>
            <a:r>
              <a:rPr lang="en-US" sz="5400" b="1" dirty="0">
                <a:solidFill>
                  <a:srgbClr val="E76F0A"/>
                </a:solidFill>
                <a:latin typeface="Arial" panose="020B0604020202020204" pitchFamily="34" charset="0"/>
                <a:cs typeface="Arial" panose="020B0604020202020204" pitchFamily="34" charset="0"/>
              </a:rPr>
              <a:t>5. </a:t>
            </a:r>
            <a:endParaRPr lang="en-CA" sz="5400" dirty="0"/>
          </a:p>
        </p:txBody>
      </p:sp>
    </p:spTree>
    <p:extLst>
      <p:ext uri="{BB962C8B-B14F-4D97-AF65-F5344CB8AC3E}">
        <p14:creationId xmlns:p14="http://schemas.microsoft.com/office/powerpoint/2010/main" val="4262686716"/>
      </p:ext>
    </p:extLst>
  </p:cSld>
  <p:clrMapOvr>
    <a:masterClrMapping/>
  </p:clrMapOvr>
  <p:transition spd="slow">
    <p:cover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0AB5281F-0F58-4AAB-A240-FC6A874A00C5}"/>
              </a:ext>
            </a:extLst>
          </p:cNvPr>
          <p:cNvGraphicFramePr>
            <a:graphicFrameLocks noGrp="1"/>
          </p:cNvGraphicFramePr>
          <p:nvPr>
            <p:extLst>
              <p:ext uri="{D42A27DB-BD31-4B8C-83A1-F6EECF244321}">
                <p14:modId xmlns:p14="http://schemas.microsoft.com/office/powerpoint/2010/main" val="3013598987"/>
              </p:ext>
            </p:extLst>
          </p:nvPr>
        </p:nvGraphicFramePr>
        <p:xfrm>
          <a:off x="186812" y="118220"/>
          <a:ext cx="7620002" cy="5555216"/>
        </p:xfrm>
        <a:graphic>
          <a:graphicData uri="http://schemas.openxmlformats.org/drawingml/2006/table">
            <a:tbl>
              <a:tblPr firstRow="1" bandRow="1">
                <a:tableStyleId>{5C22544A-7EE6-4342-B048-85BDC9FD1C3A}</a:tableStyleId>
              </a:tblPr>
              <a:tblGrid>
                <a:gridCol w="3146697">
                  <a:extLst>
                    <a:ext uri="{9D8B030D-6E8A-4147-A177-3AD203B41FA5}">
                      <a16:colId xmlns:a16="http://schemas.microsoft.com/office/drawing/2014/main" xmlns="" val="976167221"/>
                    </a:ext>
                  </a:extLst>
                </a:gridCol>
                <a:gridCol w="4473305">
                  <a:extLst>
                    <a:ext uri="{9D8B030D-6E8A-4147-A177-3AD203B41FA5}">
                      <a16:colId xmlns:a16="http://schemas.microsoft.com/office/drawing/2014/main" xmlns="" val="1301149341"/>
                    </a:ext>
                  </a:extLst>
                </a:gridCol>
              </a:tblGrid>
              <a:tr h="1119645">
                <a:tc>
                  <a:txBody>
                    <a:bodyPr/>
                    <a:lstStyle/>
                    <a:p>
                      <a:pPr algn="ctr">
                        <a:spcAft>
                          <a:spcPts val="0"/>
                        </a:spcAft>
                      </a:pPr>
                      <a:r>
                        <a:rPr lang="en-US" sz="2400" b="1" dirty="0">
                          <a:solidFill>
                            <a:schemeClr val="bg1"/>
                          </a:solidFill>
                          <a:effectLst/>
                          <a:latin typeface="Arial" panose="020B0604020202020204" pitchFamily="34" charset="0"/>
                          <a:cs typeface="Arial" panose="020B0604020202020204" pitchFamily="34" charset="0"/>
                        </a:rPr>
                        <a:t>Purpose</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342900" lvl="0" indent="-342900" algn="l">
                        <a:spcAft>
                          <a:spcPts val="0"/>
                        </a:spcAft>
                        <a:buFont typeface="Symbol" pitchFamily="2" charset="2"/>
                        <a:buChar char=""/>
                      </a:pPr>
                      <a:r>
                        <a:rPr lang="en-CA" sz="1600" b="1" dirty="0">
                          <a:effectLst/>
                          <a:latin typeface="Arial" panose="020B0604020202020204" pitchFamily="34" charset="0"/>
                          <a:cs typeface="Arial" panose="020B0604020202020204" pitchFamily="34" charset="0"/>
                        </a:rPr>
                        <a:t>To serve as an information portal for our business, like a website.  It will include our name, location, contact information, services and pricing.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extLst>
                  <a:ext uri="{0D108BD9-81ED-4DB2-BD59-A6C34878D82A}">
                    <a16:rowId xmlns:a16="http://schemas.microsoft.com/office/drawing/2014/main" xmlns="" val="2153519656"/>
                  </a:ext>
                </a:extLst>
              </a:tr>
              <a:tr h="1119645">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Content</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Videos and photos of us taking care of pets.</a:t>
                      </a:r>
                      <a:endParaRPr lang="en-US" sz="1400" b="1" dirty="0">
                        <a:solidFill>
                          <a:srgbClr val="E76F0A"/>
                        </a:solidFill>
                        <a:effectLst/>
                        <a:latin typeface="Arial" panose="020B0604020202020204" pitchFamily="34" charset="0"/>
                        <a:cs typeface="Arial" panose="020B0604020202020204" pitchFamily="34" charset="0"/>
                      </a:endParaRPr>
                    </a:p>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Tips and instructions for good pet care.</a:t>
                      </a:r>
                      <a:endParaRPr lang="en-US" sz="1400" b="1" dirty="0">
                        <a:solidFill>
                          <a:srgbClr val="E76F0A"/>
                        </a:solidFill>
                        <a:effectLst/>
                        <a:latin typeface="Arial" panose="020B0604020202020204" pitchFamily="34" charset="0"/>
                        <a:cs typeface="Arial" panose="020B0604020202020204" pitchFamily="34" charset="0"/>
                      </a:endParaRPr>
                    </a:p>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Our promotions.</a:t>
                      </a:r>
                      <a:endParaRPr lang="en-US" sz="1400" b="1" dirty="0">
                        <a:solidFill>
                          <a:srgbClr val="E76F0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824954533"/>
                  </a:ext>
                </a:extLst>
              </a:tr>
              <a:tr h="516813">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Posting Frequency</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A minimum of three times a week.</a:t>
                      </a:r>
                      <a:endParaRPr lang="en-US" sz="1400" b="1" dirty="0">
                        <a:solidFill>
                          <a:srgbClr val="E76F0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947117967"/>
                  </a:ext>
                </a:extLst>
              </a:tr>
              <a:tr h="1959379">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Interactions with Target Market</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Follow other businesses in the pet sector (pet supply stores, veterinarian services, pet photographers), except those offering the same services.</a:t>
                      </a:r>
                      <a:endParaRPr lang="en-US" sz="1400" b="1" dirty="0">
                        <a:solidFill>
                          <a:srgbClr val="E76F0A"/>
                        </a:solidFill>
                        <a:effectLst/>
                        <a:latin typeface="Arial" panose="020B0604020202020204" pitchFamily="34" charset="0"/>
                        <a:cs typeface="Arial" panose="020B0604020202020204" pitchFamily="34" charset="0"/>
                      </a:endParaRPr>
                    </a:p>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Like/share/comment on posts on good pet care.</a:t>
                      </a:r>
                      <a:endParaRPr lang="en-US" sz="1400" b="1" dirty="0">
                        <a:solidFill>
                          <a:srgbClr val="E76F0A"/>
                        </a:solidFill>
                        <a:effectLst/>
                        <a:latin typeface="Arial" panose="020B0604020202020204" pitchFamily="34" charset="0"/>
                        <a:cs typeface="Arial" panose="020B0604020202020204" pitchFamily="34" charset="0"/>
                      </a:endParaRPr>
                    </a:p>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Answer questions from our followers.</a:t>
                      </a:r>
                      <a:endParaRPr lang="en-US" sz="1400" b="1" dirty="0">
                        <a:solidFill>
                          <a:srgbClr val="E76F0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532619685"/>
                  </a:ext>
                </a:extLst>
              </a:tr>
              <a:tr h="839734">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Boosting Strategies</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CA" sz="1600" b="1" dirty="0">
                          <a:solidFill>
                            <a:srgbClr val="E76F0A"/>
                          </a:solidFill>
                          <a:effectLst/>
                          <a:latin typeface="Arial" panose="020B0604020202020204" pitchFamily="34" charset="0"/>
                          <a:cs typeface="Arial" panose="020B0604020202020204" pitchFamily="34" charset="0"/>
                        </a:rPr>
                        <a:t>Hashtags and key words:  </a:t>
                      </a:r>
                      <a:r>
                        <a:rPr lang="en-CA" sz="1600" b="1" dirty="0" err="1">
                          <a:solidFill>
                            <a:srgbClr val="E76F0A"/>
                          </a:solidFill>
                          <a:effectLst/>
                          <a:latin typeface="Arial" panose="020B0604020202020204" pitchFamily="34" charset="0"/>
                          <a:cs typeface="Arial" panose="020B0604020202020204" pitchFamily="34" charset="0"/>
                        </a:rPr>
                        <a:t>petcare</a:t>
                      </a:r>
                      <a:r>
                        <a:rPr lang="en-CA" sz="1600" b="1" dirty="0">
                          <a:solidFill>
                            <a:srgbClr val="E76F0A"/>
                          </a:solidFill>
                          <a:effectLst/>
                          <a:latin typeface="Arial" panose="020B0604020202020204" pitchFamily="34" charset="0"/>
                          <a:cs typeface="Arial" panose="020B0604020202020204" pitchFamily="34" charset="0"/>
                        </a:rPr>
                        <a:t>, </a:t>
                      </a:r>
                      <a:r>
                        <a:rPr lang="en-CA" sz="1600" b="1" dirty="0" err="1">
                          <a:solidFill>
                            <a:srgbClr val="E76F0A"/>
                          </a:solidFill>
                          <a:effectLst/>
                          <a:latin typeface="Arial" panose="020B0604020202020204" pitchFamily="34" charset="0"/>
                          <a:cs typeface="Arial" panose="020B0604020202020204" pitchFamily="34" charset="0"/>
                        </a:rPr>
                        <a:t>petservices</a:t>
                      </a:r>
                      <a:r>
                        <a:rPr lang="en-CA" sz="1600" b="1" dirty="0">
                          <a:solidFill>
                            <a:srgbClr val="E76F0A"/>
                          </a:solidFill>
                          <a:effectLst/>
                          <a:latin typeface="Arial" panose="020B0604020202020204" pitchFamily="34" charset="0"/>
                          <a:cs typeface="Arial" panose="020B0604020202020204" pitchFamily="34" charset="0"/>
                        </a:rPr>
                        <a:t>, </a:t>
                      </a:r>
                      <a:r>
                        <a:rPr lang="en-CA" sz="1600" b="1" dirty="0" err="1">
                          <a:solidFill>
                            <a:srgbClr val="E76F0A"/>
                          </a:solidFill>
                          <a:effectLst/>
                          <a:latin typeface="Arial" panose="020B0604020202020204" pitchFamily="34" charset="0"/>
                          <a:cs typeface="Arial" panose="020B0604020202020204" pitchFamily="34" charset="0"/>
                        </a:rPr>
                        <a:t>lovepets</a:t>
                      </a:r>
                      <a:r>
                        <a:rPr lang="en-CA" sz="1600" b="1" dirty="0">
                          <a:solidFill>
                            <a:srgbClr val="E76F0A"/>
                          </a:solidFill>
                          <a:effectLst/>
                          <a:latin typeface="Arial" panose="020B0604020202020204" pitchFamily="34" charset="0"/>
                          <a:cs typeface="Arial" panose="020B0604020202020204" pitchFamily="34" charset="0"/>
                        </a:rPr>
                        <a:t>, </a:t>
                      </a:r>
                      <a:r>
                        <a:rPr lang="en-CA" sz="1600" b="1" dirty="0" err="1">
                          <a:solidFill>
                            <a:srgbClr val="E76F0A"/>
                          </a:solidFill>
                          <a:effectLst/>
                          <a:latin typeface="Arial" panose="020B0604020202020204" pitchFamily="34" charset="0"/>
                          <a:cs typeface="Arial" panose="020B0604020202020204" pitchFamily="34" charset="0"/>
                        </a:rPr>
                        <a:t>petlove</a:t>
                      </a:r>
                      <a:r>
                        <a:rPr lang="en-CA" sz="1600" b="1" dirty="0">
                          <a:solidFill>
                            <a:srgbClr val="E76F0A"/>
                          </a:solidFill>
                          <a:effectLst/>
                          <a:latin typeface="Arial" panose="020B0604020202020204" pitchFamily="34" charset="0"/>
                          <a:cs typeface="Arial" panose="020B0604020202020204" pitchFamily="34" charset="0"/>
                        </a:rPr>
                        <a:t>, </a:t>
                      </a:r>
                      <a:r>
                        <a:rPr lang="en-CA" sz="1600" b="1" dirty="0" err="1">
                          <a:solidFill>
                            <a:srgbClr val="E76F0A"/>
                          </a:solidFill>
                          <a:effectLst/>
                          <a:latin typeface="Arial" panose="020B0604020202020204" pitchFamily="34" charset="0"/>
                          <a:cs typeface="Arial" panose="020B0604020202020204" pitchFamily="34" charset="0"/>
                        </a:rPr>
                        <a:t>dogwalking</a:t>
                      </a:r>
                      <a:r>
                        <a:rPr lang="en-CA" sz="1600" b="1" dirty="0">
                          <a:solidFill>
                            <a:srgbClr val="E76F0A"/>
                          </a:solidFill>
                          <a:effectLst/>
                          <a:latin typeface="Arial" panose="020B0604020202020204" pitchFamily="34" charset="0"/>
                          <a:cs typeface="Arial" panose="020B0604020202020204" pitchFamily="34" charset="0"/>
                        </a:rPr>
                        <a:t>, </a:t>
                      </a:r>
                      <a:r>
                        <a:rPr lang="en-CA" sz="1600" b="1" dirty="0" err="1">
                          <a:solidFill>
                            <a:srgbClr val="E76F0A"/>
                          </a:solidFill>
                          <a:effectLst/>
                          <a:latin typeface="Arial" panose="020B0604020202020204" pitchFamily="34" charset="0"/>
                          <a:cs typeface="Arial" panose="020B0604020202020204" pitchFamily="34" charset="0"/>
                        </a:rPr>
                        <a:t>dogsitting</a:t>
                      </a:r>
                      <a:endParaRPr lang="en-US" sz="1400" b="1" dirty="0">
                        <a:solidFill>
                          <a:srgbClr val="E76F0A"/>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99733829"/>
                  </a:ext>
                </a:extLst>
              </a:tr>
            </a:tbl>
          </a:graphicData>
        </a:graphic>
      </p:graphicFrame>
      <p:pic>
        <p:nvPicPr>
          <p:cNvPr id="60" name="Picture 59">
            <a:extLst>
              <a:ext uri="{FF2B5EF4-FFF2-40B4-BE49-F238E27FC236}">
                <a16:creationId xmlns:a16="http://schemas.microsoft.com/office/drawing/2014/main" xmlns="" id="{1CFF2F88-C96F-4EBC-B009-84F995DA33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946"/>
          <a:stretch/>
        </p:blipFill>
        <p:spPr>
          <a:xfrm>
            <a:off x="7950299" y="0"/>
            <a:ext cx="4241702" cy="6421582"/>
          </a:xfrm>
          <a:prstGeom prst="rect">
            <a:avLst/>
          </a:prstGeom>
        </p:spPr>
      </p:pic>
      <p:sp>
        <p:nvSpPr>
          <p:cNvPr id="44" name="Rectangle 43">
            <a:extLst>
              <a:ext uri="{FF2B5EF4-FFF2-40B4-BE49-F238E27FC236}">
                <a16:creationId xmlns:a16="http://schemas.microsoft.com/office/drawing/2014/main" xmlns="" id="{BFB154B8-55DE-4997-BE9E-776CB7EF0810}"/>
              </a:ext>
            </a:extLst>
          </p:cNvPr>
          <p:cNvSpPr/>
          <p:nvPr/>
        </p:nvSpPr>
        <p:spPr>
          <a:xfrm>
            <a:off x="7950299" y="0"/>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F16498C-9622-476D-8851-29EFEDB2C0EA}"/>
              </a:ext>
            </a:extLst>
          </p:cNvPr>
          <p:cNvSpPr txBox="1"/>
          <p:nvPr/>
        </p:nvSpPr>
        <p:spPr>
          <a:xfrm>
            <a:off x="8041876" y="1213043"/>
            <a:ext cx="4043040" cy="2585323"/>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Developing a Social Media Plan</a:t>
            </a:r>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37</a:t>
            </a:fld>
            <a:endParaRPr lang="en-US"/>
          </a:p>
        </p:txBody>
      </p:sp>
      <p:pic>
        <p:nvPicPr>
          <p:cNvPr id="37" name="Picture 36">
            <a:extLst>
              <a:ext uri="{FF2B5EF4-FFF2-40B4-BE49-F238E27FC236}">
                <a16:creationId xmlns:a16="http://schemas.microsoft.com/office/drawing/2014/main" xmlns="" id="{B3AF2F06-C184-4B95-9155-62411BD568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a16="http://schemas.microsoft.com/office/drawing/2014/main" xmlns="" id="{19306EA2-1ECC-4B8F-9B2F-3C702CD8DF7D}"/>
              </a:ext>
            </a:extLst>
          </p:cNvPr>
          <p:cNvSpPr txBox="1"/>
          <p:nvPr/>
        </p:nvSpPr>
        <p:spPr>
          <a:xfrm>
            <a:off x="8041876" y="4186644"/>
            <a:ext cx="4043040"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Facebook</a:t>
            </a:r>
          </a:p>
        </p:txBody>
      </p:sp>
    </p:spTree>
    <p:extLst>
      <p:ext uri="{BB962C8B-B14F-4D97-AF65-F5344CB8AC3E}">
        <p14:creationId xmlns:p14="http://schemas.microsoft.com/office/powerpoint/2010/main" val="2043534278"/>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xmlns=""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850" r="21682"/>
          <a:stretch/>
        </p:blipFill>
        <p:spPr>
          <a:xfrm>
            <a:off x="0" y="0"/>
            <a:ext cx="4205832" cy="6424207"/>
          </a:xfrm>
          <a:prstGeom prst="rect">
            <a:avLst/>
          </a:prstGeom>
        </p:spPr>
      </p:pic>
      <p:sp>
        <p:nvSpPr>
          <p:cNvPr id="44" name="Rectangle 43">
            <a:extLst>
              <a:ext uri="{FF2B5EF4-FFF2-40B4-BE49-F238E27FC236}">
                <a16:creationId xmlns:a16="http://schemas.microsoft.com/office/drawing/2014/main" xmlns="" id="{BFB154B8-55DE-4997-BE9E-776CB7EF0810}"/>
              </a:ext>
            </a:extLst>
          </p:cNvPr>
          <p:cNvSpPr/>
          <p:nvPr/>
        </p:nvSpPr>
        <p:spPr>
          <a:xfrm>
            <a:off x="0" y="0"/>
            <a:ext cx="4205831"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38</a:t>
            </a:fld>
            <a:endParaRPr lang="en-US"/>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graphicFrame>
        <p:nvGraphicFramePr>
          <p:cNvPr id="11" name="Table 10">
            <a:extLst>
              <a:ext uri="{FF2B5EF4-FFF2-40B4-BE49-F238E27FC236}">
                <a16:creationId xmlns:a16="http://schemas.microsoft.com/office/drawing/2014/main" xmlns="" id="{EC06FFD5-E110-4E96-946D-FDD435D401B2}"/>
              </a:ext>
            </a:extLst>
          </p:cNvPr>
          <p:cNvGraphicFramePr>
            <a:graphicFrameLocks noGrp="1"/>
          </p:cNvGraphicFramePr>
          <p:nvPr>
            <p:extLst>
              <p:ext uri="{D42A27DB-BD31-4B8C-83A1-F6EECF244321}">
                <p14:modId xmlns:p14="http://schemas.microsoft.com/office/powerpoint/2010/main" val="1992594710"/>
              </p:ext>
            </p:extLst>
          </p:nvPr>
        </p:nvGraphicFramePr>
        <p:xfrm>
          <a:off x="4409207" y="152945"/>
          <a:ext cx="7620002" cy="6108959"/>
        </p:xfrm>
        <a:graphic>
          <a:graphicData uri="http://schemas.openxmlformats.org/drawingml/2006/table">
            <a:tbl>
              <a:tblPr firstRow="1" bandRow="1">
                <a:tableStyleId>{5C22544A-7EE6-4342-B048-85BDC9FD1C3A}</a:tableStyleId>
              </a:tblPr>
              <a:tblGrid>
                <a:gridCol w="3146697">
                  <a:extLst>
                    <a:ext uri="{9D8B030D-6E8A-4147-A177-3AD203B41FA5}">
                      <a16:colId xmlns:a16="http://schemas.microsoft.com/office/drawing/2014/main" xmlns="" val="976167221"/>
                    </a:ext>
                  </a:extLst>
                </a:gridCol>
                <a:gridCol w="4473305">
                  <a:extLst>
                    <a:ext uri="{9D8B030D-6E8A-4147-A177-3AD203B41FA5}">
                      <a16:colId xmlns:a16="http://schemas.microsoft.com/office/drawing/2014/main" xmlns="" val="1301149341"/>
                    </a:ext>
                  </a:extLst>
                </a:gridCol>
              </a:tblGrid>
              <a:tr h="1000825">
                <a:tc>
                  <a:txBody>
                    <a:bodyPr/>
                    <a:lstStyle/>
                    <a:p>
                      <a:pPr algn="ctr">
                        <a:spcAft>
                          <a:spcPts val="0"/>
                        </a:spcAft>
                      </a:pPr>
                      <a:r>
                        <a:rPr lang="en-US" sz="2400" b="1" dirty="0">
                          <a:solidFill>
                            <a:schemeClr val="bg1"/>
                          </a:solidFill>
                          <a:effectLst/>
                          <a:latin typeface="Arial" panose="020B0604020202020204" pitchFamily="34" charset="0"/>
                          <a:cs typeface="Arial" panose="020B0604020202020204" pitchFamily="34" charset="0"/>
                        </a:rPr>
                        <a:t>Purpose</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342900" lvl="0" indent="-342900" algn="l">
                        <a:spcAft>
                          <a:spcPts val="0"/>
                        </a:spcAft>
                        <a:buFont typeface="Symbol" pitchFamily="2" charset="2"/>
                        <a:buChar char=""/>
                      </a:pPr>
                      <a:r>
                        <a:rPr lang="en-US" sz="1800" b="1" dirty="0">
                          <a:effectLst/>
                          <a:latin typeface="Arial" panose="020B0604020202020204" pitchFamily="34" charset="0"/>
                          <a:cs typeface="Arial" panose="020B0604020202020204" pitchFamily="34" charset="0"/>
                        </a:rPr>
                        <a:t>To dialogue with pet owners and pet lovers.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extLst>
                  <a:ext uri="{0D108BD9-81ED-4DB2-BD59-A6C34878D82A}">
                    <a16:rowId xmlns:a16="http://schemas.microsoft.com/office/drawing/2014/main" xmlns="" val="2153519656"/>
                  </a:ext>
                </a:extLst>
              </a:tr>
              <a:tr h="1806843">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Content</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Videos of us taking care of pets.</a:t>
                      </a:r>
                    </a:p>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Tips and instructions for good pet care.</a:t>
                      </a:r>
                    </a:p>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Cute pet videos and photos from the internet.</a:t>
                      </a:r>
                    </a:p>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Pet </a:t>
                      </a:r>
                      <a:r>
                        <a:rPr lang="en-US" sz="1600" b="1" dirty="0" err="1">
                          <a:solidFill>
                            <a:srgbClr val="E76F0A"/>
                          </a:solidFill>
                          <a:effectLst/>
                          <a:latin typeface="Arial" panose="020B0604020202020204" pitchFamily="34" charset="0"/>
                          <a:cs typeface="Arial" panose="020B0604020202020204" pitchFamily="34" charset="0"/>
                        </a:rPr>
                        <a:t>humour</a:t>
                      </a:r>
                      <a:r>
                        <a:rPr lang="en-US" sz="1600" b="1" dirty="0">
                          <a:solidFill>
                            <a:srgbClr val="E76F0A"/>
                          </a:solidFill>
                          <a:effectLst/>
                          <a:latin typeface="Arial" panose="020B0604020202020204" pitchFamily="34" charset="0"/>
                          <a:cs typeface="Arial" panose="020B0604020202020204" pitchFamily="34" charset="0"/>
                        </a:rPr>
                        <a:t> and memes from the internet.</a:t>
                      </a:r>
                    </a:p>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Our promotions.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824954533"/>
                  </a:ext>
                </a:extLst>
              </a:tr>
              <a:tr h="461967">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Posting Frequency</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A minimum of three times a week.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947117967"/>
                  </a:ext>
                </a:extLst>
              </a:tr>
              <a:tr h="2064963">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Interactions with Target Market</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Follow other businesses in the pet sector (pet supply stores, veterinarian services, pet photographers), except those offering the same services.</a:t>
                      </a:r>
                    </a:p>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Like/share/comment on posts on good pet care, and other videos, photos and </a:t>
                      </a:r>
                      <a:r>
                        <a:rPr lang="en-US" sz="1600" b="1" dirty="0" err="1">
                          <a:solidFill>
                            <a:srgbClr val="E76F0A"/>
                          </a:solidFill>
                          <a:effectLst/>
                          <a:latin typeface="Arial" panose="020B0604020202020204" pitchFamily="34" charset="0"/>
                          <a:cs typeface="Arial" panose="020B0604020202020204" pitchFamily="34" charset="0"/>
                        </a:rPr>
                        <a:t>humour</a:t>
                      </a:r>
                      <a:r>
                        <a:rPr lang="en-US" sz="1600" b="1" dirty="0">
                          <a:solidFill>
                            <a:srgbClr val="E76F0A"/>
                          </a:solidFill>
                          <a:effectLst/>
                          <a:latin typeface="Arial" panose="020B0604020202020204" pitchFamily="34" charset="0"/>
                          <a:cs typeface="Arial" panose="020B0604020202020204" pitchFamily="34" charset="0"/>
                        </a:rPr>
                        <a:t> about pets.</a:t>
                      </a:r>
                    </a:p>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Answer questions from our followers.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532619685"/>
                  </a:ext>
                </a:extLst>
              </a:tr>
              <a:tr h="774361">
                <a:tc>
                  <a:txBody>
                    <a:bodyPr/>
                    <a:lstStyle/>
                    <a:p>
                      <a:pPr algn="ctr">
                        <a:spcAft>
                          <a:spcPts val="0"/>
                        </a:spcAft>
                      </a:pPr>
                      <a:r>
                        <a:rPr lang="en-US" sz="2400" b="1" dirty="0">
                          <a:solidFill>
                            <a:srgbClr val="0DB14B"/>
                          </a:solidFill>
                          <a:effectLst/>
                          <a:latin typeface="Arial" panose="020B0604020202020204" pitchFamily="34" charset="0"/>
                          <a:cs typeface="Arial" panose="020B0604020202020204" pitchFamily="34" charset="0"/>
                        </a:rPr>
                        <a:t>Boosting Strategies</a:t>
                      </a:r>
                      <a:endParaRPr lang="en-US" sz="2400" b="1" dirty="0">
                        <a:solidFill>
                          <a:srgbClr val="0DB14B"/>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spcAft>
                          <a:spcPts val="0"/>
                        </a:spcAft>
                        <a:buFont typeface="Symbol" pitchFamily="2" charset="2"/>
                        <a:buChar char=""/>
                      </a:pPr>
                      <a:r>
                        <a:rPr lang="en-US" sz="1600" b="1" dirty="0">
                          <a:solidFill>
                            <a:srgbClr val="E76F0A"/>
                          </a:solidFill>
                          <a:effectLst/>
                          <a:latin typeface="Arial" panose="020B0604020202020204" pitchFamily="34" charset="0"/>
                          <a:cs typeface="Arial" panose="020B0604020202020204" pitchFamily="34" charset="0"/>
                        </a:rPr>
                        <a:t>Hashtags and key words:  </a:t>
                      </a:r>
                      <a:r>
                        <a:rPr lang="en-US" sz="1600" b="1" dirty="0" err="1">
                          <a:solidFill>
                            <a:srgbClr val="E76F0A"/>
                          </a:solidFill>
                          <a:effectLst/>
                          <a:latin typeface="Arial" panose="020B0604020202020204" pitchFamily="34" charset="0"/>
                          <a:cs typeface="Arial" panose="020B0604020202020204" pitchFamily="34" charset="0"/>
                        </a:rPr>
                        <a:t>petcare</a:t>
                      </a:r>
                      <a:r>
                        <a:rPr lang="en-US" sz="1600" b="1" dirty="0">
                          <a:solidFill>
                            <a:srgbClr val="E76F0A"/>
                          </a:solidFill>
                          <a:effectLst/>
                          <a:latin typeface="Arial" panose="020B0604020202020204" pitchFamily="34" charset="0"/>
                          <a:cs typeface="Arial" panose="020B0604020202020204" pitchFamily="34" charset="0"/>
                        </a:rPr>
                        <a:t>, </a:t>
                      </a:r>
                      <a:r>
                        <a:rPr lang="en-US" sz="1600" b="1" dirty="0" err="1">
                          <a:solidFill>
                            <a:srgbClr val="E76F0A"/>
                          </a:solidFill>
                          <a:effectLst/>
                          <a:latin typeface="Arial" panose="020B0604020202020204" pitchFamily="34" charset="0"/>
                          <a:cs typeface="Arial" panose="020B0604020202020204" pitchFamily="34" charset="0"/>
                        </a:rPr>
                        <a:t>petservices</a:t>
                      </a:r>
                      <a:r>
                        <a:rPr lang="en-US" sz="1600" b="1" dirty="0">
                          <a:solidFill>
                            <a:srgbClr val="E76F0A"/>
                          </a:solidFill>
                          <a:effectLst/>
                          <a:latin typeface="Arial" panose="020B0604020202020204" pitchFamily="34" charset="0"/>
                          <a:cs typeface="Arial" panose="020B0604020202020204" pitchFamily="34" charset="0"/>
                        </a:rPr>
                        <a:t>, </a:t>
                      </a:r>
                      <a:r>
                        <a:rPr lang="en-US" sz="1600" b="1" dirty="0" err="1">
                          <a:solidFill>
                            <a:srgbClr val="E76F0A"/>
                          </a:solidFill>
                          <a:effectLst/>
                          <a:latin typeface="Arial" panose="020B0604020202020204" pitchFamily="34" charset="0"/>
                          <a:cs typeface="Arial" panose="020B0604020202020204" pitchFamily="34" charset="0"/>
                        </a:rPr>
                        <a:t>lovepets</a:t>
                      </a:r>
                      <a:r>
                        <a:rPr lang="en-US" sz="1600" b="1" dirty="0">
                          <a:solidFill>
                            <a:srgbClr val="E76F0A"/>
                          </a:solidFill>
                          <a:effectLst/>
                          <a:latin typeface="Arial" panose="020B0604020202020204" pitchFamily="34" charset="0"/>
                          <a:cs typeface="Arial" panose="020B0604020202020204" pitchFamily="34" charset="0"/>
                        </a:rPr>
                        <a:t>, </a:t>
                      </a:r>
                      <a:r>
                        <a:rPr lang="en-US" sz="1600" b="1" dirty="0" err="1">
                          <a:solidFill>
                            <a:srgbClr val="E76F0A"/>
                          </a:solidFill>
                          <a:effectLst/>
                          <a:latin typeface="Arial" panose="020B0604020202020204" pitchFamily="34" charset="0"/>
                          <a:cs typeface="Arial" panose="020B0604020202020204" pitchFamily="34" charset="0"/>
                        </a:rPr>
                        <a:t>petlove</a:t>
                      </a:r>
                      <a:r>
                        <a:rPr lang="en-US" sz="1600" b="1" dirty="0">
                          <a:solidFill>
                            <a:srgbClr val="E76F0A"/>
                          </a:solidFill>
                          <a:effectLst/>
                          <a:latin typeface="Arial" panose="020B0604020202020204" pitchFamily="34" charset="0"/>
                          <a:cs typeface="Arial" panose="020B0604020202020204" pitchFamily="34" charset="0"/>
                        </a:rPr>
                        <a:t>, </a:t>
                      </a:r>
                      <a:r>
                        <a:rPr lang="en-US" sz="1600" b="1" dirty="0" err="1">
                          <a:solidFill>
                            <a:srgbClr val="E76F0A"/>
                          </a:solidFill>
                          <a:effectLst/>
                          <a:latin typeface="Arial" panose="020B0604020202020204" pitchFamily="34" charset="0"/>
                          <a:cs typeface="Arial" panose="020B0604020202020204" pitchFamily="34" charset="0"/>
                        </a:rPr>
                        <a:t>dogwalking</a:t>
                      </a:r>
                      <a:r>
                        <a:rPr lang="en-US" sz="1600" b="1" dirty="0">
                          <a:solidFill>
                            <a:srgbClr val="E76F0A"/>
                          </a:solidFill>
                          <a:effectLst/>
                          <a:latin typeface="Arial" panose="020B0604020202020204" pitchFamily="34" charset="0"/>
                          <a:cs typeface="Arial" panose="020B0604020202020204" pitchFamily="34" charset="0"/>
                        </a:rPr>
                        <a:t>, </a:t>
                      </a:r>
                      <a:r>
                        <a:rPr lang="en-US" sz="1600" b="1" dirty="0" err="1">
                          <a:solidFill>
                            <a:srgbClr val="E76F0A"/>
                          </a:solidFill>
                          <a:effectLst/>
                          <a:latin typeface="Arial" panose="020B0604020202020204" pitchFamily="34" charset="0"/>
                          <a:cs typeface="Arial" panose="020B0604020202020204" pitchFamily="34" charset="0"/>
                        </a:rPr>
                        <a:t>dogsitting</a:t>
                      </a:r>
                      <a:endParaRPr lang="en-US" sz="1600" b="1" dirty="0">
                        <a:solidFill>
                          <a:srgbClr val="E76F0A"/>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99733829"/>
                  </a:ext>
                </a:extLst>
              </a:tr>
            </a:tbl>
          </a:graphicData>
        </a:graphic>
      </p:graphicFrame>
      <p:sp>
        <p:nvSpPr>
          <p:cNvPr id="14" name="TextBox 13">
            <a:extLst>
              <a:ext uri="{FF2B5EF4-FFF2-40B4-BE49-F238E27FC236}">
                <a16:creationId xmlns:a16="http://schemas.microsoft.com/office/drawing/2014/main" xmlns="" id="{2CD05FB7-ED5C-43B1-8A51-A3179BFEFFE6}"/>
              </a:ext>
            </a:extLst>
          </p:cNvPr>
          <p:cNvSpPr txBox="1"/>
          <p:nvPr/>
        </p:nvSpPr>
        <p:spPr>
          <a:xfrm>
            <a:off x="162791" y="1213043"/>
            <a:ext cx="4043040" cy="2585323"/>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Developing a Social Media Plan</a:t>
            </a:r>
          </a:p>
        </p:txBody>
      </p:sp>
      <p:sp>
        <p:nvSpPr>
          <p:cNvPr id="15" name="TextBox 14">
            <a:extLst>
              <a:ext uri="{FF2B5EF4-FFF2-40B4-BE49-F238E27FC236}">
                <a16:creationId xmlns:a16="http://schemas.microsoft.com/office/drawing/2014/main" xmlns="" id="{5D7F3FEF-8648-4238-BF63-E03DDFA59416}"/>
              </a:ext>
            </a:extLst>
          </p:cNvPr>
          <p:cNvSpPr txBox="1"/>
          <p:nvPr/>
        </p:nvSpPr>
        <p:spPr>
          <a:xfrm>
            <a:off x="162791" y="4186644"/>
            <a:ext cx="4043040"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Twitter</a:t>
            </a:r>
          </a:p>
        </p:txBody>
      </p:sp>
    </p:spTree>
    <p:extLst>
      <p:ext uri="{BB962C8B-B14F-4D97-AF65-F5344CB8AC3E}">
        <p14:creationId xmlns:p14="http://schemas.microsoft.com/office/powerpoint/2010/main" val="3756545035"/>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a16="http://schemas.microsoft.com/office/drawing/2014/main" xmlns=""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54005C25-6DD4-4B6B-9157-9E2710D52A76}"/>
                </a:ext>
              </a:extLst>
            </p:cNvPr>
            <p:cNvSpPr txBox="1"/>
            <p:nvPr/>
          </p:nvSpPr>
          <p:spPr>
            <a:xfrm>
              <a:off x="119992" y="2626448"/>
              <a:ext cx="2831552" cy="3046988"/>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Using the model provided above, create a simple social media plan for your business.  Create it as a separate document.</a:t>
              </a:r>
              <a:endParaRPr lang="en-US" sz="28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C92C2484-61E5-447D-A9D7-5F2F55043D11}"/>
                </a:ext>
              </a:extLst>
            </p:cNvPr>
            <p:cNvSpPr/>
            <p:nvPr/>
          </p:nvSpPr>
          <p:spPr>
            <a:xfrm>
              <a:off x="604863" y="637600"/>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106586"/>
              <a:ext cx="833740" cy="934364"/>
            </a:xfrm>
            <a:prstGeom prst="rect">
              <a:avLst/>
            </a:prstGeom>
          </p:spPr>
        </p:pic>
      </p:gr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39</a:t>
            </a:fld>
            <a:endParaRPr lang="en-US"/>
          </a:p>
        </p:txBody>
      </p:sp>
      <p:pic>
        <p:nvPicPr>
          <p:cNvPr id="11" name="Picture 10">
            <a:extLst>
              <a:ext uri="{FF2B5EF4-FFF2-40B4-BE49-F238E27FC236}">
                <a16:creationId xmlns:a16="http://schemas.microsoft.com/office/drawing/2014/main" xmlns=""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a16="http://schemas.microsoft.com/office/drawing/2014/main" xmlns=""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72" r="2828"/>
          <a:stretch/>
        </p:blipFill>
        <p:spPr>
          <a:xfrm>
            <a:off x="2951544" y="-1255"/>
            <a:ext cx="9240456" cy="6430342"/>
          </a:xfrm>
          <a:prstGeom prst="rect">
            <a:avLst/>
          </a:prstGeom>
        </p:spPr>
      </p:pic>
    </p:spTree>
    <p:extLst>
      <p:ext uri="{BB962C8B-B14F-4D97-AF65-F5344CB8AC3E}">
        <p14:creationId xmlns:p14="http://schemas.microsoft.com/office/powerpoint/2010/main" val="4232551675"/>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1" name="TextBox 10">
            <a:extLst>
              <a:ext uri="{FF2B5EF4-FFF2-40B4-BE49-F238E27FC236}">
                <a16:creationId xmlns:a16="http://schemas.microsoft.com/office/drawing/2014/main" xmlns="" id="{385CDEE6-3247-4254-A647-AC713675EEA6}"/>
              </a:ext>
            </a:extLst>
          </p:cNvPr>
          <p:cNvSpPr txBox="1"/>
          <p:nvPr/>
        </p:nvSpPr>
        <p:spPr>
          <a:xfrm>
            <a:off x="460665" y="3771901"/>
            <a:ext cx="5618017" cy="1938992"/>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Workshop Materials</a:t>
            </a:r>
            <a:endParaRPr lang="en-US" sz="6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A51FAF71-7F26-4682-A6E8-509F9D4965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a16="http://schemas.microsoft.com/office/drawing/2014/main" xmlns="" id="{07134FBA-BFF9-47AC-9BDF-A422FA496877}"/>
              </a:ext>
            </a:extLst>
          </p:cNvPr>
          <p:cNvSpPr txBox="1"/>
          <p:nvPr/>
        </p:nvSpPr>
        <p:spPr>
          <a:xfrm>
            <a:off x="5022276" y="5794663"/>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Participant Workbook</a:t>
            </a:r>
            <a:endParaRPr lang="en-US" sz="20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B86FD1AF-5E38-4A4E-A358-08DAF27299D3}"/>
              </a:ext>
            </a:extLst>
          </p:cNvPr>
          <p:cNvSpPr txBox="1"/>
          <p:nvPr/>
        </p:nvSpPr>
        <p:spPr>
          <a:xfrm>
            <a:off x="7980222" y="5791199"/>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Digital device</a:t>
            </a:r>
            <a:endParaRPr lang="en-US" sz="2000" b="1" dirty="0">
              <a:solidFill>
                <a:srgbClr val="E76F0A"/>
              </a:solidFill>
              <a:latin typeface="Arial" panose="020B0604020202020204" pitchFamily="34" charset="0"/>
              <a:cs typeface="Arial" panose="020B0604020202020204" pitchFamily="34" charset="0"/>
            </a:endParaRPr>
          </a:p>
        </p:txBody>
      </p:sp>
      <p:pic>
        <p:nvPicPr>
          <p:cNvPr id="6" name="Picture Placeholder 5" descr="A group of people sitting at a table with a computer&#10;&#10;Description automatically generated">
            <a:extLst>
              <a:ext uri="{FF2B5EF4-FFF2-40B4-BE49-F238E27FC236}">
                <a16:creationId xmlns:a16="http://schemas.microsoft.com/office/drawing/2014/main" xmlns="" id="{11D3F2BD-57B1-414C-9400-1A65C24AC2F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17653" b="39266"/>
          <a:stretch/>
        </p:blipFill>
        <p:spPr>
          <a:xfrm>
            <a:off x="0" y="0"/>
            <a:ext cx="12192000" cy="3501736"/>
          </a:xfrm>
        </p:spPr>
      </p:pic>
      <p:grpSp>
        <p:nvGrpSpPr>
          <p:cNvPr id="25" name="Group 24">
            <a:extLst>
              <a:ext uri="{FF2B5EF4-FFF2-40B4-BE49-F238E27FC236}">
                <a16:creationId xmlns:a16="http://schemas.microsoft.com/office/drawing/2014/main" xmlns="" id="{9BC08E09-4B26-430B-B673-24BA481C0AEB}"/>
              </a:ext>
            </a:extLst>
          </p:cNvPr>
          <p:cNvGrpSpPr/>
          <p:nvPr/>
        </p:nvGrpSpPr>
        <p:grpSpPr>
          <a:xfrm>
            <a:off x="5640946" y="3825756"/>
            <a:ext cx="1880316" cy="1880316"/>
            <a:chOff x="5640946" y="3825756"/>
            <a:chExt cx="1880316" cy="1880316"/>
          </a:xfrm>
        </p:grpSpPr>
        <p:sp>
          <p:nvSpPr>
            <p:cNvPr id="15" name="Oval 14">
              <a:extLst>
                <a:ext uri="{FF2B5EF4-FFF2-40B4-BE49-F238E27FC236}">
                  <a16:creationId xmlns:a16="http://schemas.microsoft.com/office/drawing/2014/main" xmlns="" id="{DF1796C9-AB4B-4611-80D7-335D790E8686}"/>
                </a:ext>
              </a:extLst>
            </p:cNvPr>
            <p:cNvSpPr/>
            <p:nvPr/>
          </p:nvSpPr>
          <p:spPr>
            <a:xfrm>
              <a:off x="5640946" y="3825756"/>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logo&#10;&#10;Description automatically generated">
              <a:extLst>
                <a:ext uri="{FF2B5EF4-FFF2-40B4-BE49-F238E27FC236}">
                  <a16:creationId xmlns:a16="http://schemas.microsoft.com/office/drawing/2014/main" xmlns="" id="{56466618-9AAC-4CC4-A5E8-F53EF3020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777" y="4231782"/>
              <a:ext cx="1098998" cy="1098998"/>
            </a:xfrm>
            <a:prstGeom prst="rect">
              <a:avLst/>
            </a:prstGeom>
          </p:spPr>
        </p:pic>
      </p:grpSp>
      <p:grpSp>
        <p:nvGrpSpPr>
          <p:cNvPr id="26" name="Group 25">
            <a:extLst>
              <a:ext uri="{FF2B5EF4-FFF2-40B4-BE49-F238E27FC236}">
                <a16:creationId xmlns:a16="http://schemas.microsoft.com/office/drawing/2014/main" xmlns="" id="{532295A9-7B9E-4367-B015-6DAF2099ACC0}"/>
              </a:ext>
            </a:extLst>
          </p:cNvPr>
          <p:cNvGrpSpPr/>
          <p:nvPr/>
        </p:nvGrpSpPr>
        <p:grpSpPr>
          <a:xfrm>
            <a:off x="8598892" y="3822292"/>
            <a:ext cx="1880316" cy="1880316"/>
            <a:chOff x="8598892" y="3822292"/>
            <a:chExt cx="1880316" cy="1880316"/>
          </a:xfrm>
        </p:grpSpPr>
        <p:sp>
          <p:nvSpPr>
            <p:cNvPr id="18" name="Oval 17">
              <a:extLst>
                <a:ext uri="{FF2B5EF4-FFF2-40B4-BE49-F238E27FC236}">
                  <a16:creationId xmlns:a16="http://schemas.microsoft.com/office/drawing/2014/main" xmlns="" id="{700F2B6F-9B00-4A1F-93FF-2AB14C520B28}"/>
                </a:ext>
              </a:extLst>
            </p:cNvPr>
            <p:cNvSpPr/>
            <p:nvPr/>
          </p:nvSpPr>
          <p:spPr>
            <a:xfrm>
              <a:off x="8598892" y="382229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a16="http://schemas.microsoft.com/office/drawing/2014/main" xmlns="" id="{BB67C11A-71A0-4345-B459-5856A005A5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68038" y="4159877"/>
              <a:ext cx="1162268" cy="1162268"/>
            </a:xfrm>
            <a:prstGeom prst="rect">
              <a:avLst/>
            </a:prstGeom>
          </p:spPr>
        </p:pic>
      </p:grpSp>
    </p:spTree>
    <p:extLst>
      <p:ext uri="{BB962C8B-B14F-4D97-AF65-F5344CB8AC3E}">
        <p14:creationId xmlns:p14="http://schemas.microsoft.com/office/powerpoint/2010/main" val="305695376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40</a:t>
            </a:fld>
            <a:endParaRPr lang="en-US"/>
          </a:p>
        </p:txBody>
      </p:sp>
      <p:sp>
        <p:nvSpPr>
          <p:cNvPr id="12" name="Oval 11">
            <a:extLst>
              <a:ext uri="{FF2B5EF4-FFF2-40B4-BE49-F238E27FC236}">
                <a16:creationId xmlns:a16="http://schemas.microsoft.com/office/drawing/2014/main" xmlns=""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a16="http://schemas.microsoft.com/office/drawing/2014/main" xmlns="" id="{FB16B96B-0A2E-4350-B45A-FACBE90F35D9}"/>
              </a:ext>
            </a:extLst>
          </p:cNvPr>
          <p:cNvSpPr txBox="1"/>
          <p:nvPr/>
        </p:nvSpPr>
        <p:spPr>
          <a:xfrm>
            <a:off x="1323352" y="303744"/>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Your Personal Social Media Use</a:t>
            </a:r>
          </a:p>
        </p:txBody>
      </p:sp>
      <p:sp>
        <p:nvSpPr>
          <p:cNvPr id="19" name="TextBox 18">
            <a:extLst>
              <a:ext uri="{FF2B5EF4-FFF2-40B4-BE49-F238E27FC236}">
                <a16:creationId xmlns:a16="http://schemas.microsoft.com/office/drawing/2014/main" xmlns="" id="{6FE6B00B-BDAA-410B-B6F4-DBF0A9A104F7}"/>
              </a:ext>
            </a:extLst>
          </p:cNvPr>
          <p:cNvSpPr txBox="1"/>
          <p:nvPr/>
        </p:nvSpPr>
        <p:spPr>
          <a:xfrm>
            <a:off x="576844" y="196578"/>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1.</a:t>
            </a:r>
            <a:endParaRPr lang="en-US" sz="48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AC29BD91-511F-4630-AE73-5B9F054FD3A2}"/>
              </a:ext>
            </a:extLst>
          </p:cNvPr>
          <p:cNvSpPr txBox="1"/>
          <p:nvPr/>
        </p:nvSpPr>
        <p:spPr>
          <a:xfrm>
            <a:off x="1323352" y="1175083"/>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Social Media Platforms for Business</a:t>
            </a:r>
          </a:p>
        </p:txBody>
      </p:sp>
      <p:sp>
        <p:nvSpPr>
          <p:cNvPr id="36" name="TextBox 35">
            <a:extLst>
              <a:ext uri="{FF2B5EF4-FFF2-40B4-BE49-F238E27FC236}">
                <a16:creationId xmlns:a16="http://schemas.microsoft.com/office/drawing/2014/main" xmlns="" id="{63E979D7-5FC8-46C1-938D-5F3D7FE23678}"/>
              </a:ext>
            </a:extLst>
          </p:cNvPr>
          <p:cNvSpPr txBox="1"/>
          <p:nvPr/>
        </p:nvSpPr>
        <p:spPr>
          <a:xfrm>
            <a:off x="576844" y="1112461"/>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2.</a:t>
            </a:r>
            <a:endParaRPr lang="en-US" sz="48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03DB22BA-BFBE-4CDD-A55A-59F3B430526B}"/>
              </a:ext>
            </a:extLst>
          </p:cNvPr>
          <p:cNvSpPr txBox="1"/>
          <p:nvPr/>
        </p:nvSpPr>
        <p:spPr>
          <a:xfrm>
            <a:off x="1323352" y="2268024"/>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Social Media for Marketing</a:t>
            </a:r>
          </a:p>
        </p:txBody>
      </p:sp>
      <p:sp>
        <p:nvSpPr>
          <p:cNvPr id="38" name="TextBox 37">
            <a:extLst>
              <a:ext uri="{FF2B5EF4-FFF2-40B4-BE49-F238E27FC236}">
                <a16:creationId xmlns:a16="http://schemas.microsoft.com/office/drawing/2014/main" xmlns="" id="{0DD80B01-B519-4561-BFFC-2DE4AFC78A2D}"/>
              </a:ext>
            </a:extLst>
          </p:cNvPr>
          <p:cNvSpPr txBox="1"/>
          <p:nvPr/>
        </p:nvSpPr>
        <p:spPr>
          <a:xfrm>
            <a:off x="576844" y="2028344"/>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3.</a:t>
            </a:r>
            <a:endParaRPr lang="en-US" sz="48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1EC32136-E3F5-4FE5-AC0B-6B3CE1D0B356}"/>
              </a:ext>
            </a:extLst>
          </p:cNvPr>
          <p:cNvSpPr txBox="1"/>
          <p:nvPr/>
        </p:nvSpPr>
        <p:spPr>
          <a:xfrm>
            <a:off x="1323352" y="3002289"/>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Social Media for Revenue Generation</a:t>
            </a:r>
          </a:p>
        </p:txBody>
      </p:sp>
      <p:sp>
        <p:nvSpPr>
          <p:cNvPr id="40" name="TextBox 39">
            <a:extLst>
              <a:ext uri="{FF2B5EF4-FFF2-40B4-BE49-F238E27FC236}">
                <a16:creationId xmlns:a16="http://schemas.microsoft.com/office/drawing/2014/main" xmlns="" id="{1B7FDE25-B850-4C8E-AAA0-A86F4C6A38BC}"/>
              </a:ext>
            </a:extLst>
          </p:cNvPr>
          <p:cNvSpPr txBox="1"/>
          <p:nvPr/>
        </p:nvSpPr>
        <p:spPr>
          <a:xfrm>
            <a:off x="576844" y="2944227"/>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4.</a:t>
            </a:r>
            <a:endParaRPr lang="en-US" sz="48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2A89E4F5-9D3F-45D4-9EB4-3AAF67CE9CB5}"/>
              </a:ext>
            </a:extLst>
          </p:cNvPr>
          <p:cNvSpPr txBox="1"/>
          <p:nvPr/>
        </p:nvSpPr>
        <p:spPr>
          <a:xfrm>
            <a:off x="1323352" y="3917778"/>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Developing a Social Media Plan</a:t>
            </a:r>
          </a:p>
        </p:txBody>
      </p:sp>
      <p:sp>
        <p:nvSpPr>
          <p:cNvPr id="42" name="TextBox 41">
            <a:extLst>
              <a:ext uri="{FF2B5EF4-FFF2-40B4-BE49-F238E27FC236}">
                <a16:creationId xmlns:a16="http://schemas.microsoft.com/office/drawing/2014/main" xmlns="" id="{5160C033-CD10-4098-8DC4-CB8C07193AD5}"/>
              </a:ext>
            </a:extLst>
          </p:cNvPr>
          <p:cNvSpPr txBox="1"/>
          <p:nvPr/>
        </p:nvSpPr>
        <p:spPr>
          <a:xfrm>
            <a:off x="576844" y="3860110"/>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5.</a:t>
            </a:r>
            <a:endParaRPr lang="en-US" sz="48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xmlns=""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p:spPr>
      </p:pic>
      <p:sp>
        <p:nvSpPr>
          <p:cNvPr id="13" name="Oval 12">
            <a:extLst>
              <a:ext uri="{FF2B5EF4-FFF2-40B4-BE49-F238E27FC236}">
                <a16:creationId xmlns:a16="http://schemas.microsoft.com/office/drawing/2014/main" xmlns=""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Review &amp; Wrap-Up</a:t>
            </a:r>
            <a:endParaRPr lang="en-US" sz="4400" b="1"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116D3C01-6F47-415E-8A4D-9828E2ACBD02}"/>
              </a:ext>
            </a:extLst>
          </p:cNvPr>
          <p:cNvSpPr txBox="1"/>
          <p:nvPr/>
        </p:nvSpPr>
        <p:spPr>
          <a:xfrm>
            <a:off x="1323352" y="4980832"/>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Review and Wrap-Up</a:t>
            </a:r>
          </a:p>
        </p:txBody>
      </p:sp>
      <p:sp>
        <p:nvSpPr>
          <p:cNvPr id="24" name="TextBox 23">
            <a:extLst>
              <a:ext uri="{FF2B5EF4-FFF2-40B4-BE49-F238E27FC236}">
                <a16:creationId xmlns:a16="http://schemas.microsoft.com/office/drawing/2014/main" xmlns="" id="{124E76FC-3494-4AFE-8AE1-B4F76AFE459E}"/>
              </a:ext>
            </a:extLst>
          </p:cNvPr>
          <p:cNvSpPr txBox="1"/>
          <p:nvPr/>
        </p:nvSpPr>
        <p:spPr>
          <a:xfrm>
            <a:off x="576844" y="4775993"/>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6.</a:t>
            </a:r>
            <a:endParaRPr lang="en-US" sz="4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5203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anim calcmode="lin" valueType="num">
                                      <p:cBhvr>
                                        <p:cTn id="63" dur="500" fill="hold"/>
                                        <p:tgtEl>
                                          <p:spTgt spid="24"/>
                                        </p:tgtEl>
                                        <p:attrNameLst>
                                          <p:attrName>ppt_x</p:attrName>
                                        </p:attrNameLst>
                                      </p:cBhvr>
                                      <p:tavLst>
                                        <p:tav tm="0">
                                          <p:val>
                                            <p:strVal val="#ppt_x"/>
                                          </p:val>
                                        </p:tav>
                                        <p:tav tm="100000">
                                          <p:val>
                                            <p:strVal val="#ppt_x"/>
                                          </p:val>
                                        </p:tav>
                                      </p:tavLst>
                                    </p:anim>
                                    <p:anim calcmode="lin" valueType="num">
                                      <p:cBhvr>
                                        <p:cTn id="64" dur="5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anim calcmode="lin" valueType="num">
                                      <p:cBhvr>
                                        <p:cTn id="68" dur="500" fill="hold"/>
                                        <p:tgtEl>
                                          <p:spTgt spid="23"/>
                                        </p:tgtEl>
                                        <p:attrNameLst>
                                          <p:attrName>ppt_x</p:attrName>
                                        </p:attrNameLst>
                                      </p:cBhvr>
                                      <p:tavLst>
                                        <p:tav tm="0">
                                          <p:val>
                                            <p:strVal val="#ppt_x"/>
                                          </p:val>
                                        </p:tav>
                                        <p:tav tm="100000">
                                          <p:val>
                                            <p:strVal val="#ppt_x"/>
                                          </p:val>
                                        </p:tav>
                                      </p:tavLst>
                                    </p:anim>
                                    <p:anim calcmode="lin" valueType="num">
                                      <p:cBhvr>
                                        <p:cTn id="6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xmlns="" id="{24893FBF-D5B3-40D2-AA18-4CB5FEA708B4}"/>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a16="http://schemas.microsoft.com/office/drawing/2014/main" xmlns=""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41</a:t>
            </a:fld>
            <a:endParaRPr lang="en-US">
              <a:solidFill>
                <a:schemeClr val="bg1"/>
              </a:solidFill>
            </a:endParaRPr>
          </a:p>
        </p:txBody>
      </p:sp>
      <p:sp>
        <p:nvSpPr>
          <p:cNvPr id="7" name="Oval 6">
            <a:extLst>
              <a:ext uri="{FF2B5EF4-FFF2-40B4-BE49-F238E27FC236}">
                <a16:creationId xmlns:a16="http://schemas.microsoft.com/office/drawing/2014/main" xmlns=""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465DFCEB-78C7-4B11-8BB9-E6BB9FAE2D36}"/>
              </a:ext>
            </a:extLst>
          </p:cNvPr>
          <p:cNvSpPr txBox="1"/>
          <p:nvPr/>
        </p:nvSpPr>
        <p:spPr>
          <a:xfrm>
            <a:off x="6425899" y="2387444"/>
            <a:ext cx="4490630" cy="1569660"/>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Complete the concept checking quiz as a class</a:t>
            </a:r>
            <a:endParaRPr lang="en-US" sz="32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a16="http://schemas.microsoft.com/office/drawing/2014/main" xmlns=""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62762169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xmlns="" id="{274D59C1-14F6-4549-B9F3-6C7446068AD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a16="http://schemas.microsoft.com/office/drawing/2014/main" xmlns=""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42</a:t>
            </a:fld>
            <a:endParaRPr lang="en-US">
              <a:solidFill>
                <a:schemeClr val="bg1"/>
              </a:solidFill>
            </a:endParaRPr>
          </a:p>
        </p:txBody>
      </p:sp>
      <p:sp>
        <p:nvSpPr>
          <p:cNvPr id="7" name="Oval 6">
            <a:extLst>
              <a:ext uri="{FF2B5EF4-FFF2-40B4-BE49-F238E27FC236}">
                <a16:creationId xmlns:a16="http://schemas.microsoft.com/office/drawing/2014/main" xmlns=""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465DFCEB-78C7-4B11-8BB9-E6BB9FAE2D36}"/>
              </a:ext>
            </a:extLst>
          </p:cNvPr>
          <p:cNvSpPr txBox="1"/>
          <p:nvPr/>
        </p:nvSpPr>
        <p:spPr>
          <a:xfrm>
            <a:off x="6425899" y="2387444"/>
            <a:ext cx="4490630" cy="584775"/>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Any final questions?</a:t>
            </a:r>
            <a:endParaRPr lang="en-US" sz="32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A3972216-802B-41CB-93B2-5EBBDBB6F0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04650827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xmlns="" id="{40980CE2-4992-4CBF-B802-32D3A40E2DD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1875" r="21875"/>
          <a:stretch/>
        </p:blipFill>
        <p:spPr>
          <a:xfrm>
            <a:off x="5525847" y="-874951"/>
            <a:ext cx="8254321" cy="8254321"/>
          </a:xfr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43</a:t>
            </a:fld>
            <a:endParaRPr lang="en-US"/>
          </a:p>
        </p:txBody>
      </p:sp>
      <p:sp>
        <p:nvSpPr>
          <p:cNvPr id="14" name="TextBox 13">
            <a:extLst>
              <a:ext uri="{FF2B5EF4-FFF2-40B4-BE49-F238E27FC236}">
                <a16:creationId xmlns:a16="http://schemas.microsoft.com/office/drawing/2014/main" xmlns="" id="{2D88F861-C8B3-4BCB-9DEF-63A6FEA04B3D}"/>
              </a:ext>
            </a:extLst>
          </p:cNvPr>
          <p:cNvSpPr txBox="1"/>
          <p:nvPr/>
        </p:nvSpPr>
        <p:spPr>
          <a:xfrm>
            <a:off x="471056" y="779001"/>
            <a:ext cx="5212771"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Additional Resources</a:t>
            </a:r>
            <a:endParaRPr lang="en-US" sz="48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a16="http://schemas.microsoft.com/office/drawing/2014/main" xmlns="" id="{9207433D-3C40-4646-8766-ABC1BB5F5C53}"/>
              </a:ext>
            </a:extLst>
          </p:cNvPr>
          <p:cNvSpPr txBox="1"/>
          <p:nvPr/>
        </p:nvSpPr>
        <p:spPr>
          <a:xfrm>
            <a:off x="469935" y="2465257"/>
            <a:ext cx="4664773" cy="2677656"/>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For additional information on emotional intelligence for entrepreneurs, see the additional resource list in your Participant Workbook.</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00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n a table&#10;&#10;Description automatically generated">
            <a:extLst>
              <a:ext uri="{FF2B5EF4-FFF2-40B4-BE49-F238E27FC236}">
                <a16:creationId xmlns:a16="http://schemas.microsoft.com/office/drawing/2014/main" xmlns="" id="{4F7B6EC7-B06F-4801-B257-4E53A48AE8B2}"/>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l="16498" r="16498"/>
          <a:stretch>
            <a:fillRect/>
          </a:stretch>
        </p:blipFill>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a16="http://schemas.microsoft.com/office/drawing/2014/main" xmlns="" id="{A8FA3752-5211-488B-83DF-C6C7E1C1278E}"/>
              </a:ext>
            </a:extLst>
          </p:cNvPr>
          <p:cNvSpPr txBox="1"/>
          <p:nvPr/>
        </p:nvSpPr>
        <p:spPr>
          <a:xfrm>
            <a:off x="585356" y="342902"/>
            <a:ext cx="5212771" cy="1569660"/>
          </a:xfrm>
          <a:prstGeom prst="rect">
            <a:avLst/>
          </a:prstGeom>
          <a:noFill/>
        </p:spPr>
        <p:txBody>
          <a:bodyPr wrap="square" rtlCol="0">
            <a:spAutoFit/>
          </a:bodyPr>
          <a:lstStyle/>
          <a:p>
            <a:r>
              <a:rPr lang="en-CA" sz="4800" b="1" dirty="0">
                <a:solidFill>
                  <a:srgbClr val="0DB14B"/>
                </a:solidFill>
                <a:latin typeface="Arial" panose="020B0604020202020204" pitchFamily="34" charset="0"/>
                <a:cs typeface="Arial" panose="020B0604020202020204" pitchFamily="34" charset="0"/>
              </a:rPr>
              <a:t>Rules of Engagement</a:t>
            </a:r>
            <a:endParaRPr lang="en-US" sz="4800" b="1" dirty="0">
              <a:solidFill>
                <a:srgbClr val="0DB14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A5B9902D-E82B-4D78-A41C-8405CF488BC7}"/>
              </a:ext>
            </a:extLst>
          </p:cNvPr>
          <p:cNvSpPr txBox="1"/>
          <p:nvPr/>
        </p:nvSpPr>
        <p:spPr>
          <a:xfrm>
            <a:off x="1136075" y="2245791"/>
            <a:ext cx="3945080" cy="3416320"/>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This workshop is for you.</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Ask your questions.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Make your comments.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One person speaking at a time.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Communicate respectfully even when you disagree.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Have some fun along the way.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 calcmode="lin" valueType="num">
                                      <p:cBhvr additive="base">
                                        <p:cTn id="12" dur="75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 calcmode="lin" valueType="num">
                                      <p:cBhvr additive="base">
                                        <p:cTn id="17" dur="75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 calcmode="lin" valueType="num">
                                      <p:cBhvr additive="base">
                                        <p:cTn id="22" dur="75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anim calcmode="lin" valueType="num">
                                      <p:cBhvr additive="base">
                                        <p:cTn id="27" dur="75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fill="hold" grpId="0" nodeType="afterEffect">
                                  <p:stCondLst>
                                    <p:cond delay="0"/>
                                  </p:stCondLst>
                                  <p:childTnLst>
                                    <p:set>
                                      <p:cBhvr>
                                        <p:cTn id="31" dur="1" fill="hold">
                                          <p:stCondLst>
                                            <p:cond delay="0"/>
                                          </p:stCondLst>
                                        </p:cTn>
                                        <p:tgtEl>
                                          <p:spTgt spid="17">
                                            <p:txEl>
                                              <p:pRg st="10" end="10"/>
                                            </p:txEl>
                                          </p:spTgt>
                                        </p:tgtEl>
                                        <p:attrNameLst>
                                          <p:attrName>style.visibility</p:attrName>
                                        </p:attrNameLst>
                                      </p:cBhvr>
                                      <p:to>
                                        <p:strVal val="visible"/>
                                      </p:to>
                                    </p:set>
                                    <p:anim calcmode="lin" valueType="num">
                                      <p:cBhvr additive="base">
                                        <p:cTn id="32" dur="75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33" dur="75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sitting at a table&#10;&#10;Description automatically generated">
            <a:extLst>
              <a:ext uri="{FF2B5EF4-FFF2-40B4-BE49-F238E27FC236}">
                <a16:creationId xmlns:a16="http://schemas.microsoft.com/office/drawing/2014/main" xmlns="" id="{2A7ADBDD-6B9B-4296-A9B9-CAF4DA70431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14903" b="14789"/>
          <a:stretch/>
        </p:blipFill>
        <p:spPr>
          <a:xfrm>
            <a:off x="0" y="0"/>
            <a:ext cx="6089073" cy="6421582"/>
          </a:xfrm>
        </p:spPr>
      </p:pic>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6</a:t>
            </a:fld>
            <a:endParaRPr lang="en-US"/>
          </a:p>
        </p:txBody>
      </p:sp>
      <p:sp>
        <p:nvSpPr>
          <p:cNvPr id="12" name="TextBox 11">
            <a:extLst>
              <a:ext uri="{FF2B5EF4-FFF2-40B4-BE49-F238E27FC236}">
                <a16:creationId xmlns:a16="http://schemas.microsoft.com/office/drawing/2014/main" xmlns="" id="{86F4981F-D764-4238-A1BC-63973FA1E8C2}"/>
              </a:ext>
            </a:extLst>
          </p:cNvPr>
          <p:cNvSpPr txBox="1"/>
          <p:nvPr/>
        </p:nvSpPr>
        <p:spPr>
          <a:xfrm>
            <a:off x="6487392" y="199193"/>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6B18A5F2-6BB0-40C1-A01A-25EF1874BBEF}"/>
              </a:ext>
            </a:extLst>
          </p:cNvPr>
          <p:cNvSpPr txBox="1"/>
          <p:nvPr/>
        </p:nvSpPr>
        <p:spPr>
          <a:xfrm>
            <a:off x="6487392" y="975047"/>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a16="http://schemas.microsoft.com/office/drawing/2014/main" xmlns=""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a16="http://schemas.microsoft.com/office/drawing/2014/main" xmlns="" id="{5F9B0D94-0B14-4708-AB46-C7903E757487}"/>
              </a:ext>
            </a:extLst>
          </p:cNvPr>
          <p:cNvSpPr txBox="1"/>
          <p:nvPr/>
        </p:nvSpPr>
        <p:spPr>
          <a:xfrm>
            <a:off x="7869380" y="1962083"/>
            <a:ext cx="3311237"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Differentiate between social media use for marketing and for revenue generation.</a:t>
            </a:r>
          </a:p>
        </p:txBody>
      </p:sp>
      <p:sp>
        <p:nvSpPr>
          <p:cNvPr id="35" name="TextBox 34">
            <a:extLst>
              <a:ext uri="{FF2B5EF4-FFF2-40B4-BE49-F238E27FC236}">
                <a16:creationId xmlns:a16="http://schemas.microsoft.com/office/drawing/2014/main" xmlns="" id="{DE129086-AF69-4F6E-90C9-747AE9D53421}"/>
              </a:ext>
            </a:extLst>
          </p:cNvPr>
          <p:cNvSpPr txBox="1"/>
          <p:nvPr/>
        </p:nvSpPr>
        <p:spPr>
          <a:xfrm>
            <a:off x="7869381" y="2761011"/>
            <a:ext cx="3311237"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Identify the differentiating features of the social media platforms YouTube, Facebook, Twitter, Snapchat and Instagram.</a:t>
            </a:r>
          </a:p>
        </p:txBody>
      </p:sp>
      <p:sp>
        <p:nvSpPr>
          <p:cNvPr id="38" name="TextBox 37">
            <a:extLst>
              <a:ext uri="{FF2B5EF4-FFF2-40B4-BE49-F238E27FC236}">
                <a16:creationId xmlns:a16="http://schemas.microsoft.com/office/drawing/2014/main" xmlns="" id="{8FD6039E-85F7-4225-8AD4-3A7388F747A7}"/>
              </a:ext>
            </a:extLst>
          </p:cNvPr>
          <p:cNvSpPr txBox="1"/>
          <p:nvPr/>
        </p:nvSpPr>
        <p:spPr>
          <a:xfrm>
            <a:off x="7869381" y="3883105"/>
            <a:ext cx="411133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Identify how each of the platforms can be used for marketing purposes.</a:t>
            </a:r>
          </a:p>
        </p:txBody>
      </p:sp>
      <p:grpSp>
        <p:nvGrpSpPr>
          <p:cNvPr id="7" name="Group 6">
            <a:extLst>
              <a:ext uri="{FF2B5EF4-FFF2-40B4-BE49-F238E27FC236}">
                <a16:creationId xmlns:a16="http://schemas.microsoft.com/office/drawing/2014/main" xmlns="" id="{6CDE5A0C-E6D6-4499-B4D4-AB6E76615CDB}"/>
              </a:ext>
            </a:extLst>
          </p:cNvPr>
          <p:cNvGrpSpPr/>
          <p:nvPr/>
        </p:nvGrpSpPr>
        <p:grpSpPr>
          <a:xfrm>
            <a:off x="6833013" y="1984355"/>
            <a:ext cx="710449" cy="694120"/>
            <a:chOff x="6767298" y="2261182"/>
            <a:chExt cx="891913" cy="871414"/>
          </a:xfrm>
        </p:grpSpPr>
        <p:sp>
          <p:nvSpPr>
            <p:cNvPr id="41" name="Oval 40">
              <a:extLst>
                <a:ext uri="{FF2B5EF4-FFF2-40B4-BE49-F238E27FC236}">
                  <a16:creationId xmlns:a16="http://schemas.microsoft.com/office/drawing/2014/main" xmlns="" id="{532D6DF9-BAAE-4791-9F76-1461D4B4BF4B}"/>
                </a:ext>
              </a:extLst>
            </p:cNvPr>
            <p:cNvSpPr/>
            <p:nvPr/>
          </p:nvSpPr>
          <p:spPr>
            <a:xfrm>
              <a:off x="6767298" y="2261182"/>
              <a:ext cx="871414" cy="871414"/>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60021F8E-FDC2-4222-9E12-8FD7410DA970}"/>
                </a:ext>
              </a:extLst>
            </p:cNvPr>
            <p:cNvSpPr txBox="1"/>
            <p:nvPr/>
          </p:nvSpPr>
          <p:spPr>
            <a:xfrm>
              <a:off x="6859111" y="2291930"/>
              <a:ext cx="800100" cy="811419"/>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1.</a:t>
              </a:r>
              <a:endParaRPr lang="en-US" sz="3600" b="1" dirty="0">
                <a:solidFill>
                  <a:srgbClr val="E76F0A"/>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xmlns="" id="{F80FAEAC-D726-4BBB-B903-2C3D13B80A04}"/>
              </a:ext>
            </a:extLst>
          </p:cNvPr>
          <p:cNvSpPr txBox="1"/>
          <p:nvPr/>
        </p:nvSpPr>
        <p:spPr>
          <a:xfrm>
            <a:off x="7869380" y="4789755"/>
            <a:ext cx="411133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Identify how each of the platforms can be used for revenue generation.</a:t>
            </a:r>
          </a:p>
        </p:txBody>
      </p:sp>
      <p:grpSp>
        <p:nvGrpSpPr>
          <p:cNvPr id="24" name="Group 23">
            <a:extLst>
              <a:ext uri="{FF2B5EF4-FFF2-40B4-BE49-F238E27FC236}">
                <a16:creationId xmlns:a16="http://schemas.microsoft.com/office/drawing/2014/main" xmlns="" id="{36AFD8FF-BADE-43AB-BF11-0E3BF6E82757}"/>
              </a:ext>
            </a:extLst>
          </p:cNvPr>
          <p:cNvGrpSpPr/>
          <p:nvPr/>
        </p:nvGrpSpPr>
        <p:grpSpPr>
          <a:xfrm>
            <a:off x="6833013" y="2891005"/>
            <a:ext cx="710449" cy="694120"/>
            <a:chOff x="6767298" y="2261182"/>
            <a:chExt cx="891913" cy="871414"/>
          </a:xfrm>
        </p:grpSpPr>
        <p:sp>
          <p:nvSpPr>
            <p:cNvPr id="25" name="Oval 24">
              <a:extLst>
                <a:ext uri="{FF2B5EF4-FFF2-40B4-BE49-F238E27FC236}">
                  <a16:creationId xmlns:a16="http://schemas.microsoft.com/office/drawing/2014/main" xmlns="" id="{AA73D965-4321-4C85-B4FF-3A9675415050}"/>
                </a:ext>
              </a:extLst>
            </p:cNvPr>
            <p:cNvSpPr/>
            <p:nvPr/>
          </p:nvSpPr>
          <p:spPr>
            <a:xfrm>
              <a:off x="6767298" y="2261182"/>
              <a:ext cx="871414" cy="871414"/>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BF601D56-88F4-48FE-BFB9-4EBBEEF56961}"/>
                </a:ext>
              </a:extLst>
            </p:cNvPr>
            <p:cNvSpPr txBox="1"/>
            <p:nvPr/>
          </p:nvSpPr>
          <p:spPr>
            <a:xfrm>
              <a:off x="6859111" y="2291930"/>
              <a:ext cx="800100" cy="811419"/>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2.</a:t>
              </a:r>
              <a:endParaRPr lang="en-US" sz="3600" b="1" dirty="0">
                <a:solidFill>
                  <a:srgbClr val="E76F0A"/>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567307FC-3D79-46E9-85A1-F9D10A15CA72}"/>
              </a:ext>
            </a:extLst>
          </p:cNvPr>
          <p:cNvGrpSpPr/>
          <p:nvPr/>
        </p:nvGrpSpPr>
        <p:grpSpPr>
          <a:xfrm>
            <a:off x="6833013" y="3797655"/>
            <a:ext cx="710449" cy="694120"/>
            <a:chOff x="6767298" y="2261182"/>
            <a:chExt cx="891913" cy="871414"/>
          </a:xfrm>
        </p:grpSpPr>
        <p:sp>
          <p:nvSpPr>
            <p:cNvPr id="28" name="Oval 27">
              <a:extLst>
                <a:ext uri="{FF2B5EF4-FFF2-40B4-BE49-F238E27FC236}">
                  <a16:creationId xmlns:a16="http://schemas.microsoft.com/office/drawing/2014/main" xmlns="" id="{D8FA3E8E-2352-4CD9-9D7B-081E844375EA}"/>
                </a:ext>
              </a:extLst>
            </p:cNvPr>
            <p:cNvSpPr/>
            <p:nvPr/>
          </p:nvSpPr>
          <p:spPr>
            <a:xfrm>
              <a:off x="6767298" y="2261182"/>
              <a:ext cx="871414" cy="871414"/>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46DE313B-0D7F-4A36-A2A3-CF9380B8CCB1}"/>
                </a:ext>
              </a:extLst>
            </p:cNvPr>
            <p:cNvSpPr txBox="1"/>
            <p:nvPr/>
          </p:nvSpPr>
          <p:spPr>
            <a:xfrm>
              <a:off x="6859111" y="2291930"/>
              <a:ext cx="800100" cy="811419"/>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3.</a:t>
              </a:r>
              <a:endParaRPr lang="en-US" sz="3600" b="1" dirty="0">
                <a:solidFill>
                  <a:srgbClr val="E76F0A"/>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xmlns="" id="{2A33DE84-D04D-431A-A960-58B941B3620E}"/>
              </a:ext>
            </a:extLst>
          </p:cNvPr>
          <p:cNvGrpSpPr/>
          <p:nvPr/>
        </p:nvGrpSpPr>
        <p:grpSpPr>
          <a:xfrm>
            <a:off x="6833013" y="4704305"/>
            <a:ext cx="710449" cy="694120"/>
            <a:chOff x="6767298" y="2261182"/>
            <a:chExt cx="891913" cy="871414"/>
          </a:xfrm>
        </p:grpSpPr>
        <p:sp>
          <p:nvSpPr>
            <p:cNvPr id="31" name="Oval 30">
              <a:extLst>
                <a:ext uri="{FF2B5EF4-FFF2-40B4-BE49-F238E27FC236}">
                  <a16:creationId xmlns:a16="http://schemas.microsoft.com/office/drawing/2014/main" xmlns="" id="{71A8C991-BE10-491E-86D9-B038302B9683}"/>
                </a:ext>
              </a:extLst>
            </p:cNvPr>
            <p:cNvSpPr/>
            <p:nvPr/>
          </p:nvSpPr>
          <p:spPr>
            <a:xfrm>
              <a:off x="6767298" y="2261182"/>
              <a:ext cx="871414" cy="871414"/>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4A39931-2E20-4CDF-B5ED-0C65502D7D31}"/>
                </a:ext>
              </a:extLst>
            </p:cNvPr>
            <p:cNvSpPr txBox="1"/>
            <p:nvPr/>
          </p:nvSpPr>
          <p:spPr>
            <a:xfrm>
              <a:off x="6859111" y="2291930"/>
              <a:ext cx="800100" cy="811419"/>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4.</a:t>
              </a:r>
              <a:endParaRPr lang="en-US" sz="3600" b="1" dirty="0">
                <a:solidFill>
                  <a:srgbClr val="E76F0A"/>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347D4CA0-9143-42D3-99FA-E5958A2EC9F0}"/>
              </a:ext>
            </a:extLst>
          </p:cNvPr>
          <p:cNvGrpSpPr/>
          <p:nvPr/>
        </p:nvGrpSpPr>
        <p:grpSpPr>
          <a:xfrm>
            <a:off x="6833013" y="5610955"/>
            <a:ext cx="710449" cy="694120"/>
            <a:chOff x="6767298" y="2261182"/>
            <a:chExt cx="891913" cy="871414"/>
          </a:xfrm>
        </p:grpSpPr>
        <p:sp>
          <p:nvSpPr>
            <p:cNvPr id="36" name="Oval 35">
              <a:extLst>
                <a:ext uri="{FF2B5EF4-FFF2-40B4-BE49-F238E27FC236}">
                  <a16:creationId xmlns:a16="http://schemas.microsoft.com/office/drawing/2014/main" xmlns="" id="{4EEFD6AC-CBBC-4A8A-BE62-BC06E4F9D793}"/>
                </a:ext>
              </a:extLst>
            </p:cNvPr>
            <p:cNvSpPr/>
            <p:nvPr/>
          </p:nvSpPr>
          <p:spPr>
            <a:xfrm>
              <a:off x="6767298" y="2261182"/>
              <a:ext cx="871414" cy="871414"/>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20042069-728C-46D3-B1B9-5447F9EC8733}"/>
                </a:ext>
              </a:extLst>
            </p:cNvPr>
            <p:cNvSpPr txBox="1"/>
            <p:nvPr/>
          </p:nvSpPr>
          <p:spPr>
            <a:xfrm>
              <a:off x="6859111" y="2291930"/>
              <a:ext cx="800100" cy="811419"/>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5.</a:t>
              </a:r>
              <a:endParaRPr lang="en-US" sz="3600" b="1" dirty="0">
                <a:solidFill>
                  <a:srgbClr val="E76F0A"/>
                </a:solidFill>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xmlns="" id="{6E20C091-6953-47D6-B96D-78FCDD4105A0}"/>
              </a:ext>
            </a:extLst>
          </p:cNvPr>
          <p:cNvSpPr txBox="1"/>
          <p:nvPr/>
        </p:nvSpPr>
        <p:spPr>
          <a:xfrm>
            <a:off x="7869380" y="5696405"/>
            <a:ext cx="411133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Create a social media plan for their business for marketing and/or revenue generation.</a:t>
            </a:r>
          </a:p>
        </p:txBody>
      </p:sp>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 calcmode="lin" valueType="num">
                                      <p:cBhvr>
                                        <p:cTn id="20" dur="500" fill="hold"/>
                                        <p:tgtEl>
                                          <p:spTgt spid="24"/>
                                        </p:tgtEl>
                                        <p:attrNameLst>
                                          <p:attrName>style.rotation</p:attrName>
                                        </p:attrNameLst>
                                      </p:cBhvr>
                                      <p:tavLst>
                                        <p:tav tm="0">
                                          <p:val>
                                            <p:fltVal val="90"/>
                                          </p:val>
                                        </p:tav>
                                        <p:tav tm="100000">
                                          <p:val>
                                            <p:fltVal val="0"/>
                                          </p:val>
                                        </p:tav>
                                      </p:tavLst>
                                    </p:anim>
                                    <p:animEffect transition="in" filter="fade">
                                      <p:cBhvr>
                                        <p:cTn id="21" dur="500"/>
                                        <p:tgtEl>
                                          <p:spTgt spid="24"/>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 calcmode="lin" valueType="num">
                                      <p:cBhvr>
                                        <p:cTn id="31" dur="500" fill="hold"/>
                                        <p:tgtEl>
                                          <p:spTgt spid="27"/>
                                        </p:tgtEl>
                                        <p:attrNameLst>
                                          <p:attrName>style.rotation</p:attrName>
                                        </p:attrNameLst>
                                      </p:cBhvr>
                                      <p:tavLst>
                                        <p:tav tm="0">
                                          <p:val>
                                            <p:fltVal val="90"/>
                                          </p:val>
                                        </p:tav>
                                        <p:tav tm="100000">
                                          <p:val>
                                            <p:fltVal val="0"/>
                                          </p:val>
                                        </p:tav>
                                      </p:tavLst>
                                    </p:anim>
                                    <p:animEffect transition="in" filter="fade">
                                      <p:cBhvr>
                                        <p:cTn id="32" dur="500"/>
                                        <p:tgtEl>
                                          <p:spTgt spid="27"/>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3500"/>
                            </p:stCondLst>
                            <p:childTnLst>
                              <p:par>
                                <p:cTn id="38" presetID="31"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 calcmode="lin" valueType="num">
                                      <p:cBhvr>
                                        <p:cTn id="42" dur="500" fill="hold"/>
                                        <p:tgtEl>
                                          <p:spTgt spid="30"/>
                                        </p:tgtEl>
                                        <p:attrNameLst>
                                          <p:attrName>style.rotation</p:attrName>
                                        </p:attrNameLst>
                                      </p:cBhvr>
                                      <p:tavLst>
                                        <p:tav tm="0">
                                          <p:val>
                                            <p:fltVal val="90"/>
                                          </p:val>
                                        </p:tav>
                                        <p:tav tm="100000">
                                          <p:val>
                                            <p:fltVal val="0"/>
                                          </p:val>
                                        </p:tav>
                                      </p:tavLst>
                                    </p:anim>
                                    <p:animEffect transition="in" filter="fade">
                                      <p:cBhvr>
                                        <p:cTn id="43" dur="500"/>
                                        <p:tgtEl>
                                          <p:spTgt spid="30"/>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4500"/>
                            </p:stCondLst>
                            <p:childTnLst>
                              <p:par>
                                <p:cTn id="49" presetID="31"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fltVal val="0"/>
                                          </p:val>
                                        </p:tav>
                                        <p:tav tm="100000">
                                          <p:val>
                                            <p:strVal val="#ppt_w"/>
                                          </p:val>
                                        </p:tav>
                                      </p:tavLst>
                                    </p:anim>
                                    <p:anim calcmode="lin" valueType="num">
                                      <p:cBhvr>
                                        <p:cTn id="52" dur="500" fill="hold"/>
                                        <p:tgtEl>
                                          <p:spTgt spid="34"/>
                                        </p:tgtEl>
                                        <p:attrNameLst>
                                          <p:attrName>ppt_h</p:attrName>
                                        </p:attrNameLst>
                                      </p:cBhvr>
                                      <p:tavLst>
                                        <p:tav tm="0">
                                          <p:val>
                                            <p:fltVal val="0"/>
                                          </p:val>
                                        </p:tav>
                                        <p:tav tm="100000">
                                          <p:val>
                                            <p:strVal val="#ppt_h"/>
                                          </p:val>
                                        </p:tav>
                                      </p:tavLst>
                                    </p:anim>
                                    <p:anim calcmode="lin" valueType="num">
                                      <p:cBhvr>
                                        <p:cTn id="53" dur="500" fill="hold"/>
                                        <p:tgtEl>
                                          <p:spTgt spid="34"/>
                                        </p:tgtEl>
                                        <p:attrNameLst>
                                          <p:attrName>style.rotation</p:attrName>
                                        </p:attrNameLst>
                                      </p:cBhvr>
                                      <p:tavLst>
                                        <p:tav tm="0">
                                          <p:val>
                                            <p:fltVal val="90"/>
                                          </p:val>
                                        </p:tav>
                                        <p:tav tm="100000">
                                          <p:val>
                                            <p:fltVal val="0"/>
                                          </p:val>
                                        </p:tav>
                                      </p:tavLst>
                                    </p:anim>
                                    <p:animEffect transition="in" filter="fade">
                                      <p:cBhvr>
                                        <p:cTn id="54" dur="500"/>
                                        <p:tgtEl>
                                          <p:spTgt spid="34"/>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23"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7</a:t>
            </a:fld>
            <a:endParaRPr lang="en-US"/>
          </a:p>
        </p:txBody>
      </p:sp>
      <p:sp>
        <p:nvSpPr>
          <p:cNvPr id="12" name="Oval 11">
            <a:extLst>
              <a:ext uri="{FF2B5EF4-FFF2-40B4-BE49-F238E27FC236}">
                <a16:creationId xmlns:a16="http://schemas.microsoft.com/office/drawing/2014/main" xmlns=""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a16="http://schemas.microsoft.com/office/drawing/2014/main" xmlns="" id="{FB16B96B-0A2E-4350-B45A-FACBE90F35D9}"/>
              </a:ext>
            </a:extLst>
          </p:cNvPr>
          <p:cNvSpPr txBox="1"/>
          <p:nvPr/>
        </p:nvSpPr>
        <p:spPr>
          <a:xfrm>
            <a:off x="1362514" y="227644"/>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Your Personal Social Media Use</a:t>
            </a:r>
          </a:p>
        </p:txBody>
      </p:sp>
      <p:sp>
        <p:nvSpPr>
          <p:cNvPr id="19" name="TextBox 18">
            <a:extLst>
              <a:ext uri="{FF2B5EF4-FFF2-40B4-BE49-F238E27FC236}">
                <a16:creationId xmlns:a16="http://schemas.microsoft.com/office/drawing/2014/main" xmlns="" id="{6FE6B00B-BDAA-410B-B6F4-DBF0A9A104F7}"/>
              </a:ext>
            </a:extLst>
          </p:cNvPr>
          <p:cNvSpPr txBox="1"/>
          <p:nvPr/>
        </p:nvSpPr>
        <p:spPr>
          <a:xfrm>
            <a:off x="656797" y="162010"/>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AC29BD91-511F-4630-AE73-5B9F054FD3A2}"/>
              </a:ext>
            </a:extLst>
          </p:cNvPr>
          <p:cNvSpPr txBox="1"/>
          <p:nvPr/>
        </p:nvSpPr>
        <p:spPr>
          <a:xfrm>
            <a:off x="1362514" y="1129193"/>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Social Media Platforms for Business</a:t>
            </a:r>
          </a:p>
        </p:txBody>
      </p:sp>
      <p:sp>
        <p:nvSpPr>
          <p:cNvPr id="36" name="TextBox 35">
            <a:extLst>
              <a:ext uri="{FF2B5EF4-FFF2-40B4-BE49-F238E27FC236}">
                <a16:creationId xmlns:a16="http://schemas.microsoft.com/office/drawing/2014/main" xmlns="" id="{63E979D7-5FC8-46C1-938D-5F3D7FE23678}"/>
              </a:ext>
            </a:extLst>
          </p:cNvPr>
          <p:cNvSpPr txBox="1"/>
          <p:nvPr/>
        </p:nvSpPr>
        <p:spPr>
          <a:xfrm>
            <a:off x="656797" y="112797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03DB22BA-BFBE-4CDD-A55A-59F3B430526B}"/>
              </a:ext>
            </a:extLst>
          </p:cNvPr>
          <p:cNvSpPr txBox="1"/>
          <p:nvPr/>
        </p:nvSpPr>
        <p:spPr>
          <a:xfrm>
            <a:off x="1362514" y="2261081"/>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Social Media for Marketing</a:t>
            </a:r>
          </a:p>
        </p:txBody>
      </p:sp>
      <p:sp>
        <p:nvSpPr>
          <p:cNvPr id="38" name="TextBox 37">
            <a:extLst>
              <a:ext uri="{FF2B5EF4-FFF2-40B4-BE49-F238E27FC236}">
                <a16:creationId xmlns:a16="http://schemas.microsoft.com/office/drawing/2014/main" xmlns="" id="{0DD80B01-B519-4561-BFFC-2DE4AFC78A2D}"/>
              </a:ext>
            </a:extLst>
          </p:cNvPr>
          <p:cNvSpPr txBox="1"/>
          <p:nvPr/>
        </p:nvSpPr>
        <p:spPr>
          <a:xfrm>
            <a:off x="656797" y="209393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1EC32136-E3F5-4FE5-AC0B-6B3CE1D0B356}"/>
              </a:ext>
            </a:extLst>
          </p:cNvPr>
          <p:cNvSpPr txBox="1"/>
          <p:nvPr/>
        </p:nvSpPr>
        <p:spPr>
          <a:xfrm>
            <a:off x="1362514" y="3099409"/>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Social Media for Revenue Generation</a:t>
            </a:r>
          </a:p>
        </p:txBody>
      </p:sp>
      <p:sp>
        <p:nvSpPr>
          <p:cNvPr id="40" name="TextBox 39">
            <a:extLst>
              <a:ext uri="{FF2B5EF4-FFF2-40B4-BE49-F238E27FC236}">
                <a16:creationId xmlns:a16="http://schemas.microsoft.com/office/drawing/2014/main" xmlns="" id="{1B7FDE25-B850-4C8E-AAA0-A86F4C6A38BC}"/>
              </a:ext>
            </a:extLst>
          </p:cNvPr>
          <p:cNvSpPr txBox="1"/>
          <p:nvPr/>
        </p:nvSpPr>
        <p:spPr>
          <a:xfrm>
            <a:off x="656797" y="3059893"/>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2A89E4F5-9D3F-45D4-9EB4-3AAF67CE9CB5}"/>
              </a:ext>
            </a:extLst>
          </p:cNvPr>
          <p:cNvSpPr txBox="1"/>
          <p:nvPr/>
        </p:nvSpPr>
        <p:spPr>
          <a:xfrm>
            <a:off x="1362514" y="4025854"/>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Developing a Social Media Plan</a:t>
            </a:r>
          </a:p>
        </p:txBody>
      </p:sp>
      <p:sp>
        <p:nvSpPr>
          <p:cNvPr id="42" name="TextBox 41">
            <a:extLst>
              <a:ext uri="{FF2B5EF4-FFF2-40B4-BE49-F238E27FC236}">
                <a16:creationId xmlns:a16="http://schemas.microsoft.com/office/drawing/2014/main" xmlns="" id="{5160C033-CD10-4098-8DC4-CB8C07193AD5}"/>
              </a:ext>
            </a:extLst>
          </p:cNvPr>
          <p:cNvSpPr txBox="1"/>
          <p:nvPr/>
        </p:nvSpPr>
        <p:spPr>
          <a:xfrm>
            <a:off x="656797" y="402585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descr="A picture containing text&#10;&#10;Description automatically generated">
            <a:extLst>
              <a:ext uri="{FF2B5EF4-FFF2-40B4-BE49-F238E27FC236}">
                <a16:creationId xmlns:a16="http://schemas.microsoft.com/office/drawing/2014/main" xmlns="" id="{DC235C34-0159-4A68-866A-D552F7B4D6DC}"/>
              </a:ext>
            </a:extLst>
          </p:cNvPr>
          <p:cNvPicPr>
            <a:picLocks noChangeAspect="1"/>
          </p:cNvPicPr>
          <p:nvPr/>
        </p:nvPicPr>
        <p:blipFill rotWithShape="1">
          <a:blip r:embed="rId3">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13" name="Oval 12">
            <a:extLst>
              <a:ext uri="{FF2B5EF4-FFF2-40B4-BE49-F238E27FC236}">
                <a16:creationId xmlns:a16="http://schemas.microsoft.com/office/drawing/2014/main" xmlns=""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E0D0944B-2272-4F68-A017-07BBBC73488B}"/>
              </a:ext>
            </a:extLst>
          </p:cNvPr>
          <p:cNvSpPr txBox="1"/>
          <p:nvPr/>
        </p:nvSpPr>
        <p:spPr>
          <a:xfrm>
            <a:off x="1362514" y="5141726"/>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Review and Wrap-Up</a:t>
            </a:r>
          </a:p>
        </p:txBody>
      </p:sp>
      <p:sp>
        <p:nvSpPr>
          <p:cNvPr id="21" name="TextBox 20">
            <a:extLst>
              <a:ext uri="{FF2B5EF4-FFF2-40B4-BE49-F238E27FC236}">
                <a16:creationId xmlns:a16="http://schemas.microsoft.com/office/drawing/2014/main" xmlns="" id="{854430CA-D421-4A60-97CC-2071A2AF9D96}"/>
              </a:ext>
            </a:extLst>
          </p:cNvPr>
          <p:cNvSpPr txBox="1"/>
          <p:nvPr/>
        </p:nvSpPr>
        <p:spPr>
          <a:xfrm>
            <a:off x="656797" y="4991816"/>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239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5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anim calcmode="lin" valueType="num">
                                      <p:cBhvr>
                                        <p:cTn id="68" dur="500" fill="hold"/>
                                        <p:tgtEl>
                                          <p:spTgt spid="20"/>
                                        </p:tgtEl>
                                        <p:attrNameLst>
                                          <p:attrName>ppt_x</p:attrName>
                                        </p:attrNameLst>
                                      </p:cBhvr>
                                      <p:tavLst>
                                        <p:tav tm="0">
                                          <p:val>
                                            <p:strVal val="#ppt_x"/>
                                          </p:val>
                                        </p:tav>
                                        <p:tav tm="100000">
                                          <p:val>
                                            <p:strVal val="#ppt_x"/>
                                          </p:val>
                                        </p:tav>
                                      </p:tavLst>
                                    </p:anim>
                                    <p:anim calcmode="lin" valueType="num">
                                      <p:cBhvr>
                                        <p:cTn id="6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5">
            <a:extLst>
              <a:ext uri="{FF2B5EF4-FFF2-40B4-BE49-F238E27FC236}">
                <a16:creationId xmlns:a16="http://schemas.microsoft.com/office/drawing/2014/main" xmlns="" id="{0F453FB7-642C-4EE5-8E78-55A45ABE148E}"/>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6256330" y="-543337"/>
            <a:ext cx="7885044" cy="7885044"/>
          </a:xfrm>
          <a:prstGeom prst="ellipse">
            <a:avLst/>
          </a:prstGeom>
        </p:spPr>
      </p:pic>
      <p:sp>
        <p:nvSpPr>
          <p:cNvPr id="13" name="Rectangle 12">
            <a:extLst>
              <a:ext uri="{FF2B5EF4-FFF2-40B4-BE49-F238E27FC236}">
                <a16:creationId xmlns:a16="http://schemas.microsoft.com/office/drawing/2014/main" xmlns=""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8</a:t>
            </a:fld>
            <a:endParaRPr lang="en-US"/>
          </a:p>
        </p:txBody>
      </p:sp>
      <p:pic>
        <p:nvPicPr>
          <p:cNvPr id="11" name="Picture 10">
            <a:extLst>
              <a:ext uri="{FF2B5EF4-FFF2-40B4-BE49-F238E27FC236}">
                <a16:creationId xmlns:a16="http://schemas.microsoft.com/office/drawing/2014/main" xmlns=""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4" name="TextBox 13">
            <a:extLst>
              <a:ext uri="{FF2B5EF4-FFF2-40B4-BE49-F238E27FC236}">
                <a16:creationId xmlns:a16="http://schemas.microsoft.com/office/drawing/2014/main" xmlns="" id="{7AE83D30-EB61-4000-BC84-752989E0A3E7}"/>
              </a:ext>
            </a:extLst>
          </p:cNvPr>
          <p:cNvSpPr txBox="1"/>
          <p:nvPr/>
        </p:nvSpPr>
        <p:spPr>
          <a:xfrm>
            <a:off x="340945" y="3127121"/>
            <a:ext cx="5324531" cy="2554545"/>
          </a:xfrm>
          <a:prstGeom prst="rect">
            <a:avLst/>
          </a:prstGeom>
          <a:noFill/>
        </p:spPr>
        <p:txBody>
          <a:bodyPr wrap="square" rtlCol="0">
            <a:spAutoFit/>
          </a:bodyPr>
          <a:lstStyle/>
          <a:p>
            <a:pPr marL="457200" indent="-457200">
              <a:buFont typeface="+mj-lt"/>
              <a:buAutoNum type="arabicPeriod"/>
            </a:pPr>
            <a:r>
              <a:rPr lang="en-US" sz="2000" dirty="0">
                <a:latin typeface="Arial" panose="020B0604020202020204" pitchFamily="34" charset="0"/>
                <a:cs typeface="Arial" panose="020B0604020202020204" pitchFamily="34" charset="0"/>
              </a:rPr>
              <a:t>Which social media platforms do you use for personal reasons?</a:t>
            </a: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What do you like about each of these platforms?</a:t>
            </a: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What do you not like about each of these platforms?</a:t>
            </a:r>
          </a:p>
        </p:txBody>
      </p:sp>
      <p:sp>
        <p:nvSpPr>
          <p:cNvPr id="17" name="Oval 16">
            <a:extLst>
              <a:ext uri="{FF2B5EF4-FFF2-40B4-BE49-F238E27FC236}">
                <a16:creationId xmlns:a16="http://schemas.microsoft.com/office/drawing/2014/main" xmlns="" id="{8F408975-EE34-4A70-82AD-4FA7306D8789}"/>
              </a:ext>
            </a:extLst>
          </p:cNvPr>
          <p:cNvSpPr/>
          <p:nvPr/>
        </p:nvSpPr>
        <p:spPr>
          <a:xfrm>
            <a:off x="2092129" y="1269253"/>
            <a:ext cx="1655278" cy="1655278"/>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48345" y="1526636"/>
            <a:ext cx="1109732" cy="1109732"/>
          </a:xfrm>
          <a:prstGeom prst="rect">
            <a:avLst/>
          </a:prstGeom>
        </p:spPr>
      </p:pic>
      <p:sp>
        <p:nvSpPr>
          <p:cNvPr id="12" name="TextBox 11">
            <a:extLst>
              <a:ext uri="{FF2B5EF4-FFF2-40B4-BE49-F238E27FC236}">
                <a16:creationId xmlns:a16="http://schemas.microsoft.com/office/drawing/2014/main" xmlns="" id="{1972C4B2-195E-4690-A7A1-971DE8929719}"/>
              </a:ext>
            </a:extLst>
          </p:cNvPr>
          <p:cNvSpPr txBox="1"/>
          <p:nvPr/>
        </p:nvSpPr>
        <p:spPr>
          <a:xfrm>
            <a:off x="1033038" y="420192"/>
            <a:ext cx="545262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Your Social Media Use</a:t>
            </a:r>
          </a:p>
        </p:txBody>
      </p:sp>
      <p:sp>
        <p:nvSpPr>
          <p:cNvPr id="15" name="Rectangle 14">
            <a:extLst>
              <a:ext uri="{FF2B5EF4-FFF2-40B4-BE49-F238E27FC236}">
                <a16:creationId xmlns:a16="http://schemas.microsoft.com/office/drawing/2014/main" xmlns="" id="{8CFB5206-137A-4780-B18F-C482BBD85B24}"/>
              </a:ext>
            </a:extLst>
          </p:cNvPr>
          <p:cNvSpPr/>
          <p:nvPr/>
        </p:nvSpPr>
        <p:spPr>
          <a:xfrm>
            <a:off x="233702" y="281693"/>
            <a:ext cx="954107" cy="923330"/>
          </a:xfrm>
          <a:prstGeom prst="rect">
            <a:avLst/>
          </a:prstGeom>
        </p:spPr>
        <p:txBody>
          <a:bodyPr wrap="none">
            <a:spAutoFit/>
          </a:bodyPr>
          <a:lstStyle/>
          <a:p>
            <a:r>
              <a:rPr lang="en-US" sz="5400" b="1" dirty="0">
                <a:solidFill>
                  <a:srgbClr val="E76F0A"/>
                </a:solidFill>
                <a:latin typeface="Arial" panose="020B0604020202020204" pitchFamily="34" charset="0"/>
                <a:cs typeface="Arial" panose="020B0604020202020204" pitchFamily="34" charset="0"/>
              </a:rPr>
              <a:t>1. </a:t>
            </a:r>
            <a:endParaRPr lang="en-CA" sz="5400" dirty="0"/>
          </a:p>
        </p:txBody>
      </p:sp>
    </p:spTree>
    <p:extLst>
      <p:ext uri="{BB962C8B-B14F-4D97-AF65-F5344CB8AC3E}">
        <p14:creationId xmlns:p14="http://schemas.microsoft.com/office/powerpoint/2010/main" val="331101085"/>
      </p:ext>
    </p:extLst>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2180E88-D344-406D-87DC-4246580A0E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5265"/>
          <a:stretch/>
        </p:blipFill>
        <p:spPr>
          <a:xfrm>
            <a:off x="1" y="-11401"/>
            <a:ext cx="5460642" cy="6444385"/>
          </a:xfrm>
          <a:prstGeom prst="rect">
            <a:avLst/>
          </a:prstGeom>
        </p:spPr>
      </p:pic>
      <p:sp>
        <p:nvSpPr>
          <p:cNvPr id="12" name="Rectangle 11">
            <a:extLst>
              <a:ext uri="{FF2B5EF4-FFF2-40B4-BE49-F238E27FC236}">
                <a16:creationId xmlns:a16="http://schemas.microsoft.com/office/drawing/2014/main" xmlns="" id="{236466CE-4263-49D5-9968-56A29C522F42}"/>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pPr/>
              <a:t>9</a:t>
            </a:fld>
            <a:endParaRPr lang="en-US"/>
          </a:p>
        </p:txBody>
      </p:sp>
      <p:sp>
        <p:nvSpPr>
          <p:cNvPr id="33" name="TextBox 32">
            <a:extLst>
              <a:ext uri="{FF2B5EF4-FFF2-40B4-BE49-F238E27FC236}">
                <a16:creationId xmlns:a16="http://schemas.microsoft.com/office/drawing/2014/main" xmlns="" id="{C096A350-A77A-4088-BF6F-F37766C9A6D4}"/>
              </a:ext>
            </a:extLst>
          </p:cNvPr>
          <p:cNvSpPr txBox="1"/>
          <p:nvPr/>
        </p:nvSpPr>
        <p:spPr>
          <a:xfrm>
            <a:off x="5960162" y="2087880"/>
            <a:ext cx="5732316" cy="3597139"/>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When we use social media with our business we need to strategically decide which platforms to use and which platforms NOT to use.  To make these decisions we need to analyze the different social media platforms to decide which ones can help us with our business and which ones can’t. </a:t>
            </a:r>
            <a:endParaRPr lang="en-US" sz="20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a16="http://schemas.microsoft.com/office/drawing/2014/main" xmlns="" id="{52E1BF00-793A-4C68-AB16-F14C8A8750E6}"/>
              </a:ext>
            </a:extLst>
          </p:cNvPr>
          <p:cNvSpPr txBox="1"/>
          <p:nvPr/>
        </p:nvSpPr>
        <p:spPr>
          <a:xfrm>
            <a:off x="6576588" y="452774"/>
            <a:ext cx="545262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Social Media Platforms for Business</a:t>
            </a:r>
          </a:p>
        </p:txBody>
      </p:sp>
      <p:sp>
        <p:nvSpPr>
          <p:cNvPr id="2" name="Rectangle 1">
            <a:extLst>
              <a:ext uri="{FF2B5EF4-FFF2-40B4-BE49-F238E27FC236}">
                <a16:creationId xmlns:a16="http://schemas.microsoft.com/office/drawing/2014/main" xmlns="" id="{5DD145B5-C148-4537-B6FD-DACAFB0B491A}"/>
              </a:ext>
            </a:extLst>
          </p:cNvPr>
          <p:cNvSpPr/>
          <p:nvPr/>
        </p:nvSpPr>
        <p:spPr>
          <a:xfrm>
            <a:off x="5777252" y="591273"/>
            <a:ext cx="954107" cy="923330"/>
          </a:xfrm>
          <a:prstGeom prst="rect">
            <a:avLst/>
          </a:prstGeom>
        </p:spPr>
        <p:txBody>
          <a:bodyPr wrap="none">
            <a:spAutoFit/>
          </a:bodyPr>
          <a:lstStyle/>
          <a:p>
            <a:r>
              <a:rPr lang="en-US" sz="5400" b="1" dirty="0">
                <a:solidFill>
                  <a:srgbClr val="E76F0A"/>
                </a:solidFill>
                <a:latin typeface="Arial" panose="020B0604020202020204" pitchFamily="34" charset="0"/>
                <a:cs typeface="Arial" panose="020B0604020202020204" pitchFamily="34" charset="0"/>
              </a:rPr>
              <a:t>2. </a:t>
            </a:r>
            <a:endParaRPr lang="en-CA" sz="5400" dirty="0"/>
          </a:p>
        </p:txBody>
      </p:sp>
    </p:spTree>
    <p:extLst>
      <p:ext uri="{BB962C8B-B14F-4D97-AF65-F5344CB8AC3E}">
        <p14:creationId xmlns:p14="http://schemas.microsoft.com/office/powerpoint/2010/main" val="3885537625"/>
      </p:ext>
    </p:extLst>
  </p:cSld>
  <p:clrMapOvr>
    <a:masterClrMapping/>
  </p:clrMapOvr>
  <p:transition spd="slow">
    <p:cover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2665</TotalTime>
  <Words>2081</Words>
  <Application>Microsoft Office PowerPoint</Application>
  <PresentationFormat>Custom</PresentationFormat>
  <Paragraphs>278</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administrator</cp:lastModifiedBy>
  <cp:revision>642</cp:revision>
  <dcterms:created xsi:type="dcterms:W3CDTF">2019-07-18T19:13:51Z</dcterms:created>
  <dcterms:modified xsi:type="dcterms:W3CDTF">2019-09-23T15:22:18Z</dcterms:modified>
</cp:coreProperties>
</file>