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4"/>
  </p:notesMasterIdLst>
  <p:sldIdLst>
    <p:sldId id="291" r:id="rId2"/>
    <p:sldId id="263" r:id="rId3"/>
    <p:sldId id="257" r:id="rId4"/>
    <p:sldId id="258" r:id="rId5"/>
    <p:sldId id="264" r:id="rId6"/>
    <p:sldId id="287" r:id="rId7"/>
    <p:sldId id="289" r:id="rId8"/>
    <p:sldId id="272" r:id="rId9"/>
    <p:sldId id="293" r:id="rId10"/>
    <p:sldId id="298" r:id="rId11"/>
    <p:sldId id="312" r:id="rId12"/>
    <p:sldId id="313" r:id="rId13"/>
    <p:sldId id="403" r:id="rId14"/>
    <p:sldId id="292" r:id="rId15"/>
    <p:sldId id="315" r:id="rId16"/>
    <p:sldId id="316" r:id="rId17"/>
    <p:sldId id="271" r:id="rId18"/>
    <p:sldId id="347" r:id="rId19"/>
    <p:sldId id="299" r:id="rId20"/>
    <p:sldId id="348" r:id="rId21"/>
    <p:sldId id="349" r:id="rId22"/>
    <p:sldId id="336" r:id="rId23"/>
    <p:sldId id="350" r:id="rId24"/>
    <p:sldId id="351" r:id="rId25"/>
    <p:sldId id="352" r:id="rId26"/>
    <p:sldId id="354" r:id="rId27"/>
    <p:sldId id="355" r:id="rId28"/>
    <p:sldId id="356" r:id="rId29"/>
    <p:sldId id="357" r:id="rId30"/>
    <p:sldId id="281" r:id="rId31"/>
    <p:sldId id="358" r:id="rId32"/>
    <p:sldId id="359" r:id="rId33"/>
    <p:sldId id="360" r:id="rId34"/>
    <p:sldId id="335" r:id="rId35"/>
    <p:sldId id="262" r:id="rId36"/>
    <p:sldId id="362" r:id="rId37"/>
    <p:sldId id="363" r:id="rId38"/>
    <p:sldId id="364" r:id="rId39"/>
    <p:sldId id="365" r:id="rId40"/>
    <p:sldId id="361" r:id="rId41"/>
    <p:sldId id="366" r:id="rId42"/>
    <p:sldId id="367" r:id="rId43"/>
    <p:sldId id="368" r:id="rId44"/>
    <p:sldId id="369" r:id="rId45"/>
    <p:sldId id="370" r:id="rId46"/>
    <p:sldId id="372" r:id="rId47"/>
    <p:sldId id="371" r:id="rId48"/>
    <p:sldId id="373" r:id="rId49"/>
    <p:sldId id="374" r:id="rId50"/>
    <p:sldId id="376" r:id="rId51"/>
    <p:sldId id="375" r:id="rId52"/>
    <p:sldId id="406" r:id="rId53"/>
    <p:sldId id="378" r:id="rId54"/>
    <p:sldId id="379" r:id="rId55"/>
    <p:sldId id="382" r:id="rId56"/>
    <p:sldId id="383" r:id="rId57"/>
    <p:sldId id="384" r:id="rId58"/>
    <p:sldId id="385" r:id="rId59"/>
    <p:sldId id="386" r:id="rId60"/>
    <p:sldId id="387" r:id="rId61"/>
    <p:sldId id="388" r:id="rId62"/>
    <p:sldId id="404" r:id="rId63"/>
    <p:sldId id="390" r:id="rId64"/>
    <p:sldId id="391" r:id="rId65"/>
    <p:sldId id="392" r:id="rId66"/>
    <p:sldId id="393" r:id="rId67"/>
    <p:sldId id="394" r:id="rId68"/>
    <p:sldId id="395" r:id="rId69"/>
    <p:sldId id="396" r:id="rId70"/>
    <p:sldId id="400" r:id="rId71"/>
    <p:sldId id="401" r:id="rId72"/>
    <p:sldId id="402"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di McIntosh" initials="JM" lastIdx="1" clrIdx="0">
    <p:extLst>
      <p:ext uri="{19B8F6BF-5375-455C-9EA6-DF929625EA0E}">
        <p15:presenceInfo xmlns="" xmlns:p15="http://schemas.microsoft.com/office/powerpoint/2012/main" userId="ecd59eddc1f934a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6F0A"/>
    <a:srgbClr val="0DB14B"/>
    <a:srgbClr val="0D934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92" autoAdjust="0"/>
    <p:restoredTop sz="94660"/>
  </p:normalViewPr>
  <p:slideViewPr>
    <p:cSldViewPr snapToGrid="0">
      <p:cViewPr>
        <p:scale>
          <a:sx n="70" d="100"/>
          <a:sy n="70" d="100"/>
        </p:scale>
        <p:origin x="-108" y="-3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A18091-7602-C146-8EEA-96FE9BFD5F57}" type="doc">
      <dgm:prSet loTypeId="urn:microsoft.com/office/officeart/2005/8/layout/pyramid1" loCatId="" qsTypeId="urn:microsoft.com/office/officeart/2005/8/quickstyle/simple1" qsCatId="simple" csTypeId="urn:microsoft.com/office/officeart/2005/8/colors/colorful5" csCatId="colorful" phldr="1"/>
      <dgm:spPr/>
    </dgm:pt>
    <dgm:pt modelId="{14E7557F-B9F9-AF48-8053-FAA1AF5155FF}">
      <dgm:prSet phldrT="[Text]" custT="1"/>
      <dgm:spPr>
        <a:solidFill>
          <a:srgbClr val="92D050"/>
        </a:solidFill>
      </dgm:spPr>
      <dgm:t>
        <a:bodyPr/>
        <a:lstStyle/>
        <a:p>
          <a:endParaRPr lang="en-US" sz="1800" b="1" dirty="0">
            <a:solidFill>
              <a:schemeClr val="bg1"/>
            </a:solidFill>
            <a:latin typeface="Arial" panose="020B0604020202020204" pitchFamily="34" charset="0"/>
            <a:cs typeface="Arial" panose="020B0604020202020204" pitchFamily="34" charset="0"/>
          </a:endParaRPr>
        </a:p>
      </dgm:t>
    </dgm:pt>
    <dgm:pt modelId="{E5221AD1-C119-1C4A-938B-50188AFE0517}" type="parTrans" cxnId="{4D78B13D-23ED-D949-B9CD-E9C738E863D1}">
      <dgm:prSet/>
      <dgm:spPr/>
      <dgm:t>
        <a:bodyPr/>
        <a:lstStyle/>
        <a:p>
          <a:endParaRPr lang="en-US">
            <a:solidFill>
              <a:schemeClr val="bg1"/>
            </a:solidFill>
          </a:endParaRPr>
        </a:p>
      </dgm:t>
    </dgm:pt>
    <dgm:pt modelId="{DCB20DEA-0D30-1C44-8C98-F37BC998DEF9}" type="sibTrans" cxnId="{4D78B13D-23ED-D949-B9CD-E9C738E863D1}">
      <dgm:prSet/>
      <dgm:spPr/>
      <dgm:t>
        <a:bodyPr/>
        <a:lstStyle/>
        <a:p>
          <a:endParaRPr lang="en-US">
            <a:solidFill>
              <a:schemeClr val="bg1"/>
            </a:solidFill>
          </a:endParaRPr>
        </a:p>
      </dgm:t>
    </dgm:pt>
    <dgm:pt modelId="{F7F90BA3-F708-A844-A7D6-CF0865E24DB5}">
      <dgm:prSet phldrT="[Text]" custT="1"/>
      <dgm:spPr/>
      <dgm:t>
        <a:bodyPr/>
        <a:lstStyle/>
        <a:p>
          <a:endParaRPr lang="en-US" sz="1800" b="1" dirty="0">
            <a:solidFill>
              <a:schemeClr val="bg1"/>
            </a:solidFill>
            <a:latin typeface="Arial" panose="020B0604020202020204" pitchFamily="34" charset="0"/>
            <a:cs typeface="Arial" panose="020B0604020202020204" pitchFamily="34" charset="0"/>
          </a:endParaRPr>
        </a:p>
      </dgm:t>
    </dgm:pt>
    <dgm:pt modelId="{1385B517-6186-7847-9377-BF5AEF9051F8}" type="parTrans" cxnId="{168A0373-1017-B14E-97C0-85B79E9FD17A}">
      <dgm:prSet/>
      <dgm:spPr/>
      <dgm:t>
        <a:bodyPr/>
        <a:lstStyle/>
        <a:p>
          <a:endParaRPr lang="en-US">
            <a:solidFill>
              <a:schemeClr val="bg1"/>
            </a:solidFill>
          </a:endParaRPr>
        </a:p>
      </dgm:t>
    </dgm:pt>
    <dgm:pt modelId="{9642438B-B5D6-2F49-9265-43D980F50ABD}" type="sibTrans" cxnId="{168A0373-1017-B14E-97C0-85B79E9FD17A}">
      <dgm:prSet/>
      <dgm:spPr/>
      <dgm:t>
        <a:bodyPr/>
        <a:lstStyle/>
        <a:p>
          <a:endParaRPr lang="en-US">
            <a:solidFill>
              <a:schemeClr val="bg1"/>
            </a:solidFill>
          </a:endParaRPr>
        </a:p>
      </dgm:t>
    </dgm:pt>
    <dgm:pt modelId="{F2CD91F7-23F2-7C44-98F9-3D025DE340BB}">
      <dgm:prSet phldrT="[Text]" custT="1"/>
      <dgm:spPr>
        <a:solidFill>
          <a:srgbClr val="0D934B"/>
        </a:solidFill>
      </dgm:spPr>
      <dgm:t>
        <a:bodyPr/>
        <a:lstStyle/>
        <a:p>
          <a:endParaRPr lang="en-US" sz="2600" b="1" dirty="0">
            <a:solidFill>
              <a:schemeClr val="bg1"/>
            </a:solidFill>
            <a:latin typeface="Arial" panose="020B0604020202020204" pitchFamily="34" charset="0"/>
            <a:cs typeface="Arial" panose="020B0604020202020204" pitchFamily="34" charset="0"/>
          </a:endParaRPr>
        </a:p>
      </dgm:t>
    </dgm:pt>
    <dgm:pt modelId="{1A9D1F5F-7375-B949-9C16-2BBF1823F138}" type="parTrans" cxnId="{94BDB0B1-D8B4-934B-AB65-3E00BCE672A7}">
      <dgm:prSet/>
      <dgm:spPr/>
      <dgm:t>
        <a:bodyPr/>
        <a:lstStyle/>
        <a:p>
          <a:endParaRPr lang="en-US">
            <a:solidFill>
              <a:schemeClr val="bg1"/>
            </a:solidFill>
          </a:endParaRPr>
        </a:p>
      </dgm:t>
    </dgm:pt>
    <dgm:pt modelId="{0B81719B-17F2-3A44-8D5A-E367F08F5AB6}" type="sibTrans" cxnId="{94BDB0B1-D8B4-934B-AB65-3E00BCE672A7}">
      <dgm:prSet/>
      <dgm:spPr/>
      <dgm:t>
        <a:bodyPr/>
        <a:lstStyle/>
        <a:p>
          <a:endParaRPr lang="en-US">
            <a:solidFill>
              <a:schemeClr val="bg1"/>
            </a:solidFill>
          </a:endParaRPr>
        </a:p>
      </dgm:t>
    </dgm:pt>
    <dgm:pt modelId="{CC1BAAFC-C25C-DD4F-B579-C6CB87F11563}">
      <dgm:prSet phldrT="[Text]" custT="1"/>
      <dgm:spPr>
        <a:solidFill>
          <a:schemeClr val="accent2">
            <a:lumMod val="75000"/>
          </a:schemeClr>
        </a:solidFill>
      </dgm:spPr>
      <dgm:t>
        <a:bodyPr/>
        <a:lstStyle/>
        <a:p>
          <a:endParaRPr lang="en-US" sz="1800" b="1" dirty="0">
            <a:solidFill>
              <a:schemeClr val="bg1"/>
            </a:solidFill>
            <a:latin typeface="Arial" panose="020B0604020202020204" pitchFamily="34" charset="0"/>
            <a:cs typeface="Arial" panose="020B0604020202020204" pitchFamily="34" charset="0"/>
          </a:endParaRPr>
        </a:p>
      </dgm:t>
    </dgm:pt>
    <dgm:pt modelId="{02082412-5175-1749-AE38-0DFC52C8A696}" type="parTrans" cxnId="{B6AF1BAB-46D2-9548-B953-8591833EEB63}">
      <dgm:prSet/>
      <dgm:spPr/>
      <dgm:t>
        <a:bodyPr/>
        <a:lstStyle/>
        <a:p>
          <a:endParaRPr lang="en-US">
            <a:solidFill>
              <a:schemeClr val="bg1"/>
            </a:solidFill>
          </a:endParaRPr>
        </a:p>
      </dgm:t>
    </dgm:pt>
    <dgm:pt modelId="{A38E6CB1-6E32-0C4E-A01E-7648BA284B51}" type="sibTrans" cxnId="{B6AF1BAB-46D2-9548-B953-8591833EEB63}">
      <dgm:prSet/>
      <dgm:spPr/>
      <dgm:t>
        <a:bodyPr/>
        <a:lstStyle/>
        <a:p>
          <a:endParaRPr lang="en-US">
            <a:solidFill>
              <a:schemeClr val="bg1"/>
            </a:solidFill>
          </a:endParaRPr>
        </a:p>
      </dgm:t>
    </dgm:pt>
    <dgm:pt modelId="{0B17611C-5463-EA44-9984-E061112B4990}">
      <dgm:prSet phldrT="[Text]" custT="1"/>
      <dgm:spPr>
        <a:solidFill>
          <a:srgbClr val="E76F0A"/>
        </a:solidFill>
      </dgm:spPr>
      <dgm:t>
        <a:bodyPr tIns="360000"/>
        <a:lstStyle/>
        <a:p>
          <a:endParaRPr lang="en-US" sz="1800" b="1" dirty="0">
            <a:solidFill>
              <a:schemeClr val="bg1"/>
            </a:solidFill>
            <a:latin typeface="Arial" panose="020B0604020202020204" pitchFamily="34" charset="0"/>
            <a:cs typeface="Arial" panose="020B0604020202020204" pitchFamily="34" charset="0"/>
          </a:endParaRPr>
        </a:p>
      </dgm:t>
    </dgm:pt>
    <dgm:pt modelId="{C9553BBE-C7E9-BB46-B783-46514582E3B1}" type="parTrans" cxnId="{8AD9599B-97FF-B64E-875E-65BED959182C}">
      <dgm:prSet/>
      <dgm:spPr/>
      <dgm:t>
        <a:bodyPr/>
        <a:lstStyle/>
        <a:p>
          <a:endParaRPr lang="en-US">
            <a:solidFill>
              <a:schemeClr val="bg1"/>
            </a:solidFill>
          </a:endParaRPr>
        </a:p>
      </dgm:t>
    </dgm:pt>
    <dgm:pt modelId="{36BC5639-110B-DD41-9835-1F23628FC9A8}" type="sibTrans" cxnId="{8AD9599B-97FF-B64E-875E-65BED959182C}">
      <dgm:prSet/>
      <dgm:spPr/>
      <dgm:t>
        <a:bodyPr/>
        <a:lstStyle/>
        <a:p>
          <a:endParaRPr lang="en-US">
            <a:solidFill>
              <a:schemeClr val="bg1"/>
            </a:solidFill>
          </a:endParaRPr>
        </a:p>
      </dgm:t>
    </dgm:pt>
    <dgm:pt modelId="{EB913035-9A6C-F644-9527-87691A033A92}" type="pres">
      <dgm:prSet presAssocID="{A5A18091-7602-C146-8EEA-96FE9BFD5F57}" presName="Name0" presStyleCnt="0">
        <dgm:presLayoutVars>
          <dgm:dir/>
          <dgm:animLvl val="lvl"/>
          <dgm:resizeHandles val="exact"/>
        </dgm:presLayoutVars>
      </dgm:prSet>
      <dgm:spPr/>
    </dgm:pt>
    <dgm:pt modelId="{B4CB08FD-AC75-EF42-BA38-EBE90D1458F6}" type="pres">
      <dgm:prSet presAssocID="{0B17611C-5463-EA44-9984-E061112B4990}" presName="Name8" presStyleCnt="0"/>
      <dgm:spPr/>
    </dgm:pt>
    <dgm:pt modelId="{1CBBB061-033A-244B-97A7-6E14790DF641}" type="pres">
      <dgm:prSet presAssocID="{0B17611C-5463-EA44-9984-E061112B4990}" presName="level" presStyleLbl="node1" presStyleIdx="0" presStyleCnt="5">
        <dgm:presLayoutVars>
          <dgm:chMax val="1"/>
          <dgm:bulletEnabled val="1"/>
        </dgm:presLayoutVars>
      </dgm:prSet>
      <dgm:spPr/>
      <dgm:t>
        <a:bodyPr/>
        <a:lstStyle/>
        <a:p>
          <a:endParaRPr lang="en-US"/>
        </a:p>
      </dgm:t>
    </dgm:pt>
    <dgm:pt modelId="{625A99FD-283A-6C42-B513-1AA2649778E0}" type="pres">
      <dgm:prSet presAssocID="{0B17611C-5463-EA44-9984-E061112B4990}" presName="levelTx" presStyleLbl="revTx" presStyleIdx="0" presStyleCnt="0">
        <dgm:presLayoutVars>
          <dgm:chMax val="1"/>
          <dgm:bulletEnabled val="1"/>
        </dgm:presLayoutVars>
      </dgm:prSet>
      <dgm:spPr/>
      <dgm:t>
        <a:bodyPr/>
        <a:lstStyle/>
        <a:p>
          <a:endParaRPr lang="en-US"/>
        </a:p>
      </dgm:t>
    </dgm:pt>
    <dgm:pt modelId="{2123D51B-1A85-324A-976B-0D191241BD17}" type="pres">
      <dgm:prSet presAssocID="{CC1BAAFC-C25C-DD4F-B579-C6CB87F11563}" presName="Name8" presStyleCnt="0"/>
      <dgm:spPr/>
    </dgm:pt>
    <dgm:pt modelId="{18D101CC-815A-FC4E-A121-E4AF024E55F5}" type="pres">
      <dgm:prSet presAssocID="{CC1BAAFC-C25C-DD4F-B579-C6CB87F11563}" presName="level" presStyleLbl="node1" presStyleIdx="1" presStyleCnt="5">
        <dgm:presLayoutVars>
          <dgm:chMax val="1"/>
          <dgm:bulletEnabled val="1"/>
        </dgm:presLayoutVars>
      </dgm:prSet>
      <dgm:spPr/>
      <dgm:t>
        <a:bodyPr/>
        <a:lstStyle/>
        <a:p>
          <a:endParaRPr lang="en-US"/>
        </a:p>
      </dgm:t>
    </dgm:pt>
    <dgm:pt modelId="{A778E8FC-1919-BB46-8A00-B05313C92340}" type="pres">
      <dgm:prSet presAssocID="{CC1BAAFC-C25C-DD4F-B579-C6CB87F11563}" presName="levelTx" presStyleLbl="revTx" presStyleIdx="0" presStyleCnt="0">
        <dgm:presLayoutVars>
          <dgm:chMax val="1"/>
          <dgm:bulletEnabled val="1"/>
        </dgm:presLayoutVars>
      </dgm:prSet>
      <dgm:spPr/>
      <dgm:t>
        <a:bodyPr/>
        <a:lstStyle/>
        <a:p>
          <a:endParaRPr lang="en-US"/>
        </a:p>
      </dgm:t>
    </dgm:pt>
    <dgm:pt modelId="{BAE9C118-04F8-6D45-9719-D799403D866A}" type="pres">
      <dgm:prSet presAssocID="{14E7557F-B9F9-AF48-8053-FAA1AF5155FF}" presName="Name8" presStyleCnt="0"/>
      <dgm:spPr/>
    </dgm:pt>
    <dgm:pt modelId="{D4C1D0C5-AC39-6B45-BB5C-7EADA33BFEDA}" type="pres">
      <dgm:prSet presAssocID="{14E7557F-B9F9-AF48-8053-FAA1AF5155FF}" presName="level" presStyleLbl="node1" presStyleIdx="2" presStyleCnt="5">
        <dgm:presLayoutVars>
          <dgm:chMax val="1"/>
          <dgm:bulletEnabled val="1"/>
        </dgm:presLayoutVars>
      </dgm:prSet>
      <dgm:spPr/>
      <dgm:t>
        <a:bodyPr/>
        <a:lstStyle/>
        <a:p>
          <a:endParaRPr lang="en-US"/>
        </a:p>
      </dgm:t>
    </dgm:pt>
    <dgm:pt modelId="{266EE863-CF1D-5246-AD2B-2640F3BC0890}" type="pres">
      <dgm:prSet presAssocID="{14E7557F-B9F9-AF48-8053-FAA1AF5155FF}" presName="levelTx" presStyleLbl="revTx" presStyleIdx="0" presStyleCnt="0">
        <dgm:presLayoutVars>
          <dgm:chMax val="1"/>
          <dgm:bulletEnabled val="1"/>
        </dgm:presLayoutVars>
      </dgm:prSet>
      <dgm:spPr/>
      <dgm:t>
        <a:bodyPr/>
        <a:lstStyle/>
        <a:p>
          <a:endParaRPr lang="en-US"/>
        </a:p>
      </dgm:t>
    </dgm:pt>
    <dgm:pt modelId="{98BED0E3-6DB8-A249-9B05-5DC8BE89F5FC}" type="pres">
      <dgm:prSet presAssocID="{F7F90BA3-F708-A844-A7D6-CF0865E24DB5}" presName="Name8" presStyleCnt="0"/>
      <dgm:spPr/>
    </dgm:pt>
    <dgm:pt modelId="{69AA96C6-30A1-5043-A75D-1D3A74BB9576}" type="pres">
      <dgm:prSet presAssocID="{F7F90BA3-F708-A844-A7D6-CF0865E24DB5}" presName="level" presStyleLbl="node1" presStyleIdx="3" presStyleCnt="5">
        <dgm:presLayoutVars>
          <dgm:chMax val="1"/>
          <dgm:bulletEnabled val="1"/>
        </dgm:presLayoutVars>
      </dgm:prSet>
      <dgm:spPr/>
      <dgm:t>
        <a:bodyPr/>
        <a:lstStyle/>
        <a:p>
          <a:endParaRPr lang="en-US"/>
        </a:p>
      </dgm:t>
    </dgm:pt>
    <dgm:pt modelId="{58866C5B-34A6-CB4E-9B5E-D89CE232356D}" type="pres">
      <dgm:prSet presAssocID="{F7F90BA3-F708-A844-A7D6-CF0865E24DB5}" presName="levelTx" presStyleLbl="revTx" presStyleIdx="0" presStyleCnt="0">
        <dgm:presLayoutVars>
          <dgm:chMax val="1"/>
          <dgm:bulletEnabled val="1"/>
        </dgm:presLayoutVars>
      </dgm:prSet>
      <dgm:spPr/>
      <dgm:t>
        <a:bodyPr/>
        <a:lstStyle/>
        <a:p>
          <a:endParaRPr lang="en-US"/>
        </a:p>
      </dgm:t>
    </dgm:pt>
    <dgm:pt modelId="{522D425F-03DD-904D-85C5-6F2D260CBB23}" type="pres">
      <dgm:prSet presAssocID="{F2CD91F7-23F2-7C44-98F9-3D025DE340BB}" presName="Name8" presStyleCnt="0"/>
      <dgm:spPr/>
    </dgm:pt>
    <dgm:pt modelId="{A34D9F1E-2557-994D-9C93-EDE6FE560CB9}" type="pres">
      <dgm:prSet presAssocID="{F2CD91F7-23F2-7C44-98F9-3D025DE340BB}" presName="level" presStyleLbl="node1" presStyleIdx="4" presStyleCnt="5">
        <dgm:presLayoutVars>
          <dgm:chMax val="1"/>
          <dgm:bulletEnabled val="1"/>
        </dgm:presLayoutVars>
      </dgm:prSet>
      <dgm:spPr/>
      <dgm:t>
        <a:bodyPr/>
        <a:lstStyle/>
        <a:p>
          <a:endParaRPr lang="en-US"/>
        </a:p>
      </dgm:t>
    </dgm:pt>
    <dgm:pt modelId="{02A2C2FF-C327-FE42-823F-B122B1A6FDC1}" type="pres">
      <dgm:prSet presAssocID="{F2CD91F7-23F2-7C44-98F9-3D025DE340BB}" presName="levelTx" presStyleLbl="revTx" presStyleIdx="0" presStyleCnt="0">
        <dgm:presLayoutVars>
          <dgm:chMax val="1"/>
          <dgm:bulletEnabled val="1"/>
        </dgm:presLayoutVars>
      </dgm:prSet>
      <dgm:spPr/>
      <dgm:t>
        <a:bodyPr/>
        <a:lstStyle/>
        <a:p>
          <a:endParaRPr lang="en-US"/>
        </a:p>
      </dgm:t>
    </dgm:pt>
  </dgm:ptLst>
  <dgm:cxnLst>
    <dgm:cxn modelId="{4D78B13D-23ED-D949-B9CD-E9C738E863D1}" srcId="{A5A18091-7602-C146-8EEA-96FE9BFD5F57}" destId="{14E7557F-B9F9-AF48-8053-FAA1AF5155FF}" srcOrd="2" destOrd="0" parTransId="{E5221AD1-C119-1C4A-938B-50188AFE0517}" sibTransId="{DCB20DEA-0D30-1C44-8C98-F37BC998DEF9}"/>
    <dgm:cxn modelId="{73C59CBE-62FB-934F-ACB8-7C73F4055D96}" type="presOf" srcId="{CC1BAAFC-C25C-DD4F-B579-C6CB87F11563}" destId="{18D101CC-815A-FC4E-A121-E4AF024E55F5}" srcOrd="0" destOrd="0" presId="urn:microsoft.com/office/officeart/2005/8/layout/pyramid1"/>
    <dgm:cxn modelId="{B6AF1BAB-46D2-9548-B953-8591833EEB63}" srcId="{A5A18091-7602-C146-8EEA-96FE9BFD5F57}" destId="{CC1BAAFC-C25C-DD4F-B579-C6CB87F11563}" srcOrd="1" destOrd="0" parTransId="{02082412-5175-1749-AE38-0DFC52C8A696}" sibTransId="{A38E6CB1-6E32-0C4E-A01E-7648BA284B51}"/>
    <dgm:cxn modelId="{3B20F169-832A-BC42-8166-767111C5D3FE}" type="presOf" srcId="{0B17611C-5463-EA44-9984-E061112B4990}" destId="{1CBBB061-033A-244B-97A7-6E14790DF641}" srcOrd="0" destOrd="0" presId="urn:microsoft.com/office/officeart/2005/8/layout/pyramid1"/>
    <dgm:cxn modelId="{168A0373-1017-B14E-97C0-85B79E9FD17A}" srcId="{A5A18091-7602-C146-8EEA-96FE9BFD5F57}" destId="{F7F90BA3-F708-A844-A7D6-CF0865E24DB5}" srcOrd="3" destOrd="0" parTransId="{1385B517-6186-7847-9377-BF5AEF9051F8}" sibTransId="{9642438B-B5D6-2F49-9265-43D980F50ABD}"/>
    <dgm:cxn modelId="{F72B9433-AC67-454E-B44C-F3EE90CEDFB6}" type="presOf" srcId="{0B17611C-5463-EA44-9984-E061112B4990}" destId="{625A99FD-283A-6C42-B513-1AA2649778E0}" srcOrd="1" destOrd="0" presId="urn:microsoft.com/office/officeart/2005/8/layout/pyramid1"/>
    <dgm:cxn modelId="{10894FBA-0D88-7744-8BFF-71778D179E9E}" type="presOf" srcId="{A5A18091-7602-C146-8EEA-96FE9BFD5F57}" destId="{EB913035-9A6C-F644-9527-87691A033A92}" srcOrd="0" destOrd="0" presId="urn:microsoft.com/office/officeart/2005/8/layout/pyramid1"/>
    <dgm:cxn modelId="{D2104792-0A92-6C48-A0CF-C6CF4A21973B}" type="presOf" srcId="{F7F90BA3-F708-A844-A7D6-CF0865E24DB5}" destId="{58866C5B-34A6-CB4E-9B5E-D89CE232356D}" srcOrd="1" destOrd="0" presId="urn:microsoft.com/office/officeart/2005/8/layout/pyramid1"/>
    <dgm:cxn modelId="{29F28376-17D0-6140-A442-C69783E186DA}" type="presOf" srcId="{14E7557F-B9F9-AF48-8053-FAA1AF5155FF}" destId="{266EE863-CF1D-5246-AD2B-2640F3BC0890}" srcOrd="1" destOrd="0" presId="urn:microsoft.com/office/officeart/2005/8/layout/pyramid1"/>
    <dgm:cxn modelId="{8E25B3FC-6E1D-524F-91EF-8C5640973F47}" type="presOf" srcId="{CC1BAAFC-C25C-DD4F-B579-C6CB87F11563}" destId="{A778E8FC-1919-BB46-8A00-B05313C92340}" srcOrd="1" destOrd="0" presId="urn:microsoft.com/office/officeart/2005/8/layout/pyramid1"/>
    <dgm:cxn modelId="{5D036061-7EE8-6D41-BFD7-FD6DBA30E1DD}" type="presOf" srcId="{14E7557F-B9F9-AF48-8053-FAA1AF5155FF}" destId="{D4C1D0C5-AC39-6B45-BB5C-7EADA33BFEDA}" srcOrd="0" destOrd="0" presId="urn:microsoft.com/office/officeart/2005/8/layout/pyramid1"/>
    <dgm:cxn modelId="{8E058F40-515D-354A-B437-507081163125}" type="presOf" srcId="{F2CD91F7-23F2-7C44-98F9-3D025DE340BB}" destId="{02A2C2FF-C327-FE42-823F-B122B1A6FDC1}" srcOrd="1" destOrd="0" presId="urn:microsoft.com/office/officeart/2005/8/layout/pyramid1"/>
    <dgm:cxn modelId="{ECF0F3FB-18BC-CE40-8BD4-F22C82165BD7}" type="presOf" srcId="{F2CD91F7-23F2-7C44-98F9-3D025DE340BB}" destId="{A34D9F1E-2557-994D-9C93-EDE6FE560CB9}" srcOrd="0" destOrd="0" presId="urn:microsoft.com/office/officeart/2005/8/layout/pyramid1"/>
    <dgm:cxn modelId="{394789E5-6D01-B548-AC84-996B5CA5D80B}" type="presOf" srcId="{F7F90BA3-F708-A844-A7D6-CF0865E24DB5}" destId="{69AA96C6-30A1-5043-A75D-1D3A74BB9576}" srcOrd="0" destOrd="0" presId="urn:microsoft.com/office/officeart/2005/8/layout/pyramid1"/>
    <dgm:cxn modelId="{8AD9599B-97FF-B64E-875E-65BED959182C}" srcId="{A5A18091-7602-C146-8EEA-96FE9BFD5F57}" destId="{0B17611C-5463-EA44-9984-E061112B4990}" srcOrd="0" destOrd="0" parTransId="{C9553BBE-C7E9-BB46-B783-46514582E3B1}" sibTransId="{36BC5639-110B-DD41-9835-1F23628FC9A8}"/>
    <dgm:cxn modelId="{94BDB0B1-D8B4-934B-AB65-3E00BCE672A7}" srcId="{A5A18091-7602-C146-8EEA-96FE9BFD5F57}" destId="{F2CD91F7-23F2-7C44-98F9-3D025DE340BB}" srcOrd="4" destOrd="0" parTransId="{1A9D1F5F-7375-B949-9C16-2BBF1823F138}" sibTransId="{0B81719B-17F2-3A44-8D5A-E367F08F5AB6}"/>
    <dgm:cxn modelId="{732ED4BE-42C9-F044-858A-812BCB634615}" type="presParOf" srcId="{EB913035-9A6C-F644-9527-87691A033A92}" destId="{B4CB08FD-AC75-EF42-BA38-EBE90D1458F6}" srcOrd="0" destOrd="0" presId="urn:microsoft.com/office/officeart/2005/8/layout/pyramid1"/>
    <dgm:cxn modelId="{6B86ABD9-748D-2943-8CFD-5B53999D1A82}" type="presParOf" srcId="{B4CB08FD-AC75-EF42-BA38-EBE90D1458F6}" destId="{1CBBB061-033A-244B-97A7-6E14790DF641}" srcOrd="0" destOrd="0" presId="urn:microsoft.com/office/officeart/2005/8/layout/pyramid1"/>
    <dgm:cxn modelId="{70F6E52C-C1C2-AD4F-83E7-E71D78125BA2}" type="presParOf" srcId="{B4CB08FD-AC75-EF42-BA38-EBE90D1458F6}" destId="{625A99FD-283A-6C42-B513-1AA2649778E0}" srcOrd="1" destOrd="0" presId="urn:microsoft.com/office/officeart/2005/8/layout/pyramid1"/>
    <dgm:cxn modelId="{70C27093-E005-884A-96A7-D451C275F89E}" type="presParOf" srcId="{EB913035-9A6C-F644-9527-87691A033A92}" destId="{2123D51B-1A85-324A-976B-0D191241BD17}" srcOrd="1" destOrd="0" presId="urn:microsoft.com/office/officeart/2005/8/layout/pyramid1"/>
    <dgm:cxn modelId="{86200243-AFF7-C345-AF87-FD5374047D33}" type="presParOf" srcId="{2123D51B-1A85-324A-976B-0D191241BD17}" destId="{18D101CC-815A-FC4E-A121-E4AF024E55F5}" srcOrd="0" destOrd="0" presId="urn:microsoft.com/office/officeart/2005/8/layout/pyramid1"/>
    <dgm:cxn modelId="{C176D531-3277-9B4B-93D5-A06D2607DD7D}" type="presParOf" srcId="{2123D51B-1A85-324A-976B-0D191241BD17}" destId="{A778E8FC-1919-BB46-8A00-B05313C92340}" srcOrd="1" destOrd="0" presId="urn:microsoft.com/office/officeart/2005/8/layout/pyramid1"/>
    <dgm:cxn modelId="{25D1B16B-7C5F-D64F-A321-16087601C5D1}" type="presParOf" srcId="{EB913035-9A6C-F644-9527-87691A033A92}" destId="{BAE9C118-04F8-6D45-9719-D799403D866A}" srcOrd="2" destOrd="0" presId="urn:microsoft.com/office/officeart/2005/8/layout/pyramid1"/>
    <dgm:cxn modelId="{59D06F48-F79A-E54A-8192-4AF6C7D73E7D}" type="presParOf" srcId="{BAE9C118-04F8-6D45-9719-D799403D866A}" destId="{D4C1D0C5-AC39-6B45-BB5C-7EADA33BFEDA}" srcOrd="0" destOrd="0" presId="urn:microsoft.com/office/officeart/2005/8/layout/pyramid1"/>
    <dgm:cxn modelId="{E7B93499-D8A0-3E49-BA41-BB528A8D6F44}" type="presParOf" srcId="{BAE9C118-04F8-6D45-9719-D799403D866A}" destId="{266EE863-CF1D-5246-AD2B-2640F3BC0890}" srcOrd="1" destOrd="0" presId="urn:microsoft.com/office/officeart/2005/8/layout/pyramid1"/>
    <dgm:cxn modelId="{7D0F7BBC-D1DE-2942-BC79-05A2C6546540}" type="presParOf" srcId="{EB913035-9A6C-F644-9527-87691A033A92}" destId="{98BED0E3-6DB8-A249-9B05-5DC8BE89F5FC}" srcOrd="3" destOrd="0" presId="urn:microsoft.com/office/officeart/2005/8/layout/pyramid1"/>
    <dgm:cxn modelId="{14FF359B-F5C3-DA47-A931-43AC59642580}" type="presParOf" srcId="{98BED0E3-6DB8-A249-9B05-5DC8BE89F5FC}" destId="{69AA96C6-30A1-5043-A75D-1D3A74BB9576}" srcOrd="0" destOrd="0" presId="urn:microsoft.com/office/officeart/2005/8/layout/pyramid1"/>
    <dgm:cxn modelId="{0619EEE6-394E-1948-AEC3-4D5157CFE451}" type="presParOf" srcId="{98BED0E3-6DB8-A249-9B05-5DC8BE89F5FC}" destId="{58866C5B-34A6-CB4E-9B5E-D89CE232356D}" srcOrd="1" destOrd="0" presId="urn:microsoft.com/office/officeart/2005/8/layout/pyramid1"/>
    <dgm:cxn modelId="{5FE2B87A-74CB-184D-AE66-66C2246DC60E}" type="presParOf" srcId="{EB913035-9A6C-F644-9527-87691A033A92}" destId="{522D425F-03DD-904D-85C5-6F2D260CBB23}" srcOrd="4" destOrd="0" presId="urn:microsoft.com/office/officeart/2005/8/layout/pyramid1"/>
    <dgm:cxn modelId="{C5D07BD3-8A12-3C40-8503-A1527E73AC08}" type="presParOf" srcId="{522D425F-03DD-904D-85C5-6F2D260CBB23}" destId="{A34D9F1E-2557-994D-9C93-EDE6FE560CB9}" srcOrd="0" destOrd="0" presId="urn:microsoft.com/office/officeart/2005/8/layout/pyramid1"/>
    <dgm:cxn modelId="{6408D38F-B57A-5545-A1F2-58D194712D5B}" type="presParOf" srcId="{522D425F-03DD-904D-85C5-6F2D260CBB23}" destId="{02A2C2FF-C327-FE42-823F-B122B1A6FDC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A18091-7602-C146-8EEA-96FE9BFD5F57}" type="doc">
      <dgm:prSet loTypeId="urn:microsoft.com/office/officeart/2005/8/layout/pyramid1" loCatId="" qsTypeId="urn:microsoft.com/office/officeart/2005/8/quickstyle/simple1" qsCatId="simple" csTypeId="urn:microsoft.com/office/officeart/2005/8/colors/colorful5" csCatId="colorful" phldr="1"/>
      <dgm:spPr/>
    </dgm:pt>
    <dgm:pt modelId="{14E7557F-B9F9-AF48-8053-FAA1AF5155FF}">
      <dgm:prSet phldrT="[Text]" custT="1"/>
      <dgm:spPr>
        <a:solidFill>
          <a:srgbClr val="92D050"/>
        </a:solidFill>
      </dgm:spPr>
      <dgm:t>
        <a:bodyPr/>
        <a:lstStyle/>
        <a:p>
          <a:endParaRPr lang="en-US" sz="1800" b="1" dirty="0">
            <a:solidFill>
              <a:schemeClr val="bg1"/>
            </a:solidFill>
            <a:latin typeface="Arial" panose="020B0604020202020204" pitchFamily="34" charset="0"/>
            <a:cs typeface="Arial" panose="020B0604020202020204" pitchFamily="34" charset="0"/>
          </a:endParaRPr>
        </a:p>
      </dgm:t>
    </dgm:pt>
    <dgm:pt modelId="{E5221AD1-C119-1C4A-938B-50188AFE0517}" type="parTrans" cxnId="{4D78B13D-23ED-D949-B9CD-E9C738E863D1}">
      <dgm:prSet/>
      <dgm:spPr/>
      <dgm:t>
        <a:bodyPr/>
        <a:lstStyle/>
        <a:p>
          <a:endParaRPr lang="en-US">
            <a:solidFill>
              <a:schemeClr val="bg1"/>
            </a:solidFill>
          </a:endParaRPr>
        </a:p>
      </dgm:t>
    </dgm:pt>
    <dgm:pt modelId="{DCB20DEA-0D30-1C44-8C98-F37BC998DEF9}" type="sibTrans" cxnId="{4D78B13D-23ED-D949-B9CD-E9C738E863D1}">
      <dgm:prSet/>
      <dgm:spPr/>
      <dgm:t>
        <a:bodyPr/>
        <a:lstStyle/>
        <a:p>
          <a:endParaRPr lang="en-US">
            <a:solidFill>
              <a:schemeClr val="bg1"/>
            </a:solidFill>
          </a:endParaRPr>
        </a:p>
      </dgm:t>
    </dgm:pt>
    <dgm:pt modelId="{F7F90BA3-F708-A844-A7D6-CF0865E24DB5}">
      <dgm:prSet phldrT="[Text]" custT="1"/>
      <dgm:spPr/>
      <dgm:t>
        <a:bodyPr/>
        <a:lstStyle/>
        <a:p>
          <a:endParaRPr lang="en-US" sz="1800" b="1" dirty="0">
            <a:solidFill>
              <a:schemeClr val="bg1"/>
            </a:solidFill>
            <a:latin typeface="Arial" panose="020B0604020202020204" pitchFamily="34" charset="0"/>
            <a:cs typeface="Arial" panose="020B0604020202020204" pitchFamily="34" charset="0"/>
          </a:endParaRPr>
        </a:p>
      </dgm:t>
    </dgm:pt>
    <dgm:pt modelId="{1385B517-6186-7847-9377-BF5AEF9051F8}" type="parTrans" cxnId="{168A0373-1017-B14E-97C0-85B79E9FD17A}">
      <dgm:prSet/>
      <dgm:spPr/>
      <dgm:t>
        <a:bodyPr/>
        <a:lstStyle/>
        <a:p>
          <a:endParaRPr lang="en-US">
            <a:solidFill>
              <a:schemeClr val="bg1"/>
            </a:solidFill>
          </a:endParaRPr>
        </a:p>
      </dgm:t>
    </dgm:pt>
    <dgm:pt modelId="{9642438B-B5D6-2F49-9265-43D980F50ABD}" type="sibTrans" cxnId="{168A0373-1017-B14E-97C0-85B79E9FD17A}">
      <dgm:prSet/>
      <dgm:spPr/>
      <dgm:t>
        <a:bodyPr/>
        <a:lstStyle/>
        <a:p>
          <a:endParaRPr lang="en-US">
            <a:solidFill>
              <a:schemeClr val="bg1"/>
            </a:solidFill>
          </a:endParaRPr>
        </a:p>
      </dgm:t>
    </dgm:pt>
    <dgm:pt modelId="{F2CD91F7-23F2-7C44-98F9-3D025DE340BB}">
      <dgm:prSet phldrT="[Text]" custT="1"/>
      <dgm:spPr>
        <a:solidFill>
          <a:srgbClr val="0D934B"/>
        </a:solidFill>
      </dgm:spPr>
      <dgm:t>
        <a:bodyPr/>
        <a:lstStyle/>
        <a:p>
          <a:endParaRPr lang="en-US" sz="2600" b="1" dirty="0">
            <a:solidFill>
              <a:schemeClr val="bg1"/>
            </a:solidFill>
            <a:latin typeface="Arial" panose="020B0604020202020204" pitchFamily="34" charset="0"/>
            <a:cs typeface="Arial" panose="020B0604020202020204" pitchFamily="34" charset="0"/>
          </a:endParaRPr>
        </a:p>
      </dgm:t>
    </dgm:pt>
    <dgm:pt modelId="{1A9D1F5F-7375-B949-9C16-2BBF1823F138}" type="parTrans" cxnId="{94BDB0B1-D8B4-934B-AB65-3E00BCE672A7}">
      <dgm:prSet/>
      <dgm:spPr/>
      <dgm:t>
        <a:bodyPr/>
        <a:lstStyle/>
        <a:p>
          <a:endParaRPr lang="en-US">
            <a:solidFill>
              <a:schemeClr val="bg1"/>
            </a:solidFill>
          </a:endParaRPr>
        </a:p>
      </dgm:t>
    </dgm:pt>
    <dgm:pt modelId="{0B81719B-17F2-3A44-8D5A-E367F08F5AB6}" type="sibTrans" cxnId="{94BDB0B1-D8B4-934B-AB65-3E00BCE672A7}">
      <dgm:prSet/>
      <dgm:spPr/>
      <dgm:t>
        <a:bodyPr/>
        <a:lstStyle/>
        <a:p>
          <a:endParaRPr lang="en-US">
            <a:solidFill>
              <a:schemeClr val="bg1"/>
            </a:solidFill>
          </a:endParaRPr>
        </a:p>
      </dgm:t>
    </dgm:pt>
    <dgm:pt modelId="{CC1BAAFC-C25C-DD4F-B579-C6CB87F11563}">
      <dgm:prSet phldrT="[Text]" custT="1"/>
      <dgm:spPr>
        <a:solidFill>
          <a:schemeClr val="accent2">
            <a:lumMod val="75000"/>
          </a:schemeClr>
        </a:solidFill>
      </dgm:spPr>
      <dgm:t>
        <a:bodyPr/>
        <a:lstStyle/>
        <a:p>
          <a:endParaRPr lang="en-US" sz="1800" b="1" dirty="0">
            <a:solidFill>
              <a:schemeClr val="bg1"/>
            </a:solidFill>
            <a:latin typeface="Arial" panose="020B0604020202020204" pitchFamily="34" charset="0"/>
            <a:cs typeface="Arial" panose="020B0604020202020204" pitchFamily="34" charset="0"/>
          </a:endParaRPr>
        </a:p>
      </dgm:t>
    </dgm:pt>
    <dgm:pt modelId="{02082412-5175-1749-AE38-0DFC52C8A696}" type="parTrans" cxnId="{B6AF1BAB-46D2-9548-B953-8591833EEB63}">
      <dgm:prSet/>
      <dgm:spPr/>
      <dgm:t>
        <a:bodyPr/>
        <a:lstStyle/>
        <a:p>
          <a:endParaRPr lang="en-US">
            <a:solidFill>
              <a:schemeClr val="bg1"/>
            </a:solidFill>
          </a:endParaRPr>
        </a:p>
      </dgm:t>
    </dgm:pt>
    <dgm:pt modelId="{A38E6CB1-6E32-0C4E-A01E-7648BA284B51}" type="sibTrans" cxnId="{B6AF1BAB-46D2-9548-B953-8591833EEB63}">
      <dgm:prSet/>
      <dgm:spPr/>
      <dgm:t>
        <a:bodyPr/>
        <a:lstStyle/>
        <a:p>
          <a:endParaRPr lang="en-US">
            <a:solidFill>
              <a:schemeClr val="bg1"/>
            </a:solidFill>
          </a:endParaRPr>
        </a:p>
      </dgm:t>
    </dgm:pt>
    <dgm:pt modelId="{0B17611C-5463-EA44-9984-E061112B4990}">
      <dgm:prSet phldrT="[Text]" custT="1"/>
      <dgm:spPr>
        <a:solidFill>
          <a:srgbClr val="E76F0A"/>
        </a:solidFill>
      </dgm:spPr>
      <dgm:t>
        <a:bodyPr tIns="360000"/>
        <a:lstStyle/>
        <a:p>
          <a:endParaRPr lang="en-US" sz="1800" b="1" dirty="0">
            <a:solidFill>
              <a:schemeClr val="bg1"/>
            </a:solidFill>
            <a:latin typeface="Arial" panose="020B0604020202020204" pitchFamily="34" charset="0"/>
            <a:cs typeface="Arial" panose="020B0604020202020204" pitchFamily="34" charset="0"/>
          </a:endParaRPr>
        </a:p>
      </dgm:t>
    </dgm:pt>
    <dgm:pt modelId="{C9553BBE-C7E9-BB46-B783-46514582E3B1}" type="parTrans" cxnId="{8AD9599B-97FF-B64E-875E-65BED959182C}">
      <dgm:prSet/>
      <dgm:spPr/>
      <dgm:t>
        <a:bodyPr/>
        <a:lstStyle/>
        <a:p>
          <a:endParaRPr lang="en-US">
            <a:solidFill>
              <a:schemeClr val="bg1"/>
            </a:solidFill>
          </a:endParaRPr>
        </a:p>
      </dgm:t>
    </dgm:pt>
    <dgm:pt modelId="{36BC5639-110B-DD41-9835-1F23628FC9A8}" type="sibTrans" cxnId="{8AD9599B-97FF-B64E-875E-65BED959182C}">
      <dgm:prSet/>
      <dgm:spPr/>
      <dgm:t>
        <a:bodyPr/>
        <a:lstStyle/>
        <a:p>
          <a:endParaRPr lang="en-US">
            <a:solidFill>
              <a:schemeClr val="bg1"/>
            </a:solidFill>
          </a:endParaRPr>
        </a:p>
      </dgm:t>
    </dgm:pt>
    <dgm:pt modelId="{EB913035-9A6C-F644-9527-87691A033A92}" type="pres">
      <dgm:prSet presAssocID="{A5A18091-7602-C146-8EEA-96FE9BFD5F57}" presName="Name0" presStyleCnt="0">
        <dgm:presLayoutVars>
          <dgm:dir/>
          <dgm:animLvl val="lvl"/>
          <dgm:resizeHandles val="exact"/>
        </dgm:presLayoutVars>
      </dgm:prSet>
      <dgm:spPr/>
    </dgm:pt>
    <dgm:pt modelId="{B4CB08FD-AC75-EF42-BA38-EBE90D1458F6}" type="pres">
      <dgm:prSet presAssocID="{0B17611C-5463-EA44-9984-E061112B4990}" presName="Name8" presStyleCnt="0"/>
      <dgm:spPr/>
    </dgm:pt>
    <dgm:pt modelId="{1CBBB061-033A-244B-97A7-6E14790DF641}" type="pres">
      <dgm:prSet presAssocID="{0B17611C-5463-EA44-9984-E061112B4990}" presName="level" presStyleLbl="node1" presStyleIdx="0" presStyleCnt="5">
        <dgm:presLayoutVars>
          <dgm:chMax val="1"/>
          <dgm:bulletEnabled val="1"/>
        </dgm:presLayoutVars>
      </dgm:prSet>
      <dgm:spPr/>
      <dgm:t>
        <a:bodyPr/>
        <a:lstStyle/>
        <a:p>
          <a:endParaRPr lang="en-US"/>
        </a:p>
      </dgm:t>
    </dgm:pt>
    <dgm:pt modelId="{625A99FD-283A-6C42-B513-1AA2649778E0}" type="pres">
      <dgm:prSet presAssocID="{0B17611C-5463-EA44-9984-E061112B4990}" presName="levelTx" presStyleLbl="revTx" presStyleIdx="0" presStyleCnt="0">
        <dgm:presLayoutVars>
          <dgm:chMax val="1"/>
          <dgm:bulletEnabled val="1"/>
        </dgm:presLayoutVars>
      </dgm:prSet>
      <dgm:spPr/>
      <dgm:t>
        <a:bodyPr/>
        <a:lstStyle/>
        <a:p>
          <a:endParaRPr lang="en-US"/>
        </a:p>
      </dgm:t>
    </dgm:pt>
    <dgm:pt modelId="{2123D51B-1A85-324A-976B-0D191241BD17}" type="pres">
      <dgm:prSet presAssocID="{CC1BAAFC-C25C-DD4F-B579-C6CB87F11563}" presName="Name8" presStyleCnt="0"/>
      <dgm:spPr/>
    </dgm:pt>
    <dgm:pt modelId="{18D101CC-815A-FC4E-A121-E4AF024E55F5}" type="pres">
      <dgm:prSet presAssocID="{CC1BAAFC-C25C-DD4F-B579-C6CB87F11563}" presName="level" presStyleLbl="node1" presStyleIdx="1" presStyleCnt="5">
        <dgm:presLayoutVars>
          <dgm:chMax val="1"/>
          <dgm:bulletEnabled val="1"/>
        </dgm:presLayoutVars>
      </dgm:prSet>
      <dgm:spPr/>
      <dgm:t>
        <a:bodyPr/>
        <a:lstStyle/>
        <a:p>
          <a:endParaRPr lang="en-US"/>
        </a:p>
      </dgm:t>
    </dgm:pt>
    <dgm:pt modelId="{A778E8FC-1919-BB46-8A00-B05313C92340}" type="pres">
      <dgm:prSet presAssocID="{CC1BAAFC-C25C-DD4F-B579-C6CB87F11563}" presName="levelTx" presStyleLbl="revTx" presStyleIdx="0" presStyleCnt="0">
        <dgm:presLayoutVars>
          <dgm:chMax val="1"/>
          <dgm:bulletEnabled val="1"/>
        </dgm:presLayoutVars>
      </dgm:prSet>
      <dgm:spPr/>
      <dgm:t>
        <a:bodyPr/>
        <a:lstStyle/>
        <a:p>
          <a:endParaRPr lang="en-US"/>
        </a:p>
      </dgm:t>
    </dgm:pt>
    <dgm:pt modelId="{BAE9C118-04F8-6D45-9719-D799403D866A}" type="pres">
      <dgm:prSet presAssocID="{14E7557F-B9F9-AF48-8053-FAA1AF5155FF}" presName="Name8" presStyleCnt="0"/>
      <dgm:spPr/>
    </dgm:pt>
    <dgm:pt modelId="{D4C1D0C5-AC39-6B45-BB5C-7EADA33BFEDA}" type="pres">
      <dgm:prSet presAssocID="{14E7557F-B9F9-AF48-8053-FAA1AF5155FF}" presName="level" presStyleLbl="node1" presStyleIdx="2" presStyleCnt="5">
        <dgm:presLayoutVars>
          <dgm:chMax val="1"/>
          <dgm:bulletEnabled val="1"/>
        </dgm:presLayoutVars>
      </dgm:prSet>
      <dgm:spPr/>
      <dgm:t>
        <a:bodyPr/>
        <a:lstStyle/>
        <a:p>
          <a:endParaRPr lang="en-US"/>
        </a:p>
      </dgm:t>
    </dgm:pt>
    <dgm:pt modelId="{266EE863-CF1D-5246-AD2B-2640F3BC0890}" type="pres">
      <dgm:prSet presAssocID="{14E7557F-B9F9-AF48-8053-FAA1AF5155FF}" presName="levelTx" presStyleLbl="revTx" presStyleIdx="0" presStyleCnt="0">
        <dgm:presLayoutVars>
          <dgm:chMax val="1"/>
          <dgm:bulletEnabled val="1"/>
        </dgm:presLayoutVars>
      </dgm:prSet>
      <dgm:spPr/>
      <dgm:t>
        <a:bodyPr/>
        <a:lstStyle/>
        <a:p>
          <a:endParaRPr lang="en-US"/>
        </a:p>
      </dgm:t>
    </dgm:pt>
    <dgm:pt modelId="{98BED0E3-6DB8-A249-9B05-5DC8BE89F5FC}" type="pres">
      <dgm:prSet presAssocID="{F7F90BA3-F708-A844-A7D6-CF0865E24DB5}" presName="Name8" presStyleCnt="0"/>
      <dgm:spPr/>
    </dgm:pt>
    <dgm:pt modelId="{69AA96C6-30A1-5043-A75D-1D3A74BB9576}" type="pres">
      <dgm:prSet presAssocID="{F7F90BA3-F708-A844-A7D6-CF0865E24DB5}" presName="level" presStyleLbl="node1" presStyleIdx="3" presStyleCnt="5">
        <dgm:presLayoutVars>
          <dgm:chMax val="1"/>
          <dgm:bulletEnabled val="1"/>
        </dgm:presLayoutVars>
      </dgm:prSet>
      <dgm:spPr/>
      <dgm:t>
        <a:bodyPr/>
        <a:lstStyle/>
        <a:p>
          <a:endParaRPr lang="en-US"/>
        </a:p>
      </dgm:t>
    </dgm:pt>
    <dgm:pt modelId="{58866C5B-34A6-CB4E-9B5E-D89CE232356D}" type="pres">
      <dgm:prSet presAssocID="{F7F90BA3-F708-A844-A7D6-CF0865E24DB5}" presName="levelTx" presStyleLbl="revTx" presStyleIdx="0" presStyleCnt="0">
        <dgm:presLayoutVars>
          <dgm:chMax val="1"/>
          <dgm:bulletEnabled val="1"/>
        </dgm:presLayoutVars>
      </dgm:prSet>
      <dgm:spPr/>
      <dgm:t>
        <a:bodyPr/>
        <a:lstStyle/>
        <a:p>
          <a:endParaRPr lang="en-US"/>
        </a:p>
      </dgm:t>
    </dgm:pt>
    <dgm:pt modelId="{522D425F-03DD-904D-85C5-6F2D260CBB23}" type="pres">
      <dgm:prSet presAssocID="{F2CD91F7-23F2-7C44-98F9-3D025DE340BB}" presName="Name8" presStyleCnt="0"/>
      <dgm:spPr/>
    </dgm:pt>
    <dgm:pt modelId="{A34D9F1E-2557-994D-9C93-EDE6FE560CB9}" type="pres">
      <dgm:prSet presAssocID="{F2CD91F7-23F2-7C44-98F9-3D025DE340BB}" presName="level" presStyleLbl="node1" presStyleIdx="4" presStyleCnt="5">
        <dgm:presLayoutVars>
          <dgm:chMax val="1"/>
          <dgm:bulletEnabled val="1"/>
        </dgm:presLayoutVars>
      </dgm:prSet>
      <dgm:spPr/>
      <dgm:t>
        <a:bodyPr/>
        <a:lstStyle/>
        <a:p>
          <a:endParaRPr lang="en-US"/>
        </a:p>
      </dgm:t>
    </dgm:pt>
    <dgm:pt modelId="{02A2C2FF-C327-FE42-823F-B122B1A6FDC1}" type="pres">
      <dgm:prSet presAssocID="{F2CD91F7-23F2-7C44-98F9-3D025DE340BB}" presName="levelTx" presStyleLbl="revTx" presStyleIdx="0" presStyleCnt="0">
        <dgm:presLayoutVars>
          <dgm:chMax val="1"/>
          <dgm:bulletEnabled val="1"/>
        </dgm:presLayoutVars>
      </dgm:prSet>
      <dgm:spPr/>
      <dgm:t>
        <a:bodyPr/>
        <a:lstStyle/>
        <a:p>
          <a:endParaRPr lang="en-US"/>
        </a:p>
      </dgm:t>
    </dgm:pt>
  </dgm:ptLst>
  <dgm:cxnLst>
    <dgm:cxn modelId="{4D78B13D-23ED-D949-B9CD-E9C738E863D1}" srcId="{A5A18091-7602-C146-8EEA-96FE9BFD5F57}" destId="{14E7557F-B9F9-AF48-8053-FAA1AF5155FF}" srcOrd="2" destOrd="0" parTransId="{E5221AD1-C119-1C4A-938B-50188AFE0517}" sibTransId="{DCB20DEA-0D30-1C44-8C98-F37BC998DEF9}"/>
    <dgm:cxn modelId="{73C59CBE-62FB-934F-ACB8-7C73F4055D96}" type="presOf" srcId="{CC1BAAFC-C25C-DD4F-B579-C6CB87F11563}" destId="{18D101CC-815A-FC4E-A121-E4AF024E55F5}" srcOrd="0" destOrd="0" presId="urn:microsoft.com/office/officeart/2005/8/layout/pyramid1"/>
    <dgm:cxn modelId="{B6AF1BAB-46D2-9548-B953-8591833EEB63}" srcId="{A5A18091-7602-C146-8EEA-96FE9BFD5F57}" destId="{CC1BAAFC-C25C-DD4F-B579-C6CB87F11563}" srcOrd="1" destOrd="0" parTransId="{02082412-5175-1749-AE38-0DFC52C8A696}" sibTransId="{A38E6CB1-6E32-0C4E-A01E-7648BA284B51}"/>
    <dgm:cxn modelId="{3B20F169-832A-BC42-8166-767111C5D3FE}" type="presOf" srcId="{0B17611C-5463-EA44-9984-E061112B4990}" destId="{1CBBB061-033A-244B-97A7-6E14790DF641}" srcOrd="0" destOrd="0" presId="urn:microsoft.com/office/officeart/2005/8/layout/pyramid1"/>
    <dgm:cxn modelId="{168A0373-1017-B14E-97C0-85B79E9FD17A}" srcId="{A5A18091-7602-C146-8EEA-96FE9BFD5F57}" destId="{F7F90BA3-F708-A844-A7D6-CF0865E24DB5}" srcOrd="3" destOrd="0" parTransId="{1385B517-6186-7847-9377-BF5AEF9051F8}" sibTransId="{9642438B-B5D6-2F49-9265-43D980F50ABD}"/>
    <dgm:cxn modelId="{F72B9433-AC67-454E-B44C-F3EE90CEDFB6}" type="presOf" srcId="{0B17611C-5463-EA44-9984-E061112B4990}" destId="{625A99FD-283A-6C42-B513-1AA2649778E0}" srcOrd="1" destOrd="0" presId="urn:microsoft.com/office/officeart/2005/8/layout/pyramid1"/>
    <dgm:cxn modelId="{10894FBA-0D88-7744-8BFF-71778D179E9E}" type="presOf" srcId="{A5A18091-7602-C146-8EEA-96FE9BFD5F57}" destId="{EB913035-9A6C-F644-9527-87691A033A92}" srcOrd="0" destOrd="0" presId="urn:microsoft.com/office/officeart/2005/8/layout/pyramid1"/>
    <dgm:cxn modelId="{D2104792-0A92-6C48-A0CF-C6CF4A21973B}" type="presOf" srcId="{F7F90BA3-F708-A844-A7D6-CF0865E24DB5}" destId="{58866C5B-34A6-CB4E-9B5E-D89CE232356D}" srcOrd="1" destOrd="0" presId="urn:microsoft.com/office/officeart/2005/8/layout/pyramid1"/>
    <dgm:cxn modelId="{29F28376-17D0-6140-A442-C69783E186DA}" type="presOf" srcId="{14E7557F-B9F9-AF48-8053-FAA1AF5155FF}" destId="{266EE863-CF1D-5246-AD2B-2640F3BC0890}" srcOrd="1" destOrd="0" presId="urn:microsoft.com/office/officeart/2005/8/layout/pyramid1"/>
    <dgm:cxn modelId="{8E25B3FC-6E1D-524F-91EF-8C5640973F47}" type="presOf" srcId="{CC1BAAFC-C25C-DD4F-B579-C6CB87F11563}" destId="{A778E8FC-1919-BB46-8A00-B05313C92340}" srcOrd="1" destOrd="0" presId="urn:microsoft.com/office/officeart/2005/8/layout/pyramid1"/>
    <dgm:cxn modelId="{5D036061-7EE8-6D41-BFD7-FD6DBA30E1DD}" type="presOf" srcId="{14E7557F-B9F9-AF48-8053-FAA1AF5155FF}" destId="{D4C1D0C5-AC39-6B45-BB5C-7EADA33BFEDA}" srcOrd="0" destOrd="0" presId="urn:microsoft.com/office/officeart/2005/8/layout/pyramid1"/>
    <dgm:cxn modelId="{8E058F40-515D-354A-B437-507081163125}" type="presOf" srcId="{F2CD91F7-23F2-7C44-98F9-3D025DE340BB}" destId="{02A2C2FF-C327-FE42-823F-B122B1A6FDC1}" srcOrd="1" destOrd="0" presId="urn:microsoft.com/office/officeart/2005/8/layout/pyramid1"/>
    <dgm:cxn modelId="{ECF0F3FB-18BC-CE40-8BD4-F22C82165BD7}" type="presOf" srcId="{F2CD91F7-23F2-7C44-98F9-3D025DE340BB}" destId="{A34D9F1E-2557-994D-9C93-EDE6FE560CB9}" srcOrd="0" destOrd="0" presId="urn:microsoft.com/office/officeart/2005/8/layout/pyramid1"/>
    <dgm:cxn modelId="{394789E5-6D01-B548-AC84-996B5CA5D80B}" type="presOf" srcId="{F7F90BA3-F708-A844-A7D6-CF0865E24DB5}" destId="{69AA96C6-30A1-5043-A75D-1D3A74BB9576}" srcOrd="0" destOrd="0" presId="urn:microsoft.com/office/officeart/2005/8/layout/pyramid1"/>
    <dgm:cxn modelId="{8AD9599B-97FF-B64E-875E-65BED959182C}" srcId="{A5A18091-7602-C146-8EEA-96FE9BFD5F57}" destId="{0B17611C-5463-EA44-9984-E061112B4990}" srcOrd="0" destOrd="0" parTransId="{C9553BBE-C7E9-BB46-B783-46514582E3B1}" sibTransId="{36BC5639-110B-DD41-9835-1F23628FC9A8}"/>
    <dgm:cxn modelId="{94BDB0B1-D8B4-934B-AB65-3E00BCE672A7}" srcId="{A5A18091-7602-C146-8EEA-96FE9BFD5F57}" destId="{F2CD91F7-23F2-7C44-98F9-3D025DE340BB}" srcOrd="4" destOrd="0" parTransId="{1A9D1F5F-7375-B949-9C16-2BBF1823F138}" sibTransId="{0B81719B-17F2-3A44-8D5A-E367F08F5AB6}"/>
    <dgm:cxn modelId="{732ED4BE-42C9-F044-858A-812BCB634615}" type="presParOf" srcId="{EB913035-9A6C-F644-9527-87691A033A92}" destId="{B4CB08FD-AC75-EF42-BA38-EBE90D1458F6}" srcOrd="0" destOrd="0" presId="urn:microsoft.com/office/officeart/2005/8/layout/pyramid1"/>
    <dgm:cxn modelId="{6B86ABD9-748D-2943-8CFD-5B53999D1A82}" type="presParOf" srcId="{B4CB08FD-AC75-EF42-BA38-EBE90D1458F6}" destId="{1CBBB061-033A-244B-97A7-6E14790DF641}" srcOrd="0" destOrd="0" presId="urn:microsoft.com/office/officeart/2005/8/layout/pyramid1"/>
    <dgm:cxn modelId="{70F6E52C-C1C2-AD4F-83E7-E71D78125BA2}" type="presParOf" srcId="{B4CB08FD-AC75-EF42-BA38-EBE90D1458F6}" destId="{625A99FD-283A-6C42-B513-1AA2649778E0}" srcOrd="1" destOrd="0" presId="urn:microsoft.com/office/officeart/2005/8/layout/pyramid1"/>
    <dgm:cxn modelId="{70C27093-E005-884A-96A7-D451C275F89E}" type="presParOf" srcId="{EB913035-9A6C-F644-9527-87691A033A92}" destId="{2123D51B-1A85-324A-976B-0D191241BD17}" srcOrd="1" destOrd="0" presId="urn:microsoft.com/office/officeart/2005/8/layout/pyramid1"/>
    <dgm:cxn modelId="{86200243-AFF7-C345-AF87-FD5374047D33}" type="presParOf" srcId="{2123D51B-1A85-324A-976B-0D191241BD17}" destId="{18D101CC-815A-FC4E-A121-E4AF024E55F5}" srcOrd="0" destOrd="0" presId="urn:microsoft.com/office/officeart/2005/8/layout/pyramid1"/>
    <dgm:cxn modelId="{C176D531-3277-9B4B-93D5-A06D2607DD7D}" type="presParOf" srcId="{2123D51B-1A85-324A-976B-0D191241BD17}" destId="{A778E8FC-1919-BB46-8A00-B05313C92340}" srcOrd="1" destOrd="0" presId="urn:microsoft.com/office/officeart/2005/8/layout/pyramid1"/>
    <dgm:cxn modelId="{25D1B16B-7C5F-D64F-A321-16087601C5D1}" type="presParOf" srcId="{EB913035-9A6C-F644-9527-87691A033A92}" destId="{BAE9C118-04F8-6D45-9719-D799403D866A}" srcOrd="2" destOrd="0" presId="urn:microsoft.com/office/officeart/2005/8/layout/pyramid1"/>
    <dgm:cxn modelId="{59D06F48-F79A-E54A-8192-4AF6C7D73E7D}" type="presParOf" srcId="{BAE9C118-04F8-6D45-9719-D799403D866A}" destId="{D4C1D0C5-AC39-6B45-BB5C-7EADA33BFEDA}" srcOrd="0" destOrd="0" presId="urn:microsoft.com/office/officeart/2005/8/layout/pyramid1"/>
    <dgm:cxn modelId="{E7B93499-D8A0-3E49-BA41-BB528A8D6F44}" type="presParOf" srcId="{BAE9C118-04F8-6D45-9719-D799403D866A}" destId="{266EE863-CF1D-5246-AD2B-2640F3BC0890}" srcOrd="1" destOrd="0" presId="urn:microsoft.com/office/officeart/2005/8/layout/pyramid1"/>
    <dgm:cxn modelId="{7D0F7BBC-D1DE-2942-BC79-05A2C6546540}" type="presParOf" srcId="{EB913035-9A6C-F644-9527-87691A033A92}" destId="{98BED0E3-6DB8-A249-9B05-5DC8BE89F5FC}" srcOrd="3" destOrd="0" presId="urn:microsoft.com/office/officeart/2005/8/layout/pyramid1"/>
    <dgm:cxn modelId="{14FF359B-F5C3-DA47-A931-43AC59642580}" type="presParOf" srcId="{98BED0E3-6DB8-A249-9B05-5DC8BE89F5FC}" destId="{69AA96C6-30A1-5043-A75D-1D3A74BB9576}" srcOrd="0" destOrd="0" presId="urn:microsoft.com/office/officeart/2005/8/layout/pyramid1"/>
    <dgm:cxn modelId="{0619EEE6-394E-1948-AEC3-4D5157CFE451}" type="presParOf" srcId="{98BED0E3-6DB8-A249-9B05-5DC8BE89F5FC}" destId="{58866C5B-34A6-CB4E-9B5E-D89CE232356D}" srcOrd="1" destOrd="0" presId="urn:microsoft.com/office/officeart/2005/8/layout/pyramid1"/>
    <dgm:cxn modelId="{5FE2B87A-74CB-184D-AE66-66C2246DC60E}" type="presParOf" srcId="{EB913035-9A6C-F644-9527-87691A033A92}" destId="{522D425F-03DD-904D-85C5-6F2D260CBB23}" srcOrd="4" destOrd="0" presId="urn:microsoft.com/office/officeart/2005/8/layout/pyramid1"/>
    <dgm:cxn modelId="{C5D07BD3-8A12-3C40-8503-A1527E73AC08}" type="presParOf" srcId="{522D425F-03DD-904D-85C5-6F2D260CBB23}" destId="{A34D9F1E-2557-994D-9C93-EDE6FE560CB9}" srcOrd="0" destOrd="0" presId="urn:microsoft.com/office/officeart/2005/8/layout/pyramid1"/>
    <dgm:cxn modelId="{6408D38F-B57A-5545-A1F2-58D194712D5B}" type="presParOf" srcId="{522D425F-03DD-904D-85C5-6F2D260CBB23}" destId="{02A2C2FF-C327-FE42-823F-B122B1A6FDC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CE036-DC01-42C4-952D-18432A6891DD}" type="datetimeFigureOut">
              <a:rPr lang="en-US" smtClean="0"/>
              <a:t>9/23/2019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254615-882D-4489-8D4A-1A8A17459D74}" type="slidenum">
              <a:rPr lang="en-US" smtClean="0"/>
              <a:t>‹#›</a:t>
            </a:fld>
            <a:endParaRPr lang="en-US"/>
          </a:p>
        </p:txBody>
      </p:sp>
    </p:spTree>
    <p:extLst>
      <p:ext uri="{BB962C8B-B14F-4D97-AF65-F5344CB8AC3E}">
        <p14:creationId xmlns:p14="http://schemas.microsoft.com/office/powerpoint/2010/main" val="4278788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4285998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5524346" y="-1279937"/>
            <a:ext cx="9003024" cy="8960272"/>
          </a:xfrm>
          <a:prstGeom prst="ellipse">
            <a:avLst/>
          </a:prstGeom>
        </p:spPr>
        <p:txBody>
          <a:bodyPr/>
          <a:lstStyle/>
          <a:p>
            <a:endParaRPr lang="en-US"/>
          </a:p>
        </p:txBody>
      </p:sp>
    </p:spTree>
    <p:extLst>
      <p:ext uri="{BB962C8B-B14F-4D97-AF65-F5344CB8AC3E}">
        <p14:creationId xmlns:p14="http://schemas.microsoft.com/office/powerpoint/2010/main" val="4115938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2370403" y="-1279937"/>
            <a:ext cx="9003024" cy="8960272"/>
          </a:xfrm>
          <a:prstGeom prst="ellipse">
            <a:avLst/>
          </a:prstGeom>
        </p:spPr>
        <p:txBody>
          <a:bodyPr/>
          <a:lstStyle/>
          <a:p>
            <a:endParaRPr lang="en-US"/>
          </a:p>
        </p:txBody>
      </p:sp>
    </p:spTree>
    <p:extLst>
      <p:ext uri="{BB962C8B-B14F-4D97-AF65-F5344CB8AC3E}">
        <p14:creationId xmlns:p14="http://schemas.microsoft.com/office/powerpoint/2010/main" val="1321979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6218813A-F2D2-4834-BB38-C61DBC9ACFA2}"/>
              </a:ext>
            </a:extLst>
          </p:cNvPr>
          <p:cNvSpPr>
            <a:spLocks noGrp="1"/>
          </p:cNvSpPr>
          <p:nvPr>
            <p:ph type="pic" sz="quarter" idx="13"/>
          </p:nvPr>
        </p:nvSpPr>
        <p:spPr>
          <a:xfrm>
            <a:off x="0" y="0"/>
            <a:ext cx="12192000" cy="6858000"/>
          </a:xfrm>
        </p:spPr>
        <p:txBody>
          <a:bodyPr/>
          <a:lstStyle/>
          <a:p>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589912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395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3" name="Picture Placeholder 2">
            <a:extLst>
              <a:ext uri="{FF2B5EF4-FFF2-40B4-BE49-F238E27FC236}">
                <a16:creationId xmlns="" xmlns:a16="http://schemas.microsoft.com/office/drawing/2014/main" id="{17E15E58-537D-4C98-8EA3-A062D085EA6C}"/>
              </a:ext>
            </a:extLst>
          </p:cNvPr>
          <p:cNvSpPr>
            <a:spLocks noGrp="1"/>
          </p:cNvSpPr>
          <p:nvPr>
            <p:ph type="pic" sz="quarter" idx="13"/>
          </p:nvPr>
        </p:nvSpPr>
        <p:spPr>
          <a:xfrm>
            <a:off x="0" y="0"/>
            <a:ext cx="12192000" cy="2889250"/>
          </a:xfrm>
        </p:spPr>
        <p:txBody>
          <a:bodyPr/>
          <a:lstStyle/>
          <a:p>
            <a:endParaRPr lang="en-US"/>
          </a:p>
        </p:txBody>
      </p:sp>
    </p:spTree>
    <p:extLst>
      <p:ext uri="{BB962C8B-B14F-4D97-AF65-F5344CB8AC3E}">
        <p14:creationId xmlns:p14="http://schemas.microsoft.com/office/powerpoint/2010/main" val="221112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3" name="Picture Placeholder 2">
            <a:extLst>
              <a:ext uri="{FF2B5EF4-FFF2-40B4-BE49-F238E27FC236}">
                <a16:creationId xmlns="" xmlns:a16="http://schemas.microsoft.com/office/drawing/2014/main" id="{17E15E58-537D-4C98-8EA3-A062D085EA6C}"/>
              </a:ext>
            </a:extLst>
          </p:cNvPr>
          <p:cNvSpPr>
            <a:spLocks noGrp="1"/>
          </p:cNvSpPr>
          <p:nvPr>
            <p:ph type="pic" sz="quarter" idx="13"/>
          </p:nvPr>
        </p:nvSpPr>
        <p:spPr>
          <a:xfrm>
            <a:off x="0" y="3522518"/>
            <a:ext cx="12192000" cy="2889250"/>
          </a:xfrm>
        </p:spPr>
        <p:txBody>
          <a:bodyPr/>
          <a:lstStyle/>
          <a:p>
            <a:endParaRPr lang="en-US"/>
          </a:p>
        </p:txBody>
      </p:sp>
    </p:spTree>
    <p:extLst>
      <p:ext uri="{BB962C8B-B14F-4D97-AF65-F5344CB8AC3E}">
        <p14:creationId xmlns:p14="http://schemas.microsoft.com/office/powerpoint/2010/main" val="119858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11" name="Picture Placeholder 2">
            <a:extLst>
              <a:ext uri="{FF2B5EF4-FFF2-40B4-BE49-F238E27FC236}">
                <a16:creationId xmlns="" xmlns:a16="http://schemas.microsoft.com/office/drawing/2014/main" id="{B11516DE-8A6B-4C8F-A98C-39F281226758}"/>
              </a:ext>
            </a:extLst>
          </p:cNvPr>
          <p:cNvSpPr>
            <a:spLocks noGrp="1"/>
          </p:cNvSpPr>
          <p:nvPr>
            <p:ph type="pic" sz="quarter" idx="16"/>
          </p:nvPr>
        </p:nvSpPr>
        <p:spPr>
          <a:xfrm>
            <a:off x="6099463" y="0"/>
            <a:ext cx="6092537" cy="3190009"/>
          </a:xfrm>
        </p:spPr>
        <p:txBody>
          <a:bodyPr/>
          <a:lstStyle/>
          <a:p>
            <a:endParaRPr lang="en-US"/>
          </a:p>
        </p:txBody>
      </p:sp>
      <p:sp>
        <p:nvSpPr>
          <p:cNvPr id="12" name="Picture Placeholder 2">
            <a:extLst>
              <a:ext uri="{FF2B5EF4-FFF2-40B4-BE49-F238E27FC236}">
                <a16:creationId xmlns="" xmlns:a16="http://schemas.microsoft.com/office/drawing/2014/main" id="{998F8427-B331-4C86-B24B-FA9595ACAB71}"/>
              </a:ext>
            </a:extLst>
          </p:cNvPr>
          <p:cNvSpPr>
            <a:spLocks noGrp="1"/>
          </p:cNvSpPr>
          <p:nvPr>
            <p:ph type="pic" sz="quarter" idx="17"/>
          </p:nvPr>
        </p:nvSpPr>
        <p:spPr>
          <a:xfrm>
            <a:off x="0" y="3196936"/>
            <a:ext cx="6089073" cy="3207326"/>
          </a:xfrm>
        </p:spPr>
        <p:txBody>
          <a:bodyPr/>
          <a:lstStyle/>
          <a:p>
            <a:endParaRPr lang="en-US"/>
          </a:p>
        </p:txBody>
      </p:sp>
    </p:spTree>
    <p:extLst>
      <p:ext uri="{BB962C8B-B14F-4D97-AF65-F5344CB8AC3E}">
        <p14:creationId xmlns:p14="http://schemas.microsoft.com/office/powerpoint/2010/main" val="4270934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8" name="Picture Placeholder 2">
            <a:extLst>
              <a:ext uri="{FF2B5EF4-FFF2-40B4-BE49-F238E27FC236}">
                <a16:creationId xmlns="" xmlns:a16="http://schemas.microsoft.com/office/drawing/2014/main" id="{56B02134-4242-46B1-90EF-574B1C37F5F5}"/>
              </a:ext>
            </a:extLst>
          </p:cNvPr>
          <p:cNvSpPr>
            <a:spLocks noGrp="1"/>
          </p:cNvSpPr>
          <p:nvPr>
            <p:ph type="pic" sz="quarter" idx="13"/>
          </p:nvPr>
        </p:nvSpPr>
        <p:spPr>
          <a:xfrm>
            <a:off x="0" y="0"/>
            <a:ext cx="6089073" cy="6411191"/>
          </a:xfrm>
        </p:spPr>
        <p:txBody>
          <a:bodyPr/>
          <a:lstStyle/>
          <a:p>
            <a:endParaRPr lang="en-US"/>
          </a:p>
        </p:txBody>
      </p:sp>
    </p:spTree>
    <p:extLst>
      <p:ext uri="{BB962C8B-B14F-4D97-AF65-F5344CB8AC3E}">
        <p14:creationId xmlns:p14="http://schemas.microsoft.com/office/powerpoint/2010/main" val="408844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8" name="Picture Placeholder 2">
            <a:extLst>
              <a:ext uri="{FF2B5EF4-FFF2-40B4-BE49-F238E27FC236}">
                <a16:creationId xmlns="" xmlns:a16="http://schemas.microsoft.com/office/drawing/2014/main" id="{56B02134-4242-46B1-90EF-574B1C37F5F5}"/>
              </a:ext>
            </a:extLst>
          </p:cNvPr>
          <p:cNvSpPr>
            <a:spLocks noGrp="1"/>
          </p:cNvSpPr>
          <p:nvPr>
            <p:ph type="pic" sz="quarter" idx="13"/>
          </p:nvPr>
        </p:nvSpPr>
        <p:spPr>
          <a:xfrm>
            <a:off x="6102927" y="0"/>
            <a:ext cx="6089073" cy="6411191"/>
          </a:xfrm>
        </p:spPr>
        <p:txBody>
          <a:bodyPr/>
          <a:lstStyle/>
          <a:p>
            <a:endParaRPr lang="en-US"/>
          </a:p>
        </p:txBody>
      </p:sp>
    </p:spTree>
    <p:extLst>
      <p:ext uri="{BB962C8B-B14F-4D97-AF65-F5344CB8AC3E}">
        <p14:creationId xmlns:p14="http://schemas.microsoft.com/office/powerpoint/2010/main" val="3386051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Picture Placeholder 2">
            <a:extLst>
              <a:ext uri="{FF2B5EF4-FFF2-40B4-BE49-F238E27FC236}">
                <a16:creationId xmlns="" xmlns:a16="http://schemas.microsoft.com/office/drawing/2014/main" id="{0C9166B4-FB56-41F2-BD69-25C4D3C04A2F}"/>
              </a:ext>
            </a:extLst>
          </p:cNvPr>
          <p:cNvSpPr>
            <a:spLocks noGrp="1"/>
          </p:cNvSpPr>
          <p:nvPr>
            <p:ph type="pic" sz="quarter" idx="13"/>
          </p:nvPr>
        </p:nvSpPr>
        <p:spPr>
          <a:xfrm>
            <a:off x="6151418" y="0"/>
            <a:ext cx="6040582" cy="6858000"/>
          </a:xfrm>
        </p:spPr>
        <p:txBody>
          <a:bodyPr/>
          <a:lstStyle/>
          <a:p>
            <a:endParaRPr lang="en-US"/>
          </a:p>
        </p:txBody>
      </p:sp>
      <p:sp>
        <p:nvSpPr>
          <p:cNvPr id="2" name="Rectangle 1">
            <a:extLst>
              <a:ext uri="{FF2B5EF4-FFF2-40B4-BE49-F238E27FC236}">
                <a16:creationId xmlns="" xmlns:a16="http://schemas.microsoft.com/office/drawing/2014/main" id="{A349463A-7960-4B91-ACE1-F268D3F48A05}"/>
              </a:ext>
            </a:extLst>
          </p:cNvPr>
          <p:cNvSpPr/>
          <p:nvPr userDrawn="1"/>
        </p:nvSpPr>
        <p:spPr>
          <a:xfrm>
            <a:off x="-1" y="0"/>
            <a:ext cx="6161809"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1812247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8" name="Picture Placeholder 2">
            <a:extLst>
              <a:ext uri="{FF2B5EF4-FFF2-40B4-BE49-F238E27FC236}">
                <a16:creationId xmlns="" xmlns:a16="http://schemas.microsoft.com/office/drawing/2014/main" id="{8AF366F8-ABED-43BE-9055-1520AC7016E0}"/>
              </a:ext>
            </a:extLst>
          </p:cNvPr>
          <p:cNvSpPr>
            <a:spLocks noGrp="1"/>
          </p:cNvSpPr>
          <p:nvPr>
            <p:ph type="pic" sz="quarter" idx="13"/>
          </p:nvPr>
        </p:nvSpPr>
        <p:spPr>
          <a:xfrm>
            <a:off x="0" y="0"/>
            <a:ext cx="6040582" cy="6858000"/>
          </a:xfrm>
        </p:spPr>
        <p:txBody>
          <a:bodyPr/>
          <a:lstStyle/>
          <a:p>
            <a:endParaRPr lang="en-US"/>
          </a:p>
        </p:txBody>
      </p:sp>
      <p:sp>
        <p:nvSpPr>
          <p:cNvPr id="2" name="Rectangle 1">
            <a:extLst>
              <a:ext uri="{FF2B5EF4-FFF2-40B4-BE49-F238E27FC236}">
                <a16:creationId xmlns="" xmlns:a16="http://schemas.microsoft.com/office/drawing/2014/main" id="{A349463A-7960-4B91-ACE1-F268D3F48A05}"/>
              </a:ext>
            </a:extLst>
          </p:cNvPr>
          <p:cNvSpPr/>
          <p:nvPr userDrawn="1"/>
        </p:nvSpPr>
        <p:spPr>
          <a:xfrm>
            <a:off x="6030191" y="0"/>
            <a:ext cx="6161809"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390610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54DC0C61-3A02-49D1-BAFB-F9EEC03ADDB1}"/>
              </a:ext>
            </a:extLst>
          </p:cNvPr>
          <p:cNvSpPr/>
          <p:nvPr userDrawn="1"/>
        </p:nvSpPr>
        <p:spPr>
          <a:xfrm>
            <a:off x="7741227" y="0"/>
            <a:ext cx="4450773"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5292526" y="693992"/>
            <a:ext cx="5036330" cy="5012414"/>
          </a:xfrm>
          <a:prstGeom prst="ellipse">
            <a:avLst/>
          </a:prstGeom>
        </p:spPr>
        <p:txBody>
          <a:bodyPr/>
          <a:lstStyle/>
          <a:p>
            <a:endParaRPr lang="en-US"/>
          </a:p>
        </p:txBody>
      </p:sp>
    </p:spTree>
    <p:extLst>
      <p:ext uri="{BB962C8B-B14F-4D97-AF65-F5344CB8AC3E}">
        <p14:creationId xmlns:p14="http://schemas.microsoft.com/office/powerpoint/2010/main" val="4261183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E9BB70B-63F8-42CF-88C6-871506A77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058F8A1-E92D-49BF-B399-4D2E2EE3CE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A02D1CC-D22A-47B7-8390-232470C82B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A69F34-37C7-4BCA-B5BA-68AE5C06297A}" type="datetime1">
              <a:rPr lang="en-US" smtClean="0"/>
              <a:t>9/23/2019</a:t>
            </a:fld>
            <a:endParaRPr lang="en-US"/>
          </a:p>
        </p:txBody>
      </p:sp>
      <p:sp>
        <p:nvSpPr>
          <p:cNvPr id="5" name="Footer Placeholder 4">
            <a:extLst>
              <a:ext uri="{FF2B5EF4-FFF2-40B4-BE49-F238E27FC236}">
                <a16:creationId xmlns="" xmlns:a16="http://schemas.microsoft.com/office/drawing/2014/main" id="{E3BF8C1A-904C-4185-8B8F-039065580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773BE78-7294-4EEF-B50A-497EAB8C2E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80031-200C-46EB-A905-0D9DD9F0457B}" type="slidenum">
              <a:rPr lang="en-US" smtClean="0"/>
              <a:t>‹#›</a:t>
            </a:fld>
            <a:endParaRPr lang="en-US"/>
          </a:p>
        </p:txBody>
      </p:sp>
    </p:spTree>
    <p:extLst>
      <p:ext uri="{BB962C8B-B14F-4D97-AF65-F5344CB8AC3E}">
        <p14:creationId xmlns:p14="http://schemas.microsoft.com/office/powerpoint/2010/main" val="153460420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50"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e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6.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0.jpe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jp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5.jp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jpe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2.jpe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4.jpe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jp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6.jp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6.jp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7.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 xmlns:a16="http://schemas.microsoft.com/office/drawing/2014/main" id="{BE7EC319-7D0F-4BCC-BC19-077F817A00B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FF2B5EF4-FFF2-40B4-BE49-F238E27FC236}">
                <a16:creationId xmlns="" xmlns:a16="http://schemas.microsoft.com/office/drawing/2014/main" id="{0B1D5200-4173-1845-A9C4-A9606E60A3E2}"/>
              </a:ext>
            </a:extLst>
          </p:cNvPr>
          <p:cNvSpPr/>
          <p:nvPr/>
        </p:nvSpPr>
        <p:spPr>
          <a:xfrm>
            <a:off x="0" y="0"/>
            <a:ext cx="12192000" cy="6849533"/>
          </a:xfrm>
          <a:prstGeom prst="rect">
            <a:avLst/>
          </a:prstGeom>
          <a:solidFill>
            <a:schemeClr val="bg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0C988E43-7915-48CD-B522-57C1B1B861DA}"/>
              </a:ext>
            </a:extLst>
          </p:cNvPr>
          <p:cNvSpPr/>
          <p:nvPr/>
        </p:nvSpPr>
        <p:spPr>
          <a:xfrm>
            <a:off x="0" y="1875559"/>
            <a:ext cx="12192000" cy="3106882"/>
          </a:xfrm>
          <a:prstGeom prst="rect">
            <a:avLst/>
          </a:prstGeom>
          <a:solidFill>
            <a:srgbClr val="0DB1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 xmlns:a16="http://schemas.microsoft.com/office/drawing/2014/main" id="{2DEA0EF1-8460-4D8B-9ABD-B7A67810636D}"/>
              </a:ext>
            </a:extLst>
          </p:cNvPr>
          <p:cNvSpPr txBox="1"/>
          <p:nvPr/>
        </p:nvSpPr>
        <p:spPr>
          <a:xfrm>
            <a:off x="5662285" y="2459504"/>
            <a:ext cx="6861464" cy="1938992"/>
          </a:xfrm>
          <a:prstGeom prst="rect">
            <a:avLst/>
          </a:prstGeom>
          <a:noFill/>
        </p:spPr>
        <p:txBody>
          <a:bodyPr wrap="square" rtlCol="0">
            <a:spAutoFit/>
          </a:bodyPr>
          <a:lstStyle/>
          <a:p>
            <a:r>
              <a:rPr lang="en-CA" sz="6000" b="1" dirty="0">
                <a:solidFill>
                  <a:schemeClr val="bg1"/>
                </a:solidFill>
                <a:latin typeface="Arial" panose="020B0604020202020204" pitchFamily="34" charset="0"/>
                <a:cs typeface="Arial" panose="020B0604020202020204" pitchFamily="34" charset="0"/>
              </a:rPr>
              <a:t>Marketing for Entrepreneurs</a:t>
            </a:r>
            <a:endParaRPr lang="en-US" sz="6000" b="1"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D011A531-3D37-403E-8273-5BB8356EE03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3027" y="1381991"/>
            <a:ext cx="4495260" cy="4094018"/>
          </a:xfrm>
          <a:prstGeom prst="rect">
            <a:avLst/>
          </a:prstGeom>
        </p:spPr>
      </p:pic>
    </p:spTree>
    <p:extLst>
      <p:ext uri="{BB962C8B-B14F-4D97-AF65-F5344CB8AC3E}">
        <p14:creationId xmlns:p14="http://schemas.microsoft.com/office/powerpoint/2010/main" val="31329079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C7210C7B-56C3-4C07-897E-5F49499598A4}"/>
              </a:ext>
            </a:extLst>
          </p:cNvPr>
          <p:cNvPicPr>
            <a:picLocks noChangeAspect="1"/>
          </p:cNvPicPr>
          <p:nvPr/>
        </p:nvPicPr>
        <p:blipFill rotWithShape="1">
          <a:blip r:embed="rId2">
            <a:extLst>
              <a:ext uri="{28A0092B-C50C-407E-A947-70E740481C1C}">
                <a14:useLocalDpi xmlns:a14="http://schemas.microsoft.com/office/drawing/2010/main"/>
              </a:ext>
            </a:extLst>
          </a:blip>
          <a:srcRect l="22021" r="22694"/>
          <a:stretch/>
        </p:blipFill>
        <p:spPr>
          <a:xfrm>
            <a:off x="-2234" y="0"/>
            <a:ext cx="5330061" cy="6430745"/>
          </a:xfrm>
          <a:prstGeom prst="rect">
            <a:avLst/>
          </a:prstGeom>
        </p:spPr>
      </p:pic>
      <p:sp>
        <p:nvSpPr>
          <p:cNvPr id="44" name="Rectangle 43">
            <a:extLst>
              <a:ext uri="{FF2B5EF4-FFF2-40B4-BE49-F238E27FC236}">
                <a16:creationId xmlns="" xmlns:a16="http://schemas.microsoft.com/office/drawing/2014/main" id="{BFB154B8-55DE-4997-BE9E-776CB7EF0810}"/>
              </a:ext>
            </a:extLst>
          </p:cNvPr>
          <p:cNvSpPr/>
          <p:nvPr/>
        </p:nvSpPr>
        <p:spPr>
          <a:xfrm>
            <a:off x="-6446" y="0"/>
            <a:ext cx="5330061" cy="6858000"/>
          </a:xfrm>
          <a:prstGeom prst="rect">
            <a:avLst/>
          </a:prstGeom>
          <a:solidFill>
            <a:srgbClr val="0DB14B">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10</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8" y="519546"/>
            <a:ext cx="6210299"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What is Marketing?</a:t>
            </a:r>
            <a:endParaRPr lang="en-US" sz="4400" b="1"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96DF426A-B215-4CAE-85B0-75B0658E27AF}"/>
              </a:ext>
            </a:extLst>
          </p:cNvPr>
          <p:cNvSpPr txBox="1"/>
          <p:nvPr/>
        </p:nvSpPr>
        <p:spPr>
          <a:xfrm>
            <a:off x="5791200" y="1960419"/>
            <a:ext cx="6400800"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1.1 Marketing, Advertising &amp; Sales</a:t>
            </a:r>
            <a:endParaRPr lang="en-US" sz="2800" b="1" dirty="0">
              <a:solidFill>
                <a:srgbClr val="E76F0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6326332" y="3155071"/>
            <a:ext cx="5330536" cy="1569660"/>
          </a:xfrm>
          <a:prstGeom prst="rect">
            <a:avLst/>
          </a:prstGeom>
          <a:noFill/>
        </p:spPr>
        <p:txBody>
          <a:bodyPr wrap="square" rtlCol="0">
            <a:spAutoFit/>
          </a:bodyPr>
          <a:lstStyle/>
          <a:p>
            <a:r>
              <a:rPr lang="en-CA" sz="2400" b="1" dirty="0">
                <a:solidFill>
                  <a:srgbClr val="E76F0A"/>
                </a:solidFill>
                <a:latin typeface="Arial" panose="020B0604020202020204" pitchFamily="34" charset="0"/>
                <a:cs typeface="Arial" panose="020B0604020202020204" pitchFamily="34" charset="0"/>
              </a:rPr>
              <a:t>Marketing</a:t>
            </a:r>
            <a:r>
              <a:rPr lang="en-CA" sz="2400" dirty="0">
                <a:latin typeface="Arial" panose="020B0604020202020204" pitchFamily="34" charset="0"/>
                <a:cs typeface="Arial" panose="020B0604020202020204" pitchFamily="34" charset="0"/>
              </a:rPr>
              <a:t> is the action or process of promoting our products or services, so that potential customers become aware of what we offer.</a:t>
            </a:r>
            <a:endParaRPr lang="en-US" sz="2400" dirty="0">
              <a:latin typeface="Arial" panose="020B0604020202020204" pitchFamily="34" charset="0"/>
              <a:cs typeface="Arial" panose="020B0604020202020204" pitchFamily="34" charset="0"/>
            </a:endParaRP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4142063636"/>
      </p:ext>
    </p:extLst>
  </p:cSld>
  <p:clrMapOvr>
    <a:masterClrMapping/>
  </p:clrMapOvr>
  <p:transition spd="slow">
    <p:cover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table, indoor, holding&#10;&#10;Description automatically generated">
            <a:extLst>
              <a:ext uri="{FF2B5EF4-FFF2-40B4-BE49-F238E27FC236}">
                <a16:creationId xmlns="" xmlns:a16="http://schemas.microsoft.com/office/drawing/2014/main" id="{B2E13553-FF9D-438F-9734-0F6E7E6BD7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00" r="42482"/>
          <a:stretch/>
        </p:blipFill>
        <p:spPr>
          <a:xfrm>
            <a:off x="7044898" y="-3375"/>
            <a:ext cx="5147102" cy="6445714"/>
          </a:xfrm>
          <a:prstGeom prst="rect">
            <a:avLst/>
          </a:prstGeom>
        </p:spPr>
      </p:pic>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11</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752015" y="536362"/>
            <a:ext cx="6210299"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What is Marketing?</a:t>
            </a:r>
            <a:endParaRPr lang="en-US" sz="44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840684" y="1482783"/>
            <a:ext cx="5626618" cy="4308872"/>
          </a:xfrm>
          <a:prstGeom prst="rect">
            <a:avLst/>
          </a:prstGeom>
          <a:noFill/>
        </p:spPr>
        <p:txBody>
          <a:bodyPr wrap="square" rtlCol="0">
            <a:spAutoFit/>
          </a:bodyPr>
          <a:lstStyle/>
          <a:p>
            <a:r>
              <a:rPr lang="en-CA" sz="2400" b="1" dirty="0">
                <a:solidFill>
                  <a:srgbClr val="E76F0A"/>
                </a:solidFill>
                <a:latin typeface="Arial" panose="020B0604020202020204" pitchFamily="34" charset="0"/>
                <a:cs typeface="Arial" panose="020B0604020202020204" pitchFamily="34" charset="0"/>
              </a:rPr>
              <a:t>Advertising</a:t>
            </a:r>
            <a:r>
              <a:rPr lang="en-CA" sz="2000" dirty="0">
                <a:latin typeface="Arial" panose="020B0604020202020204" pitchFamily="34" charset="0"/>
                <a:cs typeface="Arial" panose="020B0604020202020204" pitchFamily="34" charset="0"/>
              </a:rPr>
              <a:t> is the process of posting information that promotes our product or service in a public medium (print, web, social media, video, audio).</a:t>
            </a:r>
          </a:p>
          <a:p>
            <a:pPr>
              <a:spcBef>
                <a:spcPts val="1200"/>
              </a:spcBef>
            </a:pPr>
            <a:r>
              <a:rPr lang="en-US" sz="2000" dirty="0">
                <a:latin typeface="Arial" panose="020B0604020202020204" pitchFamily="34" charset="0"/>
                <a:cs typeface="Arial" panose="020B0604020202020204" pitchFamily="34" charset="0"/>
              </a:rPr>
              <a:t>When designing our advertising we decide what images, words, </a:t>
            </a:r>
            <a:r>
              <a:rPr lang="en-US" sz="2000" dirty="0" err="1">
                <a:latin typeface="Arial" panose="020B0604020202020204" pitchFamily="34" charset="0"/>
                <a:cs typeface="Arial" panose="020B0604020202020204" pitchFamily="34" charset="0"/>
              </a:rPr>
              <a:t>colours</a:t>
            </a:r>
            <a:r>
              <a:rPr lang="en-US" sz="2000" dirty="0">
                <a:latin typeface="Arial" panose="020B0604020202020204" pitchFamily="34" charset="0"/>
                <a:cs typeface="Arial" panose="020B0604020202020204" pitchFamily="34" charset="0"/>
              </a:rPr>
              <a:t> and layout we want to use.</a:t>
            </a:r>
          </a:p>
          <a:p>
            <a:pPr>
              <a:spcBef>
                <a:spcPts val="1200"/>
              </a:spcBef>
            </a:pPr>
            <a:r>
              <a:rPr lang="en-CA" sz="2000" dirty="0">
                <a:latin typeface="Arial" panose="020B0604020202020204" pitchFamily="34" charset="0"/>
                <a:cs typeface="Arial" panose="020B0604020202020204" pitchFamily="34" charset="0"/>
              </a:rPr>
              <a:t>Advertising is part of marketing.</a:t>
            </a:r>
          </a:p>
          <a:p>
            <a:pPr>
              <a:spcBef>
                <a:spcPts val="1200"/>
              </a:spcBef>
            </a:pPr>
            <a:r>
              <a:rPr lang="en-CA" sz="2000" dirty="0">
                <a:latin typeface="Arial" panose="020B0604020202020204" pitchFamily="34" charset="0"/>
                <a:cs typeface="Arial" panose="020B0604020202020204" pitchFamily="34" charset="0"/>
              </a:rPr>
              <a:t>As we create our marketing plan for our business, we also need to decide what advertising we will create and how we will use it.</a:t>
            </a:r>
          </a:p>
          <a:p>
            <a:endParaRPr lang="en-CA" sz="20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 xmlns:a16="http://schemas.microsoft.com/office/drawing/2014/main" id="{41D2A57F-981F-974B-8B1F-2C194EB5ACE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1" name="Rectangle 10">
            <a:extLst>
              <a:ext uri="{FF2B5EF4-FFF2-40B4-BE49-F238E27FC236}">
                <a16:creationId xmlns="" xmlns:a16="http://schemas.microsoft.com/office/drawing/2014/main" id="{8C9CD88D-3FAE-9C47-B55B-067A958C874B}"/>
              </a:ext>
            </a:extLst>
          </p:cNvPr>
          <p:cNvSpPr/>
          <p:nvPr/>
        </p:nvSpPr>
        <p:spPr>
          <a:xfrm>
            <a:off x="7050926" y="-16626"/>
            <a:ext cx="5147101" cy="6621087"/>
          </a:xfrm>
          <a:prstGeom prst="rect">
            <a:avLst/>
          </a:prstGeom>
          <a:solidFill>
            <a:srgbClr val="0DB14B">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524280"/>
      </p:ext>
    </p:extLst>
  </p:cSld>
  <p:clrMapOvr>
    <a:masterClrMapping/>
  </p:clrMapOvr>
  <p:transition spd="slow">
    <p:cover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F08AD61-8482-438E-BA31-D8CFAEFEA6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9082" r="22965"/>
          <a:stretch/>
        </p:blipFill>
        <p:spPr>
          <a:xfrm>
            <a:off x="2107" y="-1980"/>
            <a:ext cx="5476009" cy="6423562"/>
          </a:xfrm>
          <a:prstGeom prst="rect">
            <a:avLst/>
          </a:prstGeom>
        </p:spPr>
      </p:pic>
      <p:sp>
        <p:nvSpPr>
          <p:cNvPr id="12" name="Rectangle 11">
            <a:extLst>
              <a:ext uri="{FF2B5EF4-FFF2-40B4-BE49-F238E27FC236}">
                <a16:creationId xmlns="" xmlns:a16="http://schemas.microsoft.com/office/drawing/2014/main" id="{236466CE-4263-49D5-9968-56A29C522F42}"/>
              </a:ext>
            </a:extLst>
          </p:cNvPr>
          <p:cNvSpPr/>
          <p:nvPr/>
        </p:nvSpPr>
        <p:spPr>
          <a:xfrm>
            <a:off x="-2114" y="16099"/>
            <a:ext cx="5476009"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12</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8" y="519546"/>
            <a:ext cx="6210299"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What is Marketing?</a:t>
            </a:r>
            <a:endParaRPr lang="en-US" sz="44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952479" y="1700848"/>
            <a:ext cx="5732316" cy="2923877"/>
          </a:xfrm>
          <a:prstGeom prst="rect">
            <a:avLst/>
          </a:prstGeom>
          <a:noFill/>
        </p:spPr>
        <p:txBody>
          <a:bodyPr wrap="square" rtlCol="0">
            <a:spAutoFit/>
          </a:bodyPr>
          <a:lstStyle/>
          <a:p>
            <a:r>
              <a:rPr lang="en-CA" sz="2400" b="1" dirty="0">
                <a:solidFill>
                  <a:srgbClr val="E76F0A"/>
                </a:solidFill>
                <a:latin typeface="Arial" panose="020B0604020202020204" pitchFamily="34" charset="0"/>
                <a:cs typeface="Arial" panose="020B0604020202020204" pitchFamily="34" charset="0"/>
              </a:rPr>
              <a:t>Sales</a:t>
            </a:r>
            <a:r>
              <a:rPr lang="en-CA" sz="2000" dirty="0">
                <a:latin typeface="Arial" panose="020B0604020202020204" pitchFamily="34" charset="0"/>
                <a:cs typeface="Arial" panose="020B0604020202020204" pitchFamily="34" charset="0"/>
              </a:rPr>
              <a:t> is </a:t>
            </a:r>
            <a:r>
              <a:rPr lang="en-US" sz="2000" dirty="0">
                <a:latin typeface="Arial" panose="020B0604020202020204" pitchFamily="34" charset="0"/>
                <a:cs typeface="Arial" panose="020B0604020202020204" pitchFamily="34" charset="0"/>
              </a:rPr>
              <a:t>is the transaction between two or more parties in which the buyer gives the seller money in exchange for products or services.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Sales comes after marketing has successfully engaged a potential customer.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We will not discuss sales in this module but we will discuss advertising later on.</a:t>
            </a:r>
            <a:endParaRPr lang="en-CA" sz="2000" dirty="0">
              <a:latin typeface="Arial" panose="020B0604020202020204" pitchFamily="34" charset="0"/>
              <a:cs typeface="Arial" panose="020B0604020202020204" pitchFamily="34" charset="0"/>
            </a:endParaRP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2044915070"/>
      </p:ext>
    </p:extLst>
  </p:cSld>
  <p:clrMapOvr>
    <a:masterClrMapping/>
  </p:clrMapOvr>
  <p:transition spd="slow">
    <p:cover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 xmlns:a16="http://schemas.microsoft.com/office/drawing/2014/main" id="{69A3C943-D881-4CA1-BF62-7F19E6B8C9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9082" r="22965"/>
          <a:stretch/>
        </p:blipFill>
        <p:spPr>
          <a:xfrm>
            <a:off x="2107" y="-1980"/>
            <a:ext cx="5476009" cy="6423562"/>
          </a:xfrm>
          <a:prstGeom prst="rect">
            <a:avLst/>
          </a:prstGeom>
        </p:spPr>
      </p:pic>
      <p:sp>
        <p:nvSpPr>
          <p:cNvPr id="12" name="Rectangle 11">
            <a:extLst>
              <a:ext uri="{FF2B5EF4-FFF2-40B4-BE49-F238E27FC236}">
                <a16:creationId xmlns="" xmlns:a16="http://schemas.microsoft.com/office/drawing/2014/main" id="{236466CE-4263-49D5-9968-56A29C522F42}"/>
              </a:ext>
            </a:extLst>
          </p:cNvPr>
          <p:cNvSpPr/>
          <p:nvPr/>
        </p:nvSpPr>
        <p:spPr>
          <a:xfrm>
            <a:off x="-2115" y="16099"/>
            <a:ext cx="5476009"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13</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8" y="519546"/>
            <a:ext cx="6210299"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What is Marketing?</a:t>
            </a:r>
            <a:endParaRPr lang="en-US" sz="4400" b="1" dirty="0">
              <a:latin typeface="Arial" panose="020B0604020202020204" pitchFamily="34" charset="0"/>
              <a:cs typeface="Arial" panose="020B0604020202020204" pitchFamily="34" charset="0"/>
            </a:endParaRP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1" name="TextBox 10">
            <a:extLst>
              <a:ext uri="{FF2B5EF4-FFF2-40B4-BE49-F238E27FC236}">
                <a16:creationId xmlns="" xmlns:a16="http://schemas.microsoft.com/office/drawing/2014/main" id="{7099CA68-FAC0-6443-9EC5-A82CF489D959}"/>
              </a:ext>
            </a:extLst>
          </p:cNvPr>
          <p:cNvSpPr txBox="1"/>
          <p:nvPr/>
        </p:nvSpPr>
        <p:spPr>
          <a:xfrm>
            <a:off x="5943600" y="1416293"/>
            <a:ext cx="6593250" cy="461665"/>
          </a:xfrm>
          <a:prstGeom prst="rect">
            <a:avLst/>
          </a:prstGeom>
          <a:noFill/>
        </p:spPr>
        <p:txBody>
          <a:bodyPr wrap="square" rtlCol="0">
            <a:spAutoFit/>
          </a:bodyPr>
          <a:lstStyle/>
          <a:p>
            <a:r>
              <a:rPr lang="en-CA" sz="2400" dirty="0">
                <a:solidFill>
                  <a:srgbClr val="E76F0A"/>
                </a:solidFill>
                <a:latin typeface="Arial" panose="020B0604020202020204" pitchFamily="34" charset="0"/>
                <a:cs typeface="Arial" panose="020B0604020202020204" pitchFamily="34" charset="0"/>
              </a:rPr>
              <a:t>1.2 Different Perspectives on Marketing</a:t>
            </a:r>
            <a:endParaRPr lang="en-US" sz="2400" dirty="0">
              <a:solidFill>
                <a:srgbClr val="E76F0A"/>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 xmlns:a16="http://schemas.microsoft.com/office/drawing/2014/main" id="{3079A359-EE18-A643-9829-5583EAB7045A}"/>
              </a:ext>
            </a:extLst>
          </p:cNvPr>
          <p:cNvGrpSpPr/>
          <p:nvPr/>
        </p:nvGrpSpPr>
        <p:grpSpPr>
          <a:xfrm>
            <a:off x="7788948" y="1929064"/>
            <a:ext cx="2177144" cy="2177144"/>
            <a:chOff x="5453743" y="2710542"/>
            <a:chExt cx="2177144" cy="2177144"/>
          </a:xfrm>
        </p:grpSpPr>
        <p:pic>
          <p:nvPicPr>
            <p:cNvPr id="14" name="Picture 13" descr="A close up of a logo&#10;&#10;Description automatically generated">
              <a:extLst>
                <a:ext uri="{FF2B5EF4-FFF2-40B4-BE49-F238E27FC236}">
                  <a16:creationId xmlns="" xmlns:a16="http://schemas.microsoft.com/office/drawing/2014/main" id="{585BDD18-DF8C-E849-9DE6-C9F587CD30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3743" y="2710542"/>
              <a:ext cx="2177144" cy="2177144"/>
            </a:xfrm>
            <a:prstGeom prst="rect">
              <a:avLst/>
            </a:prstGeom>
          </p:spPr>
        </p:pic>
        <p:sp>
          <p:nvSpPr>
            <p:cNvPr id="15" name="Oval 14">
              <a:extLst>
                <a:ext uri="{FF2B5EF4-FFF2-40B4-BE49-F238E27FC236}">
                  <a16:creationId xmlns="" xmlns:a16="http://schemas.microsoft.com/office/drawing/2014/main" id="{2A81A5DF-BEBC-784C-A75E-763086767148}"/>
                </a:ext>
              </a:extLst>
            </p:cNvPr>
            <p:cNvSpPr/>
            <p:nvPr/>
          </p:nvSpPr>
          <p:spPr>
            <a:xfrm>
              <a:off x="6062288" y="3333930"/>
              <a:ext cx="969884" cy="969884"/>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 xmlns:a16="http://schemas.microsoft.com/office/drawing/2014/main" id="{4798CB68-B346-AB40-B422-A431682BA287}"/>
              </a:ext>
            </a:extLst>
          </p:cNvPr>
          <p:cNvSpPr txBox="1"/>
          <p:nvPr/>
        </p:nvSpPr>
        <p:spPr>
          <a:xfrm>
            <a:off x="8211774" y="2721585"/>
            <a:ext cx="1257032" cy="707886"/>
          </a:xfrm>
          <a:prstGeom prst="rect">
            <a:avLst/>
          </a:prstGeom>
          <a:noFill/>
        </p:spPr>
        <p:txBody>
          <a:bodyPr wrap="square" rtlCol="0">
            <a:spAutoFit/>
          </a:bodyPr>
          <a:lstStyle/>
          <a:p>
            <a:pPr algn="ctr"/>
            <a:r>
              <a:rPr lang="en-US" sz="2000" b="1" dirty="0">
                <a:solidFill>
                  <a:srgbClr val="0DB14B"/>
                </a:solidFill>
                <a:latin typeface="Arial" panose="020B0604020202020204" pitchFamily="34" charset="0"/>
                <a:cs typeface="Arial" panose="020B0604020202020204" pitchFamily="34" charset="0"/>
              </a:rPr>
              <a:t>Want / Need</a:t>
            </a:r>
          </a:p>
        </p:txBody>
      </p:sp>
      <p:grpSp>
        <p:nvGrpSpPr>
          <p:cNvPr id="17" name="Group 16">
            <a:extLst>
              <a:ext uri="{FF2B5EF4-FFF2-40B4-BE49-F238E27FC236}">
                <a16:creationId xmlns="" xmlns:a16="http://schemas.microsoft.com/office/drawing/2014/main" id="{D79F2F75-3AF0-DD47-95FB-6C0EB5A1C3F2}"/>
              </a:ext>
            </a:extLst>
          </p:cNvPr>
          <p:cNvGrpSpPr/>
          <p:nvPr/>
        </p:nvGrpSpPr>
        <p:grpSpPr>
          <a:xfrm rot="21366547">
            <a:off x="6569748" y="3311550"/>
            <a:ext cx="2177144" cy="2177144"/>
            <a:chOff x="5453743" y="2710542"/>
            <a:chExt cx="2177144" cy="2177144"/>
          </a:xfrm>
        </p:grpSpPr>
        <p:pic>
          <p:nvPicPr>
            <p:cNvPr id="18" name="Picture 17" descr="A close up of a logo&#10;&#10;Description automatically generated">
              <a:extLst>
                <a:ext uri="{FF2B5EF4-FFF2-40B4-BE49-F238E27FC236}">
                  <a16:creationId xmlns="" xmlns:a16="http://schemas.microsoft.com/office/drawing/2014/main" id="{E6067771-1699-3042-B8C6-87F957DA6D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3743" y="2710542"/>
              <a:ext cx="2177144" cy="2177144"/>
            </a:xfrm>
            <a:prstGeom prst="rect">
              <a:avLst/>
            </a:prstGeom>
          </p:spPr>
        </p:pic>
        <p:sp>
          <p:nvSpPr>
            <p:cNvPr id="19" name="Oval 18">
              <a:extLst>
                <a:ext uri="{FF2B5EF4-FFF2-40B4-BE49-F238E27FC236}">
                  <a16:creationId xmlns="" xmlns:a16="http://schemas.microsoft.com/office/drawing/2014/main" id="{60FD8871-C082-F540-800F-B84A9E2AE8B4}"/>
                </a:ext>
              </a:extLst>
            </p:cNvPr>
            <p:cNvSpPr/>
            <p:nvPr/>
          </p:nvSpPr>
          <p:spPr>
            <a:xfrm>
              <a:off x="6062288" y="3333930"/>
              <a:ext cx="969884" cy="969884"/>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 xmlns:a16="http://schemas.microsoft.com/office/drawing/2014/main" id="{9E77C4C4-74FD-984E-BBE1-43CE935C9FCD}"/>
              </a:ext>
            </a:extLst>
          </p:cNvPr>
          <p:cNvSpPr txBox="1"/>
          <p:nvPr/>
        </p:nvSpPr>
        <p:spPr>
          <a:xfrm>
            <a:off x="6978436" y="4082746"/>
            <a:ext cx="1257032" cy="646331"/>
          </a:xfrm>
          <a:prstGeom prst="rect">
            <a:avLst/>
          </a:prstGeom>
          <a:noFill/>
        </p:spPr>
        <p:txBody>
          <a:bodyPr wrap="square" rtlCol="0">
            <a:spAutoFit/>
          </a:bodyPr>
          <a:lstStyle/>
          <a:p>
            <a:pPr algn="ctr"/>
            <a:r>
              <a:rPr lang="en-US" b="1" dirty="0">
                <a:solidFill>
                  <a:srgbClr val="0DB14B"/>
                </a:solidFill>
                <a:latin typeface="Arial" panose="020B0604020202020204" pitchFamily="34" charset="0"/>
                <a:cs typeface="Arial" panose="020B0604020202020204" pitchFamily="34" charset="0"/>
              </a:rPr>
              <a:t>Problem</a:t>
            </a:r>
          </a:p>
          <a:p>
            <a:pPr algn="ctr"/>
            <a:r>
              <a:rPr lang="en-US" b="1" dirty="0">
                <a:solidFill>
                  <a:srgbClr val="0DB14B"/>
                </a:solidFill>
                <a:latin typeface="Arial" panose="020B0604020202020204" pitchFamily="34" charset="0"/>
                <a:cs typeface="Arial" panose="020B0604020202020204" pitchFamily="34" charset="0"/>
              </a:rPr>
              <a:t>Solution</a:t>
            </a:r>
          </a:p>
        </p:txBody>
      </p:sp>
      <p:grpSp>
        <p:nvGrpSpPr>
          <p:cNvPr id="21" name="Group 20">
            <a:extLst>
              <a:ext uri="{FF2B5EF4-FFF2-40B4-BE49-F238E27FC236}">
                <a16:creationId xmlns="" xmlns:a16="http://schemas.microsoft.com/office/drawing/2014/main" id="{AE0B5980-4148-914C-8729-61416F7C74D2}"/>
              </a:ext>
            </a:extLst>
          </p:cNvPr>
          <p:cNvGrpSpPr/>
          <p:nvPr/>
        </p:nvGrpSpPr>
        <p:grpSpPr>
          <a:xfrm rot="1275317">
            <a:off x="8289690" y="4084434"/>
            <a:ext cx="2177144" cy="2177144"/>
            <a:chOff x="5453743" y="2710542"/>
            <a:chExt cx="2177144" cy="2177144"/>
          </a:xfrm>
        </p:grpSpPr>
        <p:pic>
          <p:nvPicPr>
            <p:cNvPr id="22" name="Picture 21" descr="A close up of a logo&#10;&#10;Description automatically generated">
              <a:extLst>
                <a:ext uri="{FF2B5EF4-FFF2-40B4-BE49-F238E27FC236}">
                  <a16:creationId xmlns="" xmlns:a16="http://schemas.microsoft.com/office/drawing/2014/main" id="{5C2FCE8F-5E30-5B48-A2F6-C278BBF392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3743" y="2710542"/>
              <a:ext cx="2177144" cy="2177144"/>
            </a:xfrm>
            <a:prstGeom prst="rect">
              <a:avLst/>
            </a:prstGeom>
          </p:spPr>
        </p:pic>
        <p:sp>
          <p:nvSpPr>
            <p:cNvPr id="23" name="Oval 22">
              <a:extLst>
                <a:ext uri="{FF2B5EF4-FFF2-40B4-BE49-F238E27FC236}">
                  <a16:creationId xmlns="" xmlns:a16="http://schemas.microsoft.com/office/drawing/2014/main" id="{44E36D1E-5A04-1C4C-887A-32D5483B355A}"/>
                </a:ext>
              </a:extLst>
            </p:cNvPr>
            <p:cNvSpPr/>
            <p:nvPr/>
          </p:nvSpPr>
          <p:spPr>
            <a:xfrm>
              <a:off x="6062288" y="3333930"/>
              <a:ext cx="969884" cy="969884"/>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 xmlns:a16="http://schemas.microsoft.com/office/drawing/2014/main" id="{60C86B74-5FDD-224F-9D53-8A6A0C70E642}"/>
              </a:ext>
            </a:extLst>
          </p:cNvPr>
          <p:cNvSpPr txBox="1"/>
          <p:nvPr/>
        </p:nvSpPr>
        <p:spPr>
          <a:xfrm>
            <a:off x="8605445" y="5031618"/>
            <a:ext cx="1511046" cy="323165"/>
          </a:xfrm>
          <a:prstGeom prst="rect">
            <a:avLst/>
          </a:prstGeom>
          <a:noFill/>
        </p:spPr>
        <p:txBody>
          <a:bodyPr wrap="square" rtlCol="0">
            <a:spAutoFit/>
          </a:bodyPr>
          <a:lstStyle/>
          <a:p>
            <a:pPr algn="ctr"/>
            <a:r>
              <a:rPr lang="en-US" sz="1500" b="1" dirty="0">
                <a:solidFill>
                  <a:srgbClr val="0DB14B"/>
                </a:solidFill>
                <a:latin typeface="Arial" panose="020B0604020202020204" pitchFamily="34" charset="0"/>
                <a:cs typeface="Arial" panose="020B0604020202020204" pitchFamily="34" charset="0"/>
              </a:rPr>
              <a:t>Relationship</a:t>
            </a:r>
          </a:p>
        </p:txBody>
      </p:sp>
    </p:spTree>
    <p:extLst>
      <p:ext uri="{BB962C8B-B14F-4D97-AF65-F5344CB8AC3E}">
        <p14:creationId xmlns:p14="http://schemas.microsoft.com/office/powerpoint/2010/main" val="56853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5500" fill="hold"/>
                                        <p:tgtEl>
                                          <p:spTgt spid="13"/>
                                        </p:tgtEl>
                                        <p:attrNameLst>
                                          <p:attrName>r</p:attrName>
                                        </p:attrNameLst>
                                      </p:cBhvr>
                                    </p:animRot>
                                  </p:childTnLst>
                                </p:cTn>
                              </p:par>
                              <p:par>
                                <p:cTn id="7" presetID="8" presetClass="emph" presetSubtype="0" fill="hold" nodeType="withEffect">
                                  <p:stCondLst>
                                    <p:cond delay="0"/>
                                  </p:stCondLst>
                                  <p:childTnLst>
                                    <p:animRot by="-21600000">
                                      <p:cBhvr>
                                        <p:cTn id="8" dur="5500" fill="hold"/>
                                        <p:tgtEl>
                                          <p:spTgt spid="17"/>
                                        </p:tgtEl>
                                        <p:attrNameLst>
                                          <p:attrName>r</p:attrName>
                                        </p:attrNameLst>
                                      </p:cBhvr>
                                    </p:animRot>
                                  </p:childTnLst>
                                </p:cTn>
                              </p:par>
                              <p:par>
                                <p:cTn id="9" presetID="8" presetClass="emph" presetSubtype="0" fill="hold" nodeType="withEffect">
                                  <p:stCondLst>
                                    <p:cond delay="0"/>
                                  </p:stCondLst>
                                  <p:childTnLst>
                                    <p:animRot by="21600000">
                                      <p:cBhvr>
                                        <p:cTn id="10" dur="5500" fill="hold"/>
                                        <p:tgtEl>
                                          <p:spTgt spid="21"/>
                                        </p:tgtEl>
                                        <p:attrNameLst>
                                          <p:attrName>r</p:attrName>
                                        </p:attrNameLst>
                                      </p:cBhvr>
                                    </p:animRot>
                                  </p:childTnLst>
                                </p:cTn>
                              </p:par>
                              <p:par>
                                <p:cTn id="11" presetID="10" presetClass="entr" presetSubtype="0" fill="hold" grpId="0" nodeType="withEffect">
                                  <p:stCondLst>
                                    <p:cond delay="25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175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 xmlns:a16="http://schemas.microsoft.com/office/drawing/2014/main" id="{0E56AA22-140D-4CB3-A674-C06121641B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5352" r="15355"/>
          <a:stretch/>
        </p:blipFill>
        <p:spPr>
          <a:xfrm>
            <a:off x="840683" y="2499815"/>
            <a:ext cx="4055166" cy="3291840"/>
          </a:xfrm>
          <a:prstGeom prst="rect">
            <a:avLst/>
          </a:prstGeom>
        </p:spPr>
      </p:pic>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745674"/>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14</a:t>
            </a:fld>
            <a:endParaRPr lang="en-US"/>
          </a:p>
        </p:txBody>
      </p:sp>
      <p:sp>
        <p:nvSpPr>
          <p:cNvPr id="12" name="Oval 11">
            <a:extLst>
              <a:ext uri="{FF2B5EF4-FFF2-40B4-BE49-F238E27FC236}">
                <a16:creationId xmlns="" xmlns:a16="http://schemas.microsoft.com/office/drawing/2014/main" id="{C6697580-9D57-40FE-B04D-DBE453A64A22}"/>
              </a:ext>
            </a:extLst>
          </p:cNvPr>
          <p:cNvSpPr/>
          <p:nvPr/>
        </p:nvSpPr>
        <p:spPr>
          <a:xfrm>
            <a:off x="1361208" y="2466626"/>
            <a:ext cx="3214708" cy="3214708"/>
          </a:xfrm>
          <a:prstGeom prst="ellipse">
            <a:avLst/>
          </a:prstGeom>
          <a:noFill/>
          <a:ln w="762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 xmlns:a16="http://schemas.microsoft.com/office/drawing/2014/main" id="{87FD1491-B3E2-44FA-A317-2CCB5308FF84}"/>
              </a:ext>
            </a:extLst>
          </p:cNvPr>
          <p:cNvSpPr txBox="1"/>
          <p:nvPr/>
        </p:nvSpPr>
        <p:spPr>
          <a:xfrm>
            <a:off x="1361208" y="566202"/>
            <a:ext cx="9317678" cy="769441"/>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What is Marketing</a:t>
            </a:r>
            <a:endParaRPr lang="en-US" sz="44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2" name="TextBox 21">
            <a:extLst>
              <a:ext uri="{FF2B5EF4-FFF2-40B4-BE49-F238E27FC236}">
                <a16:creationId xmlns="" xmlns:a16="http://schemas.microsoft.com/office/drawing/2014/main" id="{740A9C09-97B6-47A9-A9DD-87DDFC7DA18B}"/>
              </a:ext>
            </a:extLst>
          </p:cNvPr>
          <p:cNvSpPr txBox="1"/>
          <p:nvPr/>
        </p:nvSpPr>
        <p:spPr>
          <a:xfrm>
            <a:off x="5663294" y="3056329"/>
            <a:ext cx="4161354" cy="2154436"/>
          </a:xfrm>
          <a:prstGeom prst="rect">
            <a:avLst/>
          </a:prstGeom>
          <a:noFill/>
        </p:spPr>
        <p:txBody>
          <a:bodyPr wrap="square" rtlCol="0">
            <a:spAutoFit/>
          </a:bodyPr>
          <a:lstStyle/>
          <a:p>
            <a:pPr>
              <a:spcBef>
                <a:spcPts val="1200"/>
              </a:spcBef>
            </a:pPr>
            <a:r>
              <a:rPr lang="en-US" sz="2400" b="1" dirty="0">
                <a:solidFill>
                  <a:srgbClr val="E76F0A"/>
                </a:solidFill>
                <a:latin typeface="Arial" panose="020B0604020202020204" pitchFamily="34" charset="0"/>
                <a:cs typeface="Arial" panose="020B0604020202020204" pitchFamily="34" charset="0"/>
              </a:rPr>
              <a:t>Wants / Needs Perspective</a:t>
            </a:r>
            <a:r>
              <a:rPr lang="en-US" sz="2000" dirty="0">
                <a:latin typeface="Arial" panose="020B0604020202020204" pitchFamily="34" charset="0"/>
                <a:cs typeface="Arial" panose="020B0604020202020204" pitchFamily="34" charset="0"/>
              </a:rPr>
              <a:t> </a:t>
            </a:r>
          </a:p>
          <a:p>
            <a:pPr>
              <a:spcBef>
                <a:spcPts val="1200"/>
              </a:spcBef>
            </a:pPr>
            <a:r>
              <a:rPr lang="en-US" sz="2000" dirty="0">
                <a:latin typeface="Arial" panose="020B0604020202020204" pitchFamily="34" charset="0"/>
                <a:cs typeface="Arial" panose="020B0604020202020204" pitchFamily="34" charset="0"/>
              </a:rPr>
              <a:t>Find out what our potential customers wants or needs, so that we can promote our product or service as meeting those wants or needs.  </a:t>
            </a:r>
          </a:p>
        </p:txBody>
      </p:sp>
    </p:spTree>
    <p:extLst>
      <p:ext uri="{BB962C8B-B14F-4D97-AF65-F5344CB8AC3E}">
        <p14:creationId xmlns:p14="http://schemas.microsoft.com/office/powerpoint/2010/main" val="1766434597"/>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person&#10;&#10;Description automatically generated">
            <a:extLst>
              <a:ext uri="{FF2B5EF4-FFF2-40B4-BE49-F238E27FC236}">
                <a16:creationId xmlns="" xmlns:a16="http://schemas.microsoft.com/office/drawing/2014/main" id="{F9FF20BC-A3E5-49B2-8036-46705730D01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5396" r="14377"/>
          <a:stretch/>
        </p:blipFill>
        <p:spPr>
          <a:xfrm>
            <a:off x="7401757" y="2646556"/>
            <a:ext cx="3366053" cy="2696120"/>
          </a:xfrm>
          <a:prstGeom prst="rect">
            <a:avLst/>
          </a:prstGeom>
        </p:spPr>
      </p:pic>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745674"/>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15</a:t>
            </a:fld>
            <a:endParaRPr lang="en-US"/>
          </a:p>
        </p:txBody>
      </p:sp>
      <p:sp>
        <p:nvSpPr>
          <p:cNvPr id="12" name="Oval 11">
            <a:extLst>
              <a:ext uri="{FF2B5EF4-FFF2-40B4-BE49-F238E27FC236}">
                <a16:creationId xmlns="" xmlns:a16="http://schemas.microsoft.com/office/drawing/2014/main" id="{C6697580-9D57-40FE-B04D-DBE453A64A22}"/>
              </a:ext>
            </a:extLst>
          </p:cNvPr>
          <p:cNvSpPr/>
          <p:nvPr/>
        </p:nvSpPr>
        <p:spPr>
          <a:xfrm>
            <a:off x="7464178" y="2466626"/>
            <a:ext cx="3214708" cy="3214708"/>
          </a:xfrm>
          <a:prstGeom prst="ellipse">
            <a:avLst/>
          </a:prstGeom>
          <a:noFill/>
          <a:ln w="762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 xmlns:a16="http://schemas.microsoft.com/office/drawing/2014/main" id="{87FD1491-B3E2-44FA-A317-2CCB5308FF84}"/>
              </a:ext>
            </a:extLst>
          </p:cNvPr>
          <p:cNvSpPr txBox="1"/>
          <p:nvPr/>
        </p:nvSpPr>
        <p:spPr>
          <a:xfrm>
            <a:off x="1361208" y="566202"/>
            <a:ext cx="9317678" cy="769441"/>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What is Marketing</a:t>
            </a:r>
            <a:endParaRPr lang="en-US" sz="44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2" name="TextBox 21">
            <a:extLst>
              <a:ext uri="{FF2B5EF4-FFF2-40B4-BE49-F238E27FC236}">
                <a16:creationId xmlns="" xmlns:a16="http://schemas.microsoft.com/office/drawing/2014/main" id="{740A9C09-97B6-47A9-A9DD-87DDFC7DA18B}"/>
              </a:ext>
            </a:extLst>
          </p:cNvPr>
          <p:cNvSpPr txBox="1"/>
          <p:nvPr/>
        </p:nvSpPr>
        <p:spPr>
          <a:xfrm>
            <a:off x="2154298" y="2985825"/>
            <a:ext cx="4551302" cy="1846659"/>
          </a:xfrm>
          <a:prstGeom prst="rect">
            <a:avLst/>
          </a:prstGeom>
          <a:noFill/>
        </p:spPr>
        <p:txBody>
          <a:bodyPr wrap="square" rtlCol="0">
            <a:spAutoFit/>
          </a:bodyPr>
          <a:lstStyle/>
          <a:p>
            <a:pPr>
              <a:spcBef>
                <a:spcPts val="1200"/>
              </a:spcBef>
            </a:pPr>
            <a:r>
              <a:rPr lang="en-US" sz="2400" b="1" dirty="0">
                <a:solidFill>
                  <a:srgbClr val="E76F0A"/>
                </a:solidFill>
                <a:latin typeface="Arial" panose="020B0604020202020204" pitchFamily="34" charset="0"/>
                <a:cs typeface="Arial" panose="020B0604020202020204" pitchFamily="34" charset="0"/>
              </a:rPr>
              <a:t>Problem Solving Perspective</a:t>
            </a:r>
            <a:r>
              <a:rPr lang="en-US" sz="2400" dirty="0">
                <a:solidFill>
                  <a:srgbClr val="E76F0A"/>
                </a:solidFill>
                <a:latin typeface="Arial" panose="020B0604020202020204" pitchFamily="34" charset="0"/>
                <a:cs typeface="Arial" panose="020B0604020202020204" pitchFamily="34" charset="0"/>
              </a:rPr>
              <a:t> </a:t>
            </a:r>
          </a:p>
          <a:p>
            <a:pPr>
              <a:spcBef>
                <a:spcPts val="1200"/>
              </a:spcBef>
            </a:pPr>
            <a:r>
              <a:rPr lang="en-US" sz="2000" dirty="0">
                <a:latin typeface="Arial" panose="020B0604020202020204" pitchFamily="34" charset="0"/>
                <a:cs typeface="Arial" panose="020B0604020202020204" pitchFamily="34" charset="0"/>
              </a:rPr>
              <a:t>Our potential customers have a problem, and we promote that we have a product or service that offers a solution.</a:t>
            </a:r>
          </a:p>
        </p:txBody>
      </p:sp>
    </p:spTree>
    <p:extLst>
      <p:ext uri="{BB962C8B-B14F-4D97-AF65-F5344CB8AC3E}">
        <p14:creationId xmlns:p14="http://schemas.microsoft.com/office/powerpoint/2010/main" val="85233760"/>
      </p:ext>
    </p:extLst>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32C564A-394A-4F2D-90FC-C86A60D65D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0960" r="23848"/>
          <a:stretch/>
        </p:blipFill>
        <p:spPr>
          <a:xfrm>
            <a:off x="1427468" y="2444784"/>
            <a:ext cx="3012009" cy="3069748"/>
          </a:xfrm>
          <a:prstGeom prst="rect">
            <a:avLst/>
          </a:prstGeom>
        </p:spPr>
      </p:pic>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745674"/>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16</a:t>
            </a:fld>
            <a:endParaRPr lang="en-US"/>
          </a:p>
        </p:txBody>
      </p:sp>
      <p:sp>
        <p:nvSpPr>
          <p:cNvPr id="12" name="Oval 11">
            <a:extLst>
              <a:ext uri="{FF2B5EF4-FFF2-40B4-BE49-F238E27FC236}">
                <a16:creationId xmlns="" xmlns:a16="http://schemas.microsoft.com/office/drawing/2014/main" id="{C6697580-9D57-40FE-B04D-DBE453A64A22}"/>
              </a:ext>
            </a:extLst>
          </p:cNvPr>
          <p:cNvSpPr/>
          <p:nvPr/>
        </p:nvSpPr>
        <p:spPr>
          <a:xfrm>
            <a:off x="1361208" y="2466626"/>
            <a:ext cx="3214708" cy="3214708"/>
          </a:xfrm>
          <a:prstGeom prst="ellipse">
            <a:avLst/>
          </a:prstGeom>
          <a:noFill/>
          <a:ln w="762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 xmlns:a16="http://schemas.microsoft.com/office/drawing/2014/main" id="{87FD1491-B3E2-44FA-A317-2CCB5308FF84}"/>
              </a:ext>
            </a:extLst>
          </p:cNvPr>
          <p:cNvSpPr txBox="1"/>
          <p:nvPr/>
        </p:nvSpPr>
        <p:spPr>
          <a:xfrm>
            <a:off x="1361208" y="566202"/>
            <a:ext cx="9317678" cy="769441"/>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What is Marketing</a:t>
            </a:r>
            <a:endParaRPr lang="en-US" sz="44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2" name="TextBox 21">
            <a:extLst>
              <a:ext uri="{FF2B5EF4-FFF2-40B4-BE49-F238E27FC236}">
                <a16:creationId xmlns="" xmlns:a16="http://schemas.microsoft.com/office/drawing/2014/main" id="{740A9C09-97B6-47A9-A9DD-87DDFC7DA18B}"/>
              </a:ext>
            </a:extLst>
          </p:cNvPr>
          <p:cNvSpPr txBox="1"/>
          <p:nvPr/>
        </p:nvSpPr>
        <p:spPr>
          <a:xfrm>
            <a:off x="5663294" y="3056329"/>
            <a:ext cx="4395106" cy="1846659"/>
          </a:xfrm>
          <a:prstGeom prst="rect">
            <a:avLst/>
          </a:prstGeom>
          <a:noFill/>
        </p:spPr>
        <p:txBody>
          <a:bodyPr wrap="square" rtlCol="0">
            <a:spAutoFit/>
          </a:bodyPr>
          <a:lstStyle/>
          <a:p>
            <a:r>
              <a:rPr lang="en-US" sz="2400" b="1" dirty="0">
                <a:solidFill>
                  <a:srgbClr val="E76F0A"/>
                </a:solidFill>
                <a:latin typeface="Arial" panose="020B0604020202020204" pitchFamily="34" charset="0"/>
                <a:cs typeface="Arial" panose="020B0604020202020204" pitchFamily="34" charset="0"/>
              </a:rPr>
              <a:t>Relationship Perspective</a:t>
            </a:r>
            <a:r>
              <a:rPr lang="en-US" sz="2400" dirty="0">
                <a:solidFill>
                  <a:srgbClr val="E76F0A"/>
                </a:solidFill>
                <a:latin typeface="Arial" panose="020B0604020202020204" pitchFamily="34" charset="0"/>
                <a:cs typeface="Arial" panose="020B0604020202020204" pitchFamily="34" charset="0"/>
              </a:rPr>
              <a:t> </a:t>
            </a:r>
          </a:p>
          <a:p>
            <a:pPr>
              <a:spcBef>
                <a:spcPts val="1200"/>
              </a:spcBef>
            </a:pPr>
            <a:r>
              <a:rPr lang="en-US" sz="2000" dirty="0">
                <a:latin typeface="Arial" panose="020B0604020202020204" pitchFamily="34" charset="0"/>
                <a:cs typeface="Arial" panose="020B0604020202020204" pitchFamily="34" charset="0"/>
              </a:rPr>
              <a:t>We build a relationship of trust with potential customers so that when they have a need or want, that we can meet, they choose us.</a:t>
            </a:r>
          </a:p>
        </p:txBody>
      </p:sp>
    </p:spTree>
    <p:extLst>
      <p:ext uri="{BB962C8B-B14F-4D97-AF65-F5344CB8AC3E}">
        <p14:creationId xmlns:p14="http://schemas.microsoft.com/office/powerpoint/2010/main" val="4167206255"/>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17</a:t>
            </a:fld>
            <a:endParaRPr lang="en-US"/>
          </a:p>
        </p:txBody>
      </p:sp>
      <p:sp>
        <p:nvSpPr>
          <p:cNvPr id="11" name="TextBox 10">
            <a:extLst>
              <a:ext uri="{FF2B5EF4-FFF2-40B4-BE49-F238E27FC236}">
                <a16:creationId xmlns="" xmlns:a16="http://schemas.microsoft.com/office/drawing/2014/main" id="{A166EAB9-993E-4284-94C3-E0DC92B46A0A}"/>
              </a:ext>
            </a:extLst>
          </p:cNvPr>
          <p:cNvSpPr txBox="1"/>
          <p:nvPr/>
        </p:nvSpPr>
        <p:spPr>
          <a:xfrm>
            <a:off x="2432754" y="4467186"/>
            <a:ext cx="2431441" cy="1323439"/>
          </a:xfrm>
          <a:prstGeom prst="rect">
            <a:avLst/>
          </a:prstGeom>
          <a:noFill/>
        </p:spPr>
        <p:txBody>
          <a:bodyPr wrap="square" rtlCol="0">
            <a:spAutoFit/>
          </a:bodyPr>
          <a:lstStyle/>
          <a:p>
            <a:pPr algn="ctr">
              <a:spcAft>
                <a:spcPts val="0"/>
              </a:spcAft>
            </a:pPr>
            <a:r>
              <a:rPr lang="en-US" sz="1600" dirty="0">
                <a:latin typeface="Arial" panose="020B0604020202020204" pitchFamily="34" charset="0"/>
                <a:cs typeface="Arial" panose="020B0604020202020204" pitchFamily="34" charset="0"/>
              </a:rPr>
              <a:t>Our customers need reliable and expert help to take care of their pets during the day when they are at work. </a:t>
            </a:r>
            <a:endParaRPr lang="en-US" sz="1600" dirty="0">
              <a:latin typeface="Arial" panose="020B0604020202020204" pitchFamily="34" charset="0"/>
              <a:ea typeface="Times New Roman" panose="02020603050405020304" pitchFamily="18" charset="0"/>
              <a:cs typeface="Arial" panose="020B0604020202020204" pitchFamily="34" charset="0"/>
            </a:endParaRPr>
          </a:p>
        </p:txBody>
      </p:sp>
      <p:sp>
        <p:nvSpPr>
          <p:cNvPr id="15" name="TextBox 14">
            <a:extLst>
              <a:ext uri="{FF2B5EF4-FFF2-40B4-BE49-F238E27FC236}">
                <a16:creationId xmlns="" xmlns:a16="http://schemas.microsoft.com/office/drawing/2014/main" id="{EAF2B539-72C6-44FF-9407-3F36851EFA44}"/>
              </a:ext>
            </a:extLst>
          </p:cNvPr>
          <p:cNvSpPr txBox="1"/>
          <p:nvPr/>
        </p:nvSpPr>
        <p:spPr>
          <a:xfrm>
            <a:off x="5617568" y="4467186"/>
            <a:ext cx="2743201" cy="1077218"/>
          </a:xfrm>
          <a:prstGeom prst="rect">
            <a:avLst/>
          </a:prstGeom>
          <a:noFill/>
        </p:spPr>
        <p:txBody>
          <a:bodyPr wrap="square" rtlCol="0">
            <a:spAutoFit/>
          </a:bodyPr>
          <a:lstStyle/>
          <a:p>
            <a:pPr algn="ctr">
              <a:spcAft>
                <a:spcPts val="0"/>
              </a:spcAft>
            </a:pPr>
            <a:r>
              <a:rPr lang="en-US" sz="1600" dirty="0">
                <a:latin typeface="Arial" panose="020B0604020202020204" pitchFamily="34" charset="0"/>
                <a:cs typeface="Arial" panose="020B0604020202020204" pitchFamily="34" charset="0"/>
              </a:rPr>
              <a:t>Our customers do not have time to take care of their pets during the day due to their busy schedules.</a:t>
            </a:r>
            <a:endParaRPr lang="en-US" sz="1600" dirty="0">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6">
            <a:extLst>
              <a:ext uri="{FF2B5EF4-FFF2-40B4-BE49-F238E27FC236}">
                <a16:creationId xmlns="" xmlns:a16="http://schemas.microsoft.com/office/drawing/2014/main" id="{18E16A0C-EEE4-4753-A934-D8D395945A7D}"/>
              </a:ext>
            </a:extLst>
          </p:cNvPr>
          <p:cNvSpPr txBox="1"/>
          <p:nvPr/>
        </p:nvSpPr>
        <p:spPr>
          <a:xfrm>
            <a:off x="9037614" y="4467186"/>
            <a:ext cx="2743200" cy="1815882"/>
          </a:xfrm>
          <a:prstGeom prst="rect">
            <a:avLst/>
          </a:prstGeom>
          <a:noFill/>
        </p:spPr>
        <p:txBody>
          <a:bodyPr wrap="square" rtlCol="0">
            <a:spAutoFit/>
          </a:bodyPr>
          <a:lstStyle/>
          <a:p>
            <a:pPr algn="ctr">
              <a:spcAft>
                <a:spcPts val="0"/>
              </a:spcAft>
            </a:pPr>
            <a:r>
              <a:rPr lang="en-US" sz="1600" dirty="0">
                <a:latin typeface="Arial" panose="020B0604020202020204" pitchFamily="34" charset="0"/>
                <a:cs typeface="Arial" panose="020B0604020202020204" pitchFamily="34" charset="0"/>
              </a:rPr>
              <a:t>We provide information to our potential customers on our website, with pet care tips and reviews of the latest pet care products, establish that we are pet care experts</a:t>
            </a:r>
            <a:r>
              <a:rPr lang="en-US" sz="1600" dirty="0"/>
              <a:t>.</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 xmlns:a16="http://schemas.microsoft.com/office/drawing/2014/main" id="{0B873D4C-83FC-4659-9C71-171DB68460C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2" name="TextBox 21">
            <a:extLst>
              <a:ext uri="{FF2B5EF4-FFF2-40B4-BE49-F238E27FC236}">
                <a16:creationId xmlns="" xmlns:a16="http://schemas.microsoft.com/office/drawing/2014/main" id="{49FF69FF-2911-AF47-8BD9-41CDE9833871}"/>
              </a:ext>
            </a:extLst>
          </p:cNvPr>
          <p:cNvSpPr txBox="1"/>
          <p:nvPr/>
        </p:nvSpPr>
        <p:spPr>
          <a:xfrm>
            <a:off x="502228" y="241639"/>
            <a:ext cx="9317678"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What is Marketing</a:t>
            </a:r>
            <a:endParaRPr lang="en-US" sz="44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136F138A-C7CD-4B18-84A1-7239BD0C33DB}"/>
              </a:ext>
            </a:extLst>
          </p:cNvPr>
          <p:cNvSpPr txBox="1"/>
          <p:nvPr/>
        </p:nvSpPr>
        <p:spPr>
          <a:xfrm>
            <a:off x="2432754" y="3178171"/>
            <a:ext cx="2284371" cy="1015663"/>
          </a:xfrm>
          <a:prstGeom prst="rect">
            <a:avLst/>
          </a:prstGeom>
          <a:noFill/>
        </p:spPr>
        <p:txBody>
          <a:bodyPr wrap="square" rtlCol="0">
            <a:spAutoFit/>
          </a:bodyPr>
          <a:lstStyle/>
          <a:p>
            <a:pPr algn="ctr">
              <a:spcAft>
                <a:spcPts val="0"/>
              </a:spcAft>
            </a:pPr>
            <a:r>
              <a:rPr lang="en-US" sz="2000" b="1" dirty="0">
                <a:solidFill>
                  <a:srgbClr val="E76F0A"/>
                </a:solidFill>
                <a:latin typeface="Arial" panose="020B0604020202020204" pitchFamily="34" charset="0"/>
                <a:cs typeface="Arial" panose="020B0604020202020204" pitchFamily="34" charset="0"/>
              </a:rPr>
              <a:t>What do customers want or need?</a:t>
            </a:r>
            <a:endParaRPr lang="en-US" sz="2000" b="1" dirty="0">
              <a:solidFill>
                <a:srgbClr val="E76F0A"/>
              </a:solidFill>
              <a:latin typeface="Arial" panose="020B0604020202020204" pitchFamily="34" charset="0"/>
              <a:ea typeface="Times New Roman" panose="02020603050405020304" pitchFamily="18" charset="0"/>
              <a:cs typeface="Arial" panose="020B0604020202020204" pitchFamily="34" charset="0"/>
            </a:endParaRPr>
          </a:p>
        </p:txBody>
      </p:sp>
      <p:sp>
        <p:nvSpPr>
          <p:cNvPr id="12" name="TextBox 11">
            <a:extLst>
              <a:ext uri="{FF2B5EF4-FFF2-40B4-BE49-F238E27FC236}">
                <a16:creationId xmlns="" xmlns:a16="http://schemas.microsoft.com/office/drawing/2014/main" id="{743C4E1F-A650-470F-8016-58B328CE58D1}"/>
              </a:ext>
            </a:extLst>
          </p:cNvPr>
          <p:cNvSpPr txBox="1"/>
          <p:nvPr/>
        </p:nvSpPr>
        <p:spPr>
          <a:xfrm>
            <a:off x="5457535" y="3150366"/>
            <a:ext cx="2986574" cy="707886"/>
          </a:xfrm>
          <a:prstGeom prst="rect">
            <a:avLst/>
          </a:prstGeom>
          <a:noFill/>
        </p:spPr>
        <p:txBody>
          <a:bodyPr wrap="square" rtlCol="0">
            <a:spAutoFit/>
          </a:bodyPr>
          <a:lstStyle/>
          <a:p>
            <a:pPr algn="ctr">
              <a:spcAft>
                <a:spcPts val="0"/>
              </a:spcAft>
            </a:pPr>
            <a:r>
              <a:rPr lang="en-US" sz="2000" b="1" dirty="0">
                <a:solidFill>
                  <a:srgbClr val="E76F0A"/>
                </a:solidFill>
                <a:latin typeface="Arial" panose="020B0604020202020204" pitchFamily="34" charset="0"/>
                <a:cs typeface="Arial" panose="020B0604020202020204" pitchFamily="34" charset="0"/>
              </a:rPr>
              <a:t>What problem can we solve for customers?</a:t>
            </a:r>
            <a:endParaRPr lang="en-US" sz="2000" b="1" dirty="0">
              <a:solidFill>
                <a:srgbClr val="E76F0A"/>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20" name="Group 19">
            <a:extLst>
              <a:ext uri="{FF2B5EF4-FFF2-40B4-BE49-F238E27FC236}">
                <a16:creationId xmlns="" xmlns:a16="http://schemas.microsoft.com/office/drawing/2014/main" id="{13C9F2BF-550D-1A46-9ED4-04F61AF6B80A}"/>
              </a:ext>
            </a:extLst>
          </p:cNvPr>
          <p:cNvGrpSpPr/>
          <p:nvPr/>
        </p:nvGrpSpPr>
        <p:grpSpPr>
          <a:xfrm>
            <a:off x="5617568" y="1150050"/>
            <a:ext cx="2668833" cy="1880316"/>
            <a:chOff x="5617568" y="1150050"/>
            <a:chExt cx="2668833" cy="1880316"/>
          </a:xfrm>
        </p:grpSpPr>
        <p:pic>
          <p:nvPicPr>
            <p:cNvPr id="6" name="Picture 5">
              <a:extLst>
                <a:ext uri="{FF2B5EF4-FFF2-40B4-BE49-F238E27FC236}">
                  <a16:creationId xmlns="" xmlns:a16="http://schemas.microsoft.com/office/drawing/2014/main" id="{19044094-32F7-7448-B62D-9B100098963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17568" y="1317478"/>
              <a:ext cx="2668833" cy="1501218"/>
            </a:xfrm>
            <a:prstGeom prst="rect">
              <a:avLst/>
            </a:prstGeom>
          </p:spPr>
        </p:pic>
        <p:sp>
          <p:nvSpPr>
            <p:cNvPr id="13" name="Oval 12">
              <a:extLst>
                <a:ext uri="{FF2B5EF4-FFF2-40B4-BE49-F238E27FC236}">
                  <a16:creationId xmlns="" xmlns:a16="http://schemas.microsoft.com/office/drawing/2014/main" id="{B3EB2EE5-9290-4014-A526-B6FF2923F912}"/>
                </a:ext>
              </a:extLst>
            </p:cNvPr>
            <p:cNvSpPr/>
            <p:nvPr/>
          </p:nvSpPr>
          <p:spPr>
            <a:xfrm>
              <a:off x="5986917" y="1150050"/>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 xmlns:a16="http://schemas.microsoft.com/office/drawing/2014/main" id="{314F3A01-3769-43DB-AE3C-1D2C90FF355F}"/>
              </a:ext>
            </a:extLst>
          </p:cNvPr>
          <p:cNvSpPr txBox="1"/>
          <p:nvPr/>
        </p:nvSpPr>
        <p:spPr>
          <a:xfrm>
            <a:off x="8836724" y="3106725"/>
            <a:ext cx="3144980" cy="1015663"/>
          </a:xfrm>
          <a:prstGeom prst="rect">
            <a:avLst/>
          </a:prstGeom>
          <a:noFill/>
        </p:spPr>
        <p:txBody>
          <a:bodyPr wrap="square" rtlCol="0">
            <a:spAutoFit/>
          </a:bodyPr>
          <a:lstStyle/>
          <a:p>
            <a:pPr algn="ctr">
              <a:spcAft>
                <a:spcPts val="0"/>
              </a:spcAft>
            </a:pPr>
            <a:r>
              <a:rPr lang="en-US" sz="2000" b="1" dirty="0">
                <a:solidFill>
                  <a:srgbClr val="E76F0A"/>
                </a:solidFill>
                <a:latin typeface="Arial" panose="020B0604020202020204" pitchFamily="34" charset="0"/>
                <a:cs typeface="Arial" panose="020B0604020202020204" pitchFamily="34" charset="0"/>
              </a:rPr>
              <a:t>What relationship do you have with potential customers?</a:t>
            </a:r>
            <a:endParaRPr lang="en-US" sz="2000" b="1" dirty="0">
              <a:solidFill>
                <a:srgbClr val="E76F0A"/>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19" name="Group 18">
            <a:extLst>
              <a:ext uri="{FF2B5EF4-FFF2-40B4-BE49-F238E27FC236}">
                <a16:creationId xmlns="" xmlns:a16="http://schemas.microsoft.com/office/drawing/2014/main" id="{4EAD76A7-97A0-9E40-9AF1-D8536F0B0BA3}"/>
              </a:ext>
            </a:extLst>
          </p:cNvPr>
          <p:cNvGrpSpPr/>
          <p:nvPr/>
        </p:nvGrpSpPr>
        <p:grpSpPr>
          <a:xfrm>
            <a:off x="9365196" y="1063364"/>
            <a:ext cx="1950480" cy="1951321"/>
            <a:chOff x="9365196" y="1063364"/>
            <a:chExt cx="1950480" cy="1951321"/>
          </a:xfrm>
        </p:grpSpPr>
        <p:pic>
          <p:nvPicPr>
            <p:cNvPr id="18" name="Picture 17">
              <a:extLst>
                <a:ext uri="{FF2B5EF4-FFF2-40B4-BE49-F238E27FC236}">
                  <a16:creationId xmlns="" xmlns:a16="http://schemas.microsoft.com/office/drawing/2014/main" id="{28B88618-48B6-B846-8705-84F82CF36D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7569" r="24038"/>
            <a:stretch/>
          </p:blipFill>
          <p:spPr>
            <a:xfrm>
              <a:off x="9365196" y="1063364"/>
              <a:ext cx="1873319" cy="1804578"/>
            </a:xfrm>
            <a:prstGeom prst="rect">
              <a:avLst/>
            </a:prstGeom>
          </p:spPr>
        </p:pic>
        <p:sp>
          <p:nvSpPr>
            <p:cNvPr id="14" name="Oval 13">
              <a:extLst>
                <a:ext uri="{FF2B5EF4-FFF2-40B4-BE49-F238E27FC236}">
                  <a16:creationId xmlns="" xmlns:a16="http://schemas.microsoft.com/office/drawing/2014/main" id="{D4176C72-24C5-4E51-B3F9-9263CCE1B781}"/>
                </a:ext>
              </a:extLst>
            </p:cNvPr>
            <p:cNvSpPr/>
            <p:nvPr/>
          </p:nvSpPr>
          <p:spPr>
            <a:xfrm>
              <a:off x="9435360" y="1134369"/>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Pentagon 30">
            <a:extLst>
              <a:ext uri="{FF2B5EF4-FFF2-40B4-BE49-F238E27FC236}">
                <a16:creationId xmlns="" xmlns:a16="http://schemas.microsoft.com/office/drawing/2014/main" id="{5453C9E6-41AC-5F4D-BE74-909C9D7CC9D8}"/>
              </a:ext>
            </a:extLst>
          </p:cNvPr>
          <p:cNvSpPr/>
          <p:nvPr/>
        </p:nvSpPr>
        <p:spPr>
          <a:xfrm>
            <a:off x="0" y="3031093"/>
            <a:ext cx="2213245" cy="110910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entagon 31">
            <a:extLst>
              <a:ext uri="{FF2B5EF4-FFF2-40B4-BE49-F238E27FC236}">
                <a16:creationId xmlns="" xmlns:a16="http://schemas.microsoft.com/office/drawing/2014/main" id="{339D3D1E-EA4B-D841-94C6-3E5276114E36}"/>
              </a:ext>
            </a:extLst>
          </p:cNvPr>
          <p:cNvSpPr/>
          <p:nvPr/>
        </p:nvSpPr>
        <p:spPr>
          <a:xfrm>
            <a:off x="3372" y="4570925"/>
            <a:ext cx="2213245" cy="110910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 xmlns:a16="http://schemas.microsoft.com/office/drawing/2014/main" id="{CAA63EC1-FC6B-CD41-B6BE-C18CCD95DD45}"/>
              </a:ext>
            </a:extLst>
          </p:cNvPr>
          <p:cNvSpPr txBox="1"/>
          <p:nvPr/>
        </p:nvSpPr>
        <p:spPr>
          <a:xfrm>
            <a:off x="154396" y="3226512"/>
            <a:ext cx="1714162" cy="646331"/>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Perspective </a:t>
            </a:r>
          </a:p>
          <a:p>
            <a:r>
              <a:rPr lang="en-US" b="1" dirty="0">
                <a:solidFill>
                  <a:schemeClr val="bg1"/>
                </a:solidFill>
                <a:latin typeface="Arial" panose="020B0604020202020204" pitchFamily="34" charset="0"/>
                <a:cs typeface="Arial" panose="020B0604020202020204" pitchFamily="34" charset="0"/>
              </a:rPr>
              <a:t>on Marketing</a:t>
            </a:r>
          </a:p>
        </p:txBody>
      </p:sp>
      <p:sp>
        <p:nvSpPr>
          <p:cNvPr id="36" name="TextBox 35">
            <a:extLst>
              <a:ext uri="{FF2B5EF4-FFF2-40B4-BE49-F238E27FC236}">
                <a16:creationId xmlns="" xmlns:a16="http://schemas.microsoft.com/office/drawing/2014/main" id="{FE4DFE1B-506B-B041-B4E2-735D059ED248}"/>
              </a:ext>
            </a:extLst>
          </p:cNvPr>
          <p:cNvSpPr txBox="1"/>
          <p:nvPr/>
        </p:nvSpPr>
        <p:spPr>
          <a:xfrm>
            <a:off x="320159" y="4810539"/>
            <a:ext cx="1883501" cy="646331"/>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Your </a:t>
            </a:r>
          </a:p>
          <a:p>
            <a:r>
              <a:rPr lang="en-US" b="1" dirty="0">
                <a:solidFill>
                  <a:schemeClr val="bg1"/>
                </a:solidFill>
                <a:latin typeface="Arial" panose="020B0604020202020204" pitchFamily="34" charset="0"/>
                <a:cs typeface="Arial" panose="020B0604020202020204" pitchFamily="34" charset="0"/>
              </a:rPr>
              <a:t>Business</a:t>
            </a:r>
          </a:p>
        </p:txBody>
      </p:sp>
      <p:grpSp>
        <p:nvGrpSpPr>
          <p:cNvPr id="23" name="Group 22">
            <a:extLst>
              <a:ext uri="{FF2B5EF4-FFF2-40B4-BE49-F238E27FC236}">
                <a16:creationId xmlns="" xmlns:a16="http://schemas.microsoft.com/office/drawing/2014/main" id="{24D01ADF-4EA8-2142-AE2D-949E35125680}"/>
              </a:ext>
            </a:extLst>
          </p:cNvPr>
          <p:cNvGrpSpPr/>
          <p:nvPr/>
        </p:nvGrpSpPr>
        <p:grpSpPr>
          <a:xfrm>
            <a:off x="2585557" y="1172501"/>
            <a:ext cx="1880316" cy="1880316"/>
            <a:chOff x="2585557" y="1172501"/>
            <a:chExt cx="1880316" cy="1880316"/>
          </a:xfrm>
        </p:grpSpPr>
        <p:pic>
          <p:nvPicPr>
            <p:cNvPr id="3" name="Picture 2">
              <a:extLst>
                <a:ext uri="{FF2B5EF4-FFF2-40B4-BE49-F238E27FC236}">
                  <a16:creationId xmlns="" xmlns:a16="http://schemas.microsoft.com/office/drawing/2014/main" id="{AE80B60E-FC95-7641-B768-4BA077446F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5054" r="17492" b="10319"/>
            <a:stretch/>
          </p:blipFill>
          <p:spPr>
            <a:xfrm>
              <a:off x="2585557" y="1309808"/>
              <a:ext cx="1809417" cy="1353181"/>
            </a:xfrm>
            <a:prstGeom prst="rect">
              <a:avLst/>
            </a:prstGeom>
          </p:spPr>
        </p:pic>
        <p:sp>
          <p:nvSpPr>
            <p:cNvPr id="5" name="Oval 4">
              <a:extLst>
                <a:ext uri="{FF2B5EF4-FFF2-40B4-BE49-F238E27FC236}">
                  <a16:creationId xmlns="" xmlns:a16="http://schemas.microsoft.com/office/drawing/2014/main" id="{CE7E8521-09C2-4427-93CE-4A2891366946}"/>
                </a:ext>
              </a:extLst>
            </p:cNvPr>
            <p:cNvSpPr/>
            <p:nvPr/>
          </p:nvSpPr>
          <p:spPr>
            <a:xfrm>
              <a:off x="2585557" y="1172501"/>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Tree>
    <p:extLst>
      <p:ext uri="{BB962C8B-B14F-4D97-AF65-F5344CB8AC3E}">
        <p14:creationId xmlns:p14="http://schemas.microsoft.com/office/powerpoint/2010/main" val="360220689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childTnLst>
                          </p:cTn>
                        </p:par>
                        <p:par>
                          <p:cTn id="14" fill="hold">
                            <p:stCondLst>
                              <p:cond delay="500"/>
                            </p:stCondLst>
                            <p:childTnLst>
                              <p:par>
                                <p:cTn id="15" presetID="6" presetClass="entr" presetSubtype="16"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7" grpId="0"/>
      <p:bldP spid="8" grpId="0"/>
      <p:bldP spid="12"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 xmlns:a16="http://schemas.microsoft.com/office/drawing/2014/main" id="{34435ECB-8568-44D6-8307-02B3E85580A3}"/>
              </a:ext>
            </a:extLst>
          </p:cNvPr>
          <p:cNvPicPr>
            <a:picLocks noChangeAspect="1"/>
          </p:cNvPicPr>
          <p:nvPr/>
        </p:nvPicPr>
        <p:blipFill rotWithShape="1">
          <a:blip r:embed="rId2">
            <a:extLst>
              <a:ext uri="{28A0092B-C50C-407E-A947-70E740481C1C}">
                <a14:useLocalDpi xmlns:a14="http://schemas.microsoft.com/office/drawing/2010/main"/>
              </a:ext>
            </a:extLst>
          </a:blip>
          <a:srcRect l="22439" r="33209" b="3823"/>
          <a:stretch/>
        </p:blipFill>
        <p:spPr>
          <a:xfrm>
            <a:off x="6637742" y="0"/>
            <a:ext cx="5554258" cy="6429087"/>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18</a:t>
            </a:fld>
            <a:endParaRPr lang="en-US"/>
          </a:p>
        </p:txBody>
      </p:sp>
      <p:sp>
        <p:nvSpPr>
          <p:cNvPr id="12" name="Oval 11">
            <a:extLst>
              <a:ext uri="{FF2B5EF4-FFF2-40B4-BE49-F238E27FC236}">
                <a16:creationId xmlns="" xmlns:a16="http://schemas.microsoft.com/office/drawing/2014/main" id="{1E2F2B7C-8572-4914-917C-1209F45525D3}"/>
              </a:ext>
            </a:extLst>
          </p:cNvPr>
          <p:cNvSpPr/>
          <p:nvPr/>
        </p:nvSpPr>
        <p:spPr>
          <a:xfrm>
            <a:off x="1890583" y="488697"/>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AE363BFF-6266-46BC-8D4B-C12F0911FBB8}"/>
              </a:ext>
            </a:extLst>
          </p:cNvPr>
          <p:cNvSpPr txBox="1"/>
          <p:nvPr/>
        </p:nvSpPr>
        <p:spPr>
          <a:xfrm>
            <a:off x="1208734" y="3287077"/>
            <a:ext cx="3758044" cy="523220"/>
          </a:xfrm>
          <a:prstGeom prst="rect">
            <a:avLst/>
          </a:prstGeom>
          <a:noFill/>
        </p:spPr>
        <p:txBody>
          <a:bodyPr wrap="square" rtlCol="0">
            <a:spAutoFit/>
          </a:bodyPr>
          <a:lstStyle/>
          <a:p>
            <a:pPr algn="ctr"/>
            <a:r>
              <a:rPr lang="en-CA" sz="2800" b="1" dirty="0">
                <a:solidFill>
                  <a:srgbClr val="0DB14B"/>
                </a:solidFill>
                <a:latin typeface="Arial" panose="020B0604020202020204" pitchFamily="34" charset="0"/>
                <a:cs typeface="Arial" panose="020B0604020202020204" pitchFamily="34" charset="0"/>
              </a:rPr>
              <a:t>Complete the Chart</a:t>
            </a:r>
            <a:endParaRPr lang="en-US" sz="2800" b="1" dirty="0">
              <a:solidFill>
                <a:srgbClr val="0DB14B"/>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1255899" y="3873763"/>
            <a:ext cx="3778707" cy="2281715"/>
          </a:xfrm>
          <a:prstGeom prst="rect">
            <a:avLst/>
          </a:prstGeom>
          <a:noFill/>
        </p:spPr>
        <p:txBody>
          <a:bodyPr wrap="square" rtlCol="0">
            <a:spAutoFit/>
          </a:bodyPr>
          <a:lstStyle/>
          <a:p>
            <a:pPr algn="ctr">
              <a:lnSpc>
                <a:spcPct val="120000"/>
              </a:lnSpc>
            </a:pPr>
            <a:r>
              <a:rPr lang="en-US" sz="2000" dirty="0">
                <a:latin typeface="Arial" panose="020B0604020202020204" pitchFamily="34" charset="0"/>
                <a:cs typeface="Arial" panose="020B0604020202020204" pitchFamily="34" charset="0"/>
              </a:rPr>
              <a:t>Use the different perspectives on marketing to identify how you will approach the marketing for your business. Complete the chart following the example given previously.</a:t>
            </a:r>
          </a:p>
        </p:txBody>
      </p:sp>
      <p:pic>
        <p:nvPicPr>
          <p:cNvPr id="14" name="Picture 13">
            <a:extLst>
              <a:ext uri="{FF2B5EF4-FFF2-40B4-BE49-F238E27FC236}">
                <a16:creationId xmlns="" xmlns:a16="http://schemas.microsoft.com/office/drawing/2014/main" id="{9290BE98-C78A-4079-B485-46F8F0F4F76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464565" y="870951"/>
            <a:ext cx="1565588" cy="1565588"/>
          </a:xfrm>
          <a:prstGeom prst="rect">
            <a:avLst/>
          </a:prstGeom>
        </p:spPr>
      </p:pic>
      <p:pic>
        <p:nvPicPr>
          <p:cNvPr id="20" name="Picture 19">
            <a:extLst>
              <a:ext uri="{FF2B5EF4-FFF2-40B4-BE49-F238E27FC236}">
                <a16:creationId xmlns="" xmlns:a16="http://schemas.microsoft.com/office/drawing/2014/main" id="{2D055BB3-BB74-804C-8ACC-CBFA5C3A697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9" name="Rectangle 18">
            <a:extLst>
              <a:ext uri="{FF2B5EF4-FFF2-40B4-BE49-F238E27FC236}">
                <a16:creationId xmlns="" xmlns:a16="http://schemas.microsoft.com/office/drawing/2014/main" id="{F62FBE2F-F222-B841-A71A-CFDDE5B3519D}"/>
              </a:ext>
            </a:extLst>
          </p:cNvPr>
          <p:cNvSpPr/>
          <p:nvPr/>
        </p:nvSpPr>
        <p:spPr>
          <a:xfrm>
            <a:off x="6637742" y="0"/>
            <a:ext cx="5548222" cy="6429087"/>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6703902"/>
      </p:ext>
    </p:extLst>
  </p:cSld>
  <p:clrMapOvr>
    <a:masterClrMapping/>
  </p:clrMapOvr>
  <p:transition spd="slow">
    <p:push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oup of people posing for a photo&#10;&#10;Description automatically generated">
            <a:extLst>
              <a:ext uri="{FF2B5EF4-FFF2-40B4-BE49-F238E27FC236}">
                <a16:creationId xmlns="" xmlns:a16="http://schemas.microsoft.com/office/drawing/2014/main" id="{C534F0C4-0B4E-4F64-B989-B97AB4E675E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529" r="2008"/>
          <a:stretch/>
        </p:blipFill>
        <p:spPr>
          <a:xfrm>
            <a:off x="0" y="616257"/>
            <a:ext cx="12192000" cy="5892342"/>
          </a:xfrm>
          <a:prstGeom prst="rect">
            <a:avLst/>
          </a:prstGeom>
        </p:spPr>
      </p:pic>
      <p:grpSp>
        <p:nvGrpSpPr>
          <p:cNvPr id="2" name="Group 1">
            <a:extLst>
              <a:ext uri="{FF2B5EF4-FFF2-40B4-BE49-F238E27FC236}">
                <a16:creationId xmlns="" xmlns:a16="http://schemas.microsoft.com/office/drawing/2014/main" id="{F72894C5-5478-904D-86FC-B14D6B3DE5D8}"/>
              </a:ext>
            </a:extLst>
          </p:cNvPr>
          <p:cNvGrpSpPr/>
          <p:nvPr/>
        </p:nvGrpSpPr>
        <p:grpSpPr>
          <a:xfrm>
            <a:off x="2869153" y="2337093"/>
            <a:ext cx="1455892" cy="1228049"/>
            <a:chOff x="3653253" y="1061289"/>
            <a:chExt cx="1455892" cy="1228049"/>
          </a:xfrm>
        </p:grpSpPr>
        <p:sp>
          <p:nvSpPr>
            <p:cNvPr id="66" name="TextBox 65">
              <a:extLst>
                <a:ext uri="{FF2B5EF4-FFF2-40B4-BE49-F238E27FC236}">
                  <a16:creationId xmlns="" xmlns:a16="http://schemas.microsoft.com/office/drawing/2014/main" id="{7EED7AF5-1741-3145-9823-A662B2230E2C}"/>
                </a:ext>
              </a:extLst>
            </p:cNvPr>
            <p:cNvSpPr txBox="1"/>
            <p:nvPr/>
          </p:nvSpPr>
          <p:spPr>
            <a:xfrm>
              <a:off x="3653253" y="1362047"/>
              <a:ext cx="1455892" cy="523220"/>
            </a:xfrm>
            <a:prstGeom prst="rect">
              <a:avLst/>
            </a:prstGeom>
            <a:noFill/>
          </p:spPr>
          <p:txBody>
            <a:bodyPr wrap="square" rtlCol="0">
              <a:spAutoFit/>
            </a:bodyPr>
            <a:lstStyle/>
            <a:p>
              <a:pPr algn="ctr"/>
              <a:r>
                <a:rPr lang="en-US" sz="1400" b="1" dirty="0">
                  <a:solidFill>
                    <a:srgbClr val="E76F0A"/>
                  </a:solidFill>
                  <a:latin typeface="Arial" panose="020B0604020202020204" pitchFamily="34" charset="0"/>
                  <a:cs typeface="Arial" panose="020B0604020202020204" pitchFamily="34" charset="0"/>
                </a:rPr>
                <a:t>Ethnic</a:t>
              </a:r>
            </a:p>
            <a:p>
              <a:pPr algn="ctr"/>
              <a:r>
                <a:rPr lang="en-US" sz="1400" b="1" dirty="0">
                  <a:solidFill>
                    <a:srgbClr val="E76F0A"/>
                  </a:solidFill>
                  <a:latin typeface="Arial" panose="020B0604020202020204" pitchFamily="34" charset="0"/>
                  <a:cs typeface="Arial" panose="020B0604020202020204" pitchFamily="34" charset="0"/>
                </a:rPr>
                <a:t>Background</a:t>
              </a:r>
            </a:p>
          </p:txBody>
        </p:sp>
        <p:sp>
          <p:nvSpPr>
            <p:cNvPr id="58" name="Oval 57">
              <a:extLst>
                <a:ext uri="{FF2B5EF4-FFF2-40B4-BE49-F238E27FC236}">
                  <a16:creationId xmlns="" xmlns:a16="http://schemas.microsoft.com/office/drawing/2014/main" id="{485EB744-0AA3-3B45-8551-AF3AC9D78EE2}"/>
                </a:ext>
              </a:extLst>
            </p:cNvPr>
            <p:cNvSpPr/>
            <p:nvPr/>
          </p:nvSpPr>
          <p:spPr>
            <a:xfrm>
              <a:off x="3767174" y="1061289"/>
              <a:ext cx="1228049" cy="1228049"/>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a:xfrm>
            <a:off x="6949411" y="6508599"/>
            <a:ext cx="2743200" cy="365125"/>
          </a:xfrm>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a:xfrm>
            <a:off x="9810375" y="6508599"/>
            <a:ext cx="588818" cy="365125"/>
          </a:xfrm>
        </p:spPr>
        <p:txBody>
          <a:bodyPr/>
          <a:lstStyle/>
          <a:p>
            <a:fld id="{FD980031-200C-46EB-A905-0D9DD9F0457B}" type="slidenum">
              <a:rPr lang="en-US" smtClean="0"/>
              <a:pPr/>
              <a:t>19</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174171" y="25099"/>
            <a:ext cx="11962485" cy="769441"/>
          </a:xfrm>
          <a:prstGeom prst="rect">
            <a:avLst/>
          </a:prstGeom>
          <a:noFill/>
        </p:spPr>
        <p:txBody>
          <a:bodyPr wrap="square" rtlCol="0">
            <a:spAutoFit/>
          </a:bodyPr>
          <a:lstStyle/>
          <a:p>
            <a:pPr algn="ctr"/>
            <a:r>
              <a:rPr lang="en-CA" sz="4400" b="1" dirty="0">
                <a:latin typeface="Arial" panose="020B0604020202020204" pitchFamily="34" charset="0"/>
                <a:cs typeface="Arial" panose="020B0604020202020204" pitchFamily="34" charset="0"/>
              </a:rPr>
              <a:t>Target Market Analysis</a:t>
            </a:r>
            <a:endParaRPr lang="en-US" sz="4400" b="1" dirty="0">
              <a:latin typeface="Arial" panose="020B0604020202020204" pitchFamily="34" charset="0"/>
              <a:cs typeface="Arial" panose="020B0604020202020204" pitchFamily="34" charset="0"/>
            </a:endParaRPr>
          </a:p>
        </p:txBody>
      </p:sp>
      <p:cxnSp>
        <p:nvCxnSpPr>
          <p:cNvPr id="57" name="Straight Arrow Connector 56">
            <a:extLst>
              <a:ext uri="{FF2B5EF4-FFF2-40B4-BE49-F238E27FC236}">
                <a16:creationId xmlns="" xmlns:a16="http://schemas.microsoft.com/office/drawing/2014/main" id="{BF1C9C38-E925-E049-AC36-05175710139C}"/>
              </a:ext>
            </a:extLst>
          </p:cNvPr>
          <p:cNvCxnSpPr>
            <a:cxnSpLocks/>
          </p:cNvCxnSpPr>
          <p:nvPr/>
        </p:nvCxnSpPr>
        <p:spPr>
          <a:xfrm flipH="1" flipV="1">
            <a:off x="4134454" y="3158652"/>
            <a:ext cx="1353262" cy="342157"/>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 xmlns:a16="http://schemas.microsoft.com/office/drawing/2014/main" id="{6D392DC9-F5AC-AB4A-AB26-9E2950475BE2}"/>
              </a:ext>
            </a:extLst>
          </p:cNvPr>
          <p:cNvGrpSpPr/>
          <p:nvPr/>
        </p:nvGrpSpPr>
        <p:grpSpPr>
          <a:xfrm>
            <a:off x="3813292" y="1117199"/>
            <a:ext cx="1455892" cy="1228049"/>
            <a:chOff x="5496750" y="1210128"/>
            <a:chExt cx="1455892" cy="1228049"/>
          </a:xfrm>
        </p:grpSpPr>
        <p:sp>
          <p:nvSpPr>
            <p:cNvPr id="50" name="Oval 49">
              <a:extLst>
                <a:ext uri="{FF2B5EF4-FFF2-40B4-BE49-F238E27FC236}">
                  <a16:creationId xmlns="" xmlns:a16="http://schemas.microsoft.com/office/drawing/2014/main" id="{BA1BAE59-2A65-8548-84C1-FFCF43158EA9}"/>
                </a:ext>
              </a:extLst>
            </p:cNvPr>
            <p:cNvSpPr/>
            <p:nvPr/>
          </p:nvSpPr>
          <p:spPr>
            <a:xfrm>
              <a:off x="5611144" y="1210128"/>
              <a:ext cx="1228049" cy="1228049"/>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 xmlns:a16="http://schemas.microsoft.com/office/drawing/2014/main" id="{FA7C0BC0-FAE0-1448-857C-BB383BBD117F}"/>
                </a:ext>
              </a:extLst>
            </p:cNvPr>
            <p:cNvSpPr txBox="1"/>
            <p:nvPr/>
          </p:nvSpPr>
          <p:spPr>
            <a:xfrm>
              <a:off x="5496750" y="1640582"/>
              <a:ext cx="1455892" cy="338554"/>
            </a:xfrm>
            <a:prstGeom prst="rect">
              <a:avLst/>
            </a:prstGeom>
            <a:noFill/>
          </p:spPr>
          <p:txBody>
            <a:bodyPr wrap="square" rtlCol="0">
              <a:spAutoFit/>
            </a:bodyPr>
            <a:lstStyle/>
            <a:p>
              <a:pPr algn="ctr"/>
              <a:r>
                <a:rPr lang="en-US" sz="1600" b="1" dirty="0">
                  <a:solidFill>
                    <a:srgbClr val="E76F0A"/>
                  </a:solidFill>
                  <a:latin typeface="Arial" panose="020B0604020202020204" pitchFamily="34" charset="0"/>
                  <a:cs typeface="Arial" panose="020B0604020202020204" pitchFamily="34" charset="0"/>
                </a:rPr>
                <a:t>Religion</a:t>
              </a:r>
              <a:endParaRPr lang="en-US" b="1" dirty="0">
                <a:solidFill>
                  <a:srgbClr val="E76F0A"/>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 xmlns:a16="http://schemas.microsoft.com/office/drawing/2014/main" id="{7D9E2DA2-193C-3C48-A5AD-E7C2058BC463}"/>
              </a:ext>
            </a:extLst>
          </p:cNvPr>
          <p:cNvGrpSpPr/>
          <p:nvPr/>
        </p:nvGrpSpPr>
        <p:grpSpPr>
          <a:xfrm>
            <a:off x="4366673" y="5025410"/>
            <a:ext cx="1455892" cy="1228049"/>
            <a:chOff x="1829120" y="4428623"/>
            <a:chExt cx="1455892" cy="1228049"/>
          </a:xfrm>
        </p:grpSpPr>
        <p:sp>
          <p:nvSpPr>
            <p:cNvPr id="27" name="TextBox 26">
              <a:extLst>
                <a:ext uri="{FF2B5EF4-FFF2-40B4-BE49-F238E27FC236}">
                  <a16:creationId xmlns="" xmlns:a16="http://schemas.microsoft.com/office/drawing/2014/main" id="{113F380B-E974-493B-8F7A-41D5D6E4CB12}"/>
                </a:ext>
              </a:extLst>
            </p:cNvPr>
            <p:cNvSpPr txBox="1"/>
            <p:nvPr/>
          </p:nvSpPr>
          <p:spPr>
            <a:xfrm>
              <a:off x="1829120" y="4803329"/>
              <a:ext cx="1455892" cy="584775"/>
            </a:xfrm>
            <a:prstGeom prst="rect">
              <a:avLst/>
            </a:prstGeom>
            <a:noFill/>
          </p:spPr>
          <p:txBody>
            <a:bodyPr wrap="square" rtlCol="0">
              <a:spAutoFit/>
            </a:bodyPr>
            <a:lstStyle/>
            <a:p>
              <a:pPr algn="ctr"/>
              <a:r>
                <a:rPr lang="en-US" sz="1600" b="1" dirty="0">
                  <a:solidFill>
                    <a:srgbClr val="E76F0A"/>
                  </a:solidFill>
                  <a:latin typeface="Arial" panose="020B0604020202020204" pitchFamily="34" charset="0"/>
                  <a:cs typeface="Arial" panose="020B0604020202020204" pitchFamily="34" charset="0"/>
                </a:rPr>
                <a:t>Education</a:t>
              </a:r>
            </a:p>
            <a:p>
              <a:pPr algn="ctr"/>
              <a:r>
                <a:rPr lang="en-US" sz="1600" b="1" dirty="0">
                  <a:solidFill>
                    <a:srgbClr val="E76F0A"/>
                  </a:solidFill>
                  <a:latin typeface="Arial" panose="020B0604020202020204" pitchFamily="34" charset="0"/>
                  <a:cs typeface="Arial" panose="020B0604020202020204" pitchFamily="34" charset="0"/>
                </a:rPr>
                <a:t>Level</a:t>
              </a:r>
              <a:endParaRPr lang="en-US" b="1" dirty="0">
                <a:solidFill>
                  <a:srgbClr val="E76F0A"/>
                </a:solidFill>
                <a:latin typeface="Arial" panose="020B0604020202020204" pitchFamily="34" charset="0"/>
                <a:cs typeface="Arial" panose="020B0604020202020204" pitchFamily="34" charset="0"/>
              </a:endParaRPr>
            </a:p>
          </p:txBody>
        </p:sp>
        <p:sp>
          <p:nvSpPr>
            <p:cNvPr id="51" name="Oval 50">
              <a:extLst>
                <a:ext uri="{FF2B5EF4-FFF2-40B4-BE49-F238E27FC236}">
                  <a16:creationId xmlns="" xmlns:a16="http://schemas.microsoft.com/office/drawing/2014/main" id="{AAF46AF2-DB88-C64D-80A1-B688501BB230}"/>
                </a:ext>
              </a:extLst>
            </p:cNvPr>
            <p:cNvSpPr/>
            <p:nvPr/>
          </p:nvSpPr>
          <p:spPr>
            <a:xfrm>
              <a:off x="1923676" y="4428623"/>
              <a:ext cx="1228049" cy="1228049"/>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 xmlns:a16="http://schemas.microsoft.com/office/drawing/2014/main" id="{5673D4AB-82F8-4343-961D-D3865F2A849B}"/>
              </a:ext>
            </a:extLst>
          </p:cNvPr>
          <p:cNvGrpSpPr/>
          <p:nvPr/>
        </p:nvGrpSpPr>
        <p:grpSpPr>
          <a:xfrm>
            <a:off x="3105236" y="4079030"/>
            <a:ext cx="1455892" cy="1228049"/>
            <a:chOff x="1908818" y="3183956"/>
            <a:chExt cx="1455892" cy="1228049"/>
          </a:xfrm>
        </p:grpSpPr>
        <p:sp>
          <p:nvSpPr>
            <p:cNvPr id="65" name="TextBox 64">
              <a:extLst>
                <a:ext uri="{FF2B5EF4-FFF2-40B4-BE49-F238E27FC236}">
                  <a16:creationId xmlns="" xmlns:a16="http://schemas.microsoft.com/office/drawing/2014/main" id="{0C1218B1-C69B-884E-8898-42A3370B26D8}"/>
                </a:ext>
              </a:extLst>
            </p:cNvPr>
            <p:cNvSpPr txBox="1"/>
            <p:nvPr/>
          </p:nvSpPr>
          <p:spPr>
            <a:xfrm>
              <a:off x="1908818" y="3634842"/>
              <a:ext cx="1455892" cy="338554"/>
            </a:xfrm>
            <a:prstGeom prst="rect">
              <a:avLst/>
            </a:prstGeom>
            <a:noFill/>
          </p:spPr>
          <p:txBody>
            <a:bodyPr wrap="square" rtlCol="0">
              <a:spAutoFit/>
            </a:bodyPr>
            <a:lstStyle/>
            <a:p>
              <a:pPr algn="ctr"/>
              <a:r>
                <a:rPr lang="en-US" sz="1600" b="1" dirty="0">
                  <a:solidFill>
                    <a:srgbClr val="E76F0A"/>
                  </a:solidFill>
                  <a:latin typeface="Arial" panose="020B0604020202020204" pitchFamily="34" charset="0"/>
                  <a:cs typeface="Arial" panose="020B0604020202020204" pitchFamily="34" charset="0"/>
                </a:rPr>
                <a:t>Location</a:t>
              </a:r>
              <a:endParaRPr lang="en-US" b="1" dirty="0">
                <a:solidFill>
                  <a:srgbClr val="E76F0A"/>
                </a:solidFill>
                <a:latin typeface="Arial" panose="020B0604020202020204" pitchFamily="34" charset="0"/>
                <a:cs typeface="Arial" panose="020B0604020202020204" pitchFamily="34" charset="0"/>
              </a:endParaRPr>
            </a:p>
          </p:txBody>
        </p:sp>
        <p:sp>
          <p:nvSpPr>
            <p:cNvPr id="52" name="Oval 51">
              <a:extLst>
                <a:ext uri="{FF2B5EF4-FFF2-40B4-BE49-F238E27FC236}">
                  <a16:creationId xmlns="" xmlns:a16="http://schemas.microsoft.com/office/drawing/2014/main" id="{4360E7E9-6835-5541-93D8-196A16A896B4}"/>
                </a:ext>
              </a:extLst>
            </p:cNvPr>
            <p:cNvSpPr/>
            <p:nvPr/>
          </p:nvSpPr>
          <p:spPr>
            <a:xfrm>
              <a:off x="1999455" y="3183956"/>
              <a:ext cx="1228049" cy="1228049"/>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 xmlns:a16="http://schemas.microsoft.com/office/drawing/2014/main" id="{73CA440A-F2F8-1C43-80D9-DF1281626C9D}"/>
              </a:ext>
            </a:extLst>
          </p:cNvPr>
          <p:cNvGrpSpPr/>
          <p:nvPr/>
        </p:nvGrpSpPr>
        <p:grpSpPr>
          <a:xfrm>
            <a:off x="6377498" y="5013694"/>
            <a:ext cx="1228049" cy="1228049"/>
            <a:chOff x="3567036" y="5070737"/>
            <a:chExt cx="1228049" cy="1228049"/>
          </a:xfrm>
        </p:grpSpPr>
        <p:sp>
          <p:nvSpPr>
            <p:cNvPr id="43" name="TextBox 42">
              <a:extLst>
                <a:ext uri="{FF2B5EF4-FFF2-40B4-BE49-F238E27FC236}">
                  <a16:creationId xmlns="" xmlns:a16="http://schemas.microsoft.com/office/drawing/2014/main" id="{E08055CB-F184-5F47-87BC-93E4B06311F4}"/>
                </a:ext>
              </a:extLst>
            </p:cNvPr>
            <p:cNvSpPr txBox="1"/>
            <p:nvPr/>
          </p:nvSpPr>
          <p:spPr>
            <a:xfrm>
              <a:off x="3653253" y="5444672"/>
              <a:ext cx="1055617" cy="424000"/>
            </a:xfrm>
            <a:prstGeom prst="rect">
              <a:avLst/>
            </a:prstGeom>
            <a:noFill/>
          </p:spPr>
          <p:txBody>
            <a:bodyPr wrap="square" rtlCol="0">
              <a:spAutoFit/>
            </a:bodyPr>
            <a:lstStyle/>
            <a:p>
              <a:pPr algn="ctr"/>
              <a:r>
                <a:rPr lang="en-US" sz="1600" b="1" dirty="0">
                  <a:solidFill>
                    <a:srgbClr val="E76F0A"/>
                  </a:solidFill>
                  <a:latin typeface="Arial" panose="020B0604020202020204" pitchFamily="34" charset="0"/>
                  <a:cs typeface="Arial" panose="020B0604020202020204" pitchFamily="34" charset="0"/>
                </a:rPr>
                <a:t>Income</a:t>
              </a:r>
            </a:p>
            <a:p>
              <a:pPr algn="ctr"/>
              <a:r>
                <a:rPr lang="en-US" sz="1600" b="1" dirty="0">
                  <a:solidFill>
                    <a:srgbClr val="E76F0A"/>
                  </a:solidFill>
                  <a:latin typeface="Arial" panose="020B0604020202020204" pitchFamily="34" charset="0"/>
                  <a:cs typeface="Arial" panose="020B0604020202020204" pitchFamily="34" charset="0"/>
                </a:rPr>
                <a:t>Level</a:t>
              </a:r>
              <a:endParaRPr lang="en-US" b="1" dirty="0">
                <a:solidFill>
                  <a:srgbClr val="E76F0A"/>
                </a:solidFill>
                <a:latin typeface="Arial" panose="020B0604020202020204" pitchFamily="34" charset="0"/>
                <a:cs typeface="Arial" panose="020B0604020202020204" pitchFamily="34" charset="0"/>
              </a:endParaRPr>
            </a:p>
          </p:txBody>
        </p:sp>
        <p:sp>
          <p:nvSpPr>
            <p:cNvPr id="53" name="Oval 52">
              <a:extLst>
                <a:ext uri="{FF2B5EF4-FFF2-40B4-BE49-F238E27FC236}">
                  <a16:creationId xmlns="" xmlns:a16="http://schemas.microsoft.com/office/drawing/2014/main" id="{2BA18311-2AA4-D94A-94AA-EB772D04194E}"/>
                </a:ext>
              </a:extLst>
            </p:cNvPr>
            <p:cNvSpPr/>
            <p:nvPr/>
          </p:nvSpPr>
          <p:spPr>
            <a:xfrm>
              <a:off x="3567036" y="5070737"/>
              <a:ext cx="1228049" cy="1228049"/>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 xmlns:a16="http://schemas.microsoft.com/office/drawing/2014/main" id="{F67B4BD5-45E8-2D41-87E9-FCCE3BD0C888}"/>
              </a:ext>
            </a:extLst>
          </p:cNvPr>
          <p:cNvGrpSpPr/>
          <p:nvPr/>
        </p:nvGrpSpPr>
        <p:grpSpPr>
          <a:xfrm>
            <a:off x="7110642" y="1199800"/>
            <a:ext cx="1228049" cy="1228049"/>
            <a:chOff x="8121660" y="2979129"/>
            <a:chExt cx="1228049" cy="1228049"/>
          </a:xfrm>
        </p:grpSpPr>
        <p:sp>
          <p:nvSpPr>
            <p:cNvPr id="24" name="TextBox 23">
              <a:extLst>
                <a:ext uri="{FF2B5EF4-FFF2-40B4-BE49-F238E27FC236}">
                  <a16:creationId xmlns="" xmlns:a16="http://schemas.microsoft.com/office/drawing/2014/main" id="{B9405511-D37C-4F26-AEBA-31C5DE5618A9}"/>
                </a:ext>
              </a:extLst>
            </p:cNvPr>
            <p:cNvSpPr txBox="1"/>
            <p:nvPr/>
          </p:nvSpPr>
          <p:spPr>
            <a:xfrm>
              <a:off x="8153434" y="3479698"/>
              <a:ext cx="1196275" cy="278182"/>
            </a:xfrm>
            <a:prstGeom prst="rect">
              <a:avLst/>
            </a:prstGeom>
            <a:noFill/>
          </p:spPr>
          <p:txBody>
            <a:bodyPr wrap="square" rtlCol="0">
              <a:spAutoFit/>
            </a:bodyPr>
            <a:lstStyle/>
            <a:p>
              <a:pPr algn="ctr"/>
              <a:r>
                <a:rPr lang="en-US" sz="1600" b="1" dirty="0">
                  <a:solidFill>
                    <a:srgbClr val="E76F0A"/>
                  </a:solidFill>
                  <a:latin typeface="Arial" panose="020B0604020202020204" pitchFamily="34" charset="0"/>
                  <a:cs typeface="Arial" panose="020B0604020202020204" pitchFamily="34" charset="0"/>
                </a:rPr>
                <a:t>Gender</a:t>
              </a:r>
              <a:endParaRPr lang="en-US" b="1" dirty="0">
                <a:solidFill>
                  <a:srgbClr val="E76F0A"/>
                </a:solidFill>
                <a:latin typeface="Arial" panose="020B0604020202020204" pitchFamily="34" charset="0"/>
                <a:cs typeface="Arial" panose="020B0604020202020204" pitchFamily="34" charset="0"/>
              </a:endParaRPr>
            </a:p>
          </p:txBody>
        </p:sp>
        <p:sp>
          <p:nvSpPr>
            <p:cNvPr id="54" name="Oval 53">
              <a:extLst>
                <a:ext uri="{FF2B5EF4-FFF2-40B4-BE49-F238E27FC236}">
                  <a16:creationId xmlns="" xmlns:a16="http://schemas.microsoft.com/office/drawing/2014/main" id="{76923D83-9EC8-1F4E-A105-E836B1957604}"/>
                </a:ext>
              </a:extLst>
            </p:cNvPr>
            <p:cNvSpPr/>
            <p:nvPr/>
          </p:nvSpPr>
          <p:spPr>
            <a:xfrm>
              <a:off x="8121660" y="2979129"/>
              <a:ext cx="1228049" cy="1228049"/>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 xmlns:a16="http://schemas.microsoft.com/office/drawing/2014/main" id="{8F2AE484-C057-9546-BD40-136815BA3C60}"/>
              </a:ext>
            </a:extLst>
          </p:cNvPr>
          <p:cNvGrpSpPr/>
          <p:nvPr/>
        </p:nvGrpSpPr>
        <p:grpSpPr>
          <a:xfrm>
            <a:off x="7981852" y="2664017"/>
            <a:ext cx="1259772" cy="1228049"/>
            <a:chOff x="7740973" y="4135042"/>
            <a:chExt cx="1259772" cy="1228049"/>
          </a:xfrm>
        </p:grpSpPr>
        <p:sp>
          <p:nvSpPr>
            <p:cNvPr id="25" name="TextBox 24">
              <a:extLst>
                <a:ext uri="{FF2B5EF4-FFF2-40B4-BE49-F238E27FC236}">
                  <a16:creationId xmlns="" xmlns:a16="http://schemas.microsoft.com/office/drawing/2014/main" id="{32E60B5E-48A1-4B76-8118-287B9175F6E5}"/>
                </a:ext>
              </a:extLst>
            </p:cNvPr>
            <p:cNvSpPr txBox="1"/>
            <p:nvPr/>
          </p:nvSpPr>
          <p:spPr>
            <a:xfrm>
              <a:off x="7740973" y="4516287"/>
              <a:ext cx="1259772" cy="506002"/>
            </a:xfrm>
            <a:prstGeom prst="rect">
              <a:avLst/>
            </a:prstGeom>
            <a:noFill/>
          </p:spPr>
          <p:txBody>
            <a:bodyPr wrap="square" rtlCol="0">
              <a:spAutoFit/>
            </a:bodyPr>
            <a:lstStyle/>
            <a:p>
              <a:pPr algn="ctr"/>
              <a:r>
                <a:rPr lang="en-US" sz="1600" b="1" dirty="0">
                  <a:solidFill>
                    <a:srgbClr val="E76F0A"/>
                  </a:solidFill>
                  <a:latin typeface="Arial" panose="020B0604020202020204" pitchFamily="34" charset="0"/>
                  <a:cs typeface="Arial" panose="020B0604020202020204" pitchFamily="34" charset="0"/>
                </a:rPr>
                <a:t>Marital Status</a:t>
              </a:r>
              <a:endParaRPr lang="en-US" b="1" dirty="0">
                <a:solidFill>
                  <a:srgbClr val="E76F0A"/>
                </a:solidFill>
                <a:latin typeface="Arial" panose="020B0604020202020204" pitchFamily="34" charset="0"/>
                <a:cs typeface="Arial" panose="020B0604020202020204" pitchFamily="34" charset="0"/>
              </a:endParaRPr>
            </a:p>
          </p:txBody>
        </p:sp>
        <p:sp>
          <p:nvSpPr>
            <p:cNvPr id="56" name="Oval 55">
              <a:extLst>
                <a:ext uri="{FF2B5EF4-FFF2-40B4-BE49-F238E27FC236}">
                  <a16:creationId xmlns="" xmlns:a16="http://schemas.microsoft.com/office/drawing/2014/main" id="{10F51FC5-F9CC-BD4A-B54F-26BF093B8280}"/>
                </a:ext>
              </a:extLst>
            </p:cNvPr>
            <p:cNvSpPr/>
            <p:nvPr/>
          </p:nvSpPr>
          <p:spPr>
            <a:xfrm>
              <a:off x="7740973" y="4135042"/>
              <a:ext cx="1228049" cy="1228049"/>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 xmlns:a16="http://schemas.microsoft.com/office/drawing/2014/main" id="{127EEEAB-0395-F449-A6DA-8B97430C7F24}"/>
              </a:ext>
            </a:extLst>
          </p:cNvPr>
          <p:cNvGrpSpPr/>
          <p:nvPr/>
        </p:nvGrpSpPr>
        <p:grpSpPr>
          <a:xfrm>
            <a:off x="5564252" y="795459"/>
            <a:ext cx="1228049" cy="1228049"/>
            <a:chOff x="7222090" y="1899904"/>
            <a:chExt cx="1228049" cy="1228049"/>
          </a:xfrm>
        </p:grpSpPr>
        <p:sp>
          <p:nvSpPr>
            <p:cNvPr id="23" name="TextBox 22">
              <a:extLst>
                <a:ext uri="{FF2B5EF4-FFF2-40B4-BE49-F238E27FC236}">
                  <a16:creationId xmlns="" xmlns:a16="http://schemas.microsoft.com/office/drawing/2014/main" id="{94C737D0-AA4F-4385-ADC6-B8AEEAA6E1CB}"/>
                </a:ext>
              </a:extLst>
            </p:cNvPr>
            <p:cNvSpPr txBox="1"/>
            <p:nvPr/>
          </p:nvSpPr>
          <p:spPr>
            <a:xfrm>
              <a:off x="7427697" y="2346437"/>
              <a:ext cx="816833" cy="276524"/>
            </a:xfrm>
            <a:prstGeom prst="rect">
              <a:avLst/>
            </a:prstGeom>
            <a:noFill/>
          </p:spPr>
          <p:txBody>
            <a:bodyPr wrap="square" rtlCol="0">
              <a:spAutoFit/>
            </a:bodyPr>
            <a:lstStyle/>
            <a:p>
              <a:pPr algn="ctr"/>
              <a:r>
                <a:rPr lang="en-US" sz="1600" b="1" dirty="0">
                  <a:solidFill>
                    <a:srgbClr val="E76F0A"/>
                  </a:solidFill>
                  <a:latin typeface="Arial" panose="020B0604020202020204" pitchFamily="34" charset="0"/>
                  <a:cs typeface="Arial" panose="020B0604020202020204" pitchFamily="34" charset="0"/>
                </a:rPr>
                <a:t>Age</a:t>
              </a:r>
              <a:endParaRPr lang="en-US" b="1" dirty="0">
                <a:solidFill>
                  <a:srgbClr val="E76F0A"/>
                </a:solidFill>
                <a:latin typeface="Arial" panose="020B0604020202020204" pitchFamily="34" charset="0"/>
                <a:cs typeface="Arial" panose="020B0604020202020204" pitchFamily="34" charset="0"/>
              </a:endParaRPr>
            </a:p>
          </p:txBody>
        </p:sp>
        <p:sp>
          <p:nvSpPr>
            <p:cNvPr id="59" name="Oval 58">
              <a:extLst>
                <a:ext uri="{FF2B5EF4-FFF2-40B4-BE49-F238E27FC236}">
                  <a16:creationId xmlns="" xmlns:a16="http://schemas.microsoft.com/office/drawing/2014/main" id="{9AC8CA0B-D598-D04D-A520-30E75F0117C6}"/>
                </a:ext>
              </a:extLst>
            </p:cNvPr>
            <p:cNvSpPr/>
            <p:nvPr/>
          </p:nvSpPr>
          <p:spPr>
            <a:xfrm>
              <a:off x="7222090" y="1899904"/>
              <a:ext cx="1228049" cy="1228049"/>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 xmlns:a16="http://schemas.microsoft.com/office/drawing/2014/main" id="{29326643-627A-F441-856E-BA6F99BC2BD1}"/>
              </a:ext>
            </a:extLst>
          </p:cNvPr>
          <p:cNvGrpSpPr/>
          <p:nvPr/>
        </p:nvGrpSpPr>
        <p:grpSpPr>
          <a:xfrm>
            <a:off x="7704962" y="4303408"/>
            <a:ext cx="1243911" cy="1228049"/>
            <a:chOff x="5172750" y="5070738"/>
            <a:chExt cx="1243911" cy="1228049"/>
          </a:xfrm>
        </p:grpSpPr>
        <p:sp>
          <p:nvSpPr>
            <p:cNvPr id="26" name="TextBox 25">
              <a:extLst>
                <a:ext uri="{FF2B5EF4-FFF2-40B4-BE49-F238E27FC236}">
                  <a16:creationId xmlns="" xmlns:a16="http://schemas.microsoft.com/office/drawing/2014/main" id="{6FAA9BD1-2AD8-430C-94E9-3EDB5B0B9237}"/>
                </a:ext>
              </a:extLst>
            </p:cNvPr>
            <p:cNvSpPr txBox="1"/>
            <p:nvPr/>
          </p:nvSpPr>
          <p:spPr>
            <a:xfrm>
              <a:off x="5208999" y="5444672"/>
              <a:ext cx="1207662" cy="800218"/>
            </a:xfrm>
            <a:prstGeom prst="rect">
              <a:avLst/>
            </a:prstGeom>
            <a:noFill/>
          </p:spPr>
          <p:txBody>
            <a:bodyPr wrap="square" rtlCol="0">
              <a:spAutoFit/>
            </a:bodyPr>
            <a:lstStyle/>
            <a:p>
              <a:pPr algn="ctr"/>
              <a:r>
                <a:rPr lang="en-US" sz="1400" b="1" dirty="0">
                  <a:solidFill>
                    <a:srgbClr val="E76F0A"/>
                  </a:solidFill>
                  <a:latin typeface="Arial" panose="020B0604020202020204" pitchFamily="34" charset="0"/>
                  <a:cs typeface="Arial" panose="020B0604020202020204" pitchFamily="34" charset="0"/>
                </a:rPr>
                <a:t>Career /</a:t>
              </a:r>
            </a:p>
            <a:p>
              <a:pPr algn="ctr"/>
              <a:r>
                <a:rPr lang="en-US" sz="1400" b="1" dirty="0">
                  <a:solidFill>
                    <a:srgbClr val="E76F0A"/>
                  </a:solidFill>
                  <a:latin typeface="Arial" panose="020B0604020202020204" pitchFamily="34" charset="0"/>
                  <a:cs typeface="Arial" panose="020B0604020202020204" pitchFamily="34" charset="0"/>
                </a:rPr>
                <a:t>Profession</a:t>
              </a:r>
            </a:p>
            <a:p>
              <a:pPr algn="ctr"/>
              <a:endParaRPr lang="en-US" b="1" dirty="0">
                <a:solidFill>
                  <a:srgbClr val="E76F0A"/>
                </a:solidFill>
                <a:latin typeface="Arial" panose="020B0604020202020204" pitchFamily="34" charset="0"/>
                <a:cs typeface="Arial" panose="020B0604020202020204" pitchFamily="34" charset="0"/>
              </a:endParaRPr>
            </a:p>
          </p:txBody>
        </p:sp>
        <p:sp>
          <p:nvSpPr>
            <p:cNvPr id="60" name="Oval 59">
              <a:extLst>
                <a:ext uri="{FF2B5EF4-FFF2-40B4-BE49-F238E27FC236}">
                  <a16:creationId xmlns="" xmlns:a16="http://schemas.microsoft.com/office/drawing/2014/main" id="{CC64DCB4-B995-B449-8B32-E06936B9DE2D}"/>
                </a:ext>
              </a:extLst>
            </p:cNvPr>
            <p:cNvSpPr/>
            <p:nvPr/>
          </p:nvSpPr>
          <p:spPr>
            <a:xfrm>
              <a:off x="5172750" y="5070738"/>
              <a:ext cx="1228049" cy="1228049"/>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9" name="Straight Arrow Connector 78">
            <a:extLst>
              <a:ext uri="{FF2B5EF4-FFF2-40B4-BE49-F238E27FC236}">
                <a16:creationId xmlns="" xmlns:a16="http://schemas.microsoft.com/office/drawing/2014/main" id="{6C12068C-7940-DB4F-94C4-34C0A138AE1C}"/>
              </a:ext>
            </a:extLst>
          </p:cNvPr>
          <p:cNvCxnSpPr>
            <a:cxnSpLocks/>
          </p:cNvCxnSpPr>
          <p:nvPr/>
        </p:nvCxnSpPr>
        <p:spPr>
          <a:xfrm flipH="1" flipV="1">
            <a:off x="4870673" y="2178789"/>
            <a:ext cx="858142" cy="1041108"/>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 xmlns:a16="http://schemas.microsoft.com/office/drawing/2014/main" id="{F302F3FB-35A7-7C45-A562-A2C5ABBAC792}"/>
              </a:ext>
            </a:extLst>
          </p:cNvPr>
          <p:cNvCxnSpPr>
            <a:cxnSpLocks/>
            <a:endCxn id="59" idx="4"/>
          </p:cNvCxnSpPr>
          <p:nvPr/>
        </p:nvCxnSpPr>
        <p:spPr>
          <a:xfrm flipV="1">
            <a:off x="6099760" y="2023508"/>
            <a:ext cx="78517" cy="874752"/>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 xmlns:a16="http://schemas.microsoft.com/office/drawing/2014/main" id="{D4A26EA4-F806-014B-B584-FC91D3968FE4}"/>
              </a:ext>
            </a:extLst>
          </p:cNvPr>
          <p:cNvCxnSpPr>
            <a:cxnSpLocks/>
          </p:cNvCxnSpPr>
          <p:nvPr/>
        </p:nvCxnSpPr>
        <p:spPr>
          <a:xfrm flipV="1">
            <a:off x="6639681" y="2207795"/>
            <a:ext cx="703685" cy="905690"/>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 xmlns:a16="http://schemas.microsoft.com/office/drawing/2014/main" id="{2DA0243C-F169-F44A-AC54-2503F7CFA7EA}"/>
              </a:ext>
            </a:extLst>
          </p:cNvPr>
          <p:cNvCxnSpPr>
            <a:cxnSpLocks/>
          </p:cNvCxnSpPr>
          <p:nvPr/>
        </p:nvCxnSpPr>
        <p:spPr>
          <a:xfrm flipV="1">
            <a:off x="6739422" y="3452579"/>
            <a:ext cx="1327807" cy="187842"/>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 xmlns:a16="http://schemas.microsoft.com/office/drawing/2014/main" id="{C85F61E6-4395-894F-9AC1-37D64E943F28}"/>
              </a:ext>
            </a:extLst>
          </p:cNvPr>
          <p:cNvCxnSpPr>
            <a:cxnSpLocks/>
          </p:cNvCxnSpPr>
          <p:nvPr/>
        </p:nvCxnSpPr>
        <p:spPr>
          <a:xfrm>
            <a:off x="6663129" y="4009242"/>
            <a:ext cx="1149621" cy="640302"/>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 xmlns:a16="http://schemas.microsoft.com/office/drawing/2014/main" id="{B2FD0B58-B718-8148-9BCA-FE28C12BD81E}"/>
              </a:ext>
            </a:extLst>
          </p:cNvPr>
          <p:cNvCxnSpPr>
            <a:cxnSpLocks/>
          </p:cNvCxnSpPr>
          <p:nvPr/>
        </p:nvCxnSpPr>
        <p:spPr>
          <a:xfrm flipH="1">
            <a:off x="4352159" y="3877552"/>
            <a:ext cx="1197580" cy="637850"/>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 xmlns:a16="http://schemas.microsoft.com/office/drawing/2014/main" id="{0139E726-DD9B-4A44-A16A-715299244C0E}"/>
              </a:ext>
            </a:extLst>
          </p:cNvPr>
          <p:cNvCxnSpPr>
            <a:cxnSpLocks/>
          </p:cNvCxnSpPr>
          <p:nvPr/>
        </p:nvCxnSpPr>
        <p:spPr>
          <a:xfrm flipH="1">
            <a:off x="5375126" y="4188131"/>
            <a:ext cx="498010" cy="945547"/>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 xmlns:a16="http://schemas.microsoft.com/office/drawing/2014/main" id="{9CC8C0B5-5EC9-134C-ACF0-170056F60B14}"/>
              </a:ext>
            </a:extLst>
          </p:cNvPr>
          <p:cNvCxnSpPr>
            <a:cxnSpLocks/>
          </p:cNvCxnSpPr>
          <p:nvPr/>
        </p:nvCxnSpPr>
        <p:spPr>
          <a:xfrm>
            <a:off x="6334890" y="4260753"/>
            <a:ext cx="446564" cy="895749"/>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 xmlns:a16="http://schemas.microsoft.com/office/drawing/2014/main" id="{440B52C4-D569-496F-8DF5-137C8E3DE932}"/>
              </a:ext>
            </a:extLst>
          </p:cNvPr>
          <p:cNvSpPr/>
          <p:nvPr/>
        </p:nvSpPr>
        <p:spPr>
          <a:xfrm>
            <a:off x="5416883" y="2838461"/>
            <a:ext cx="1469654" cy="1469654"/>
          </a:xfrm>
          <a:prstGeom prst="ellipse">
            <a:avLst/>
          </a:prstGeom>
          <a:solidFill>
            <a:srgbClr val="0DB14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 xmlns:a16="http://schemas.microsoft.com/office/drawing/2014/main" id="{1FE98E65-5FBF-D246-8262-B4B4B2A303B0}"/>
              </a:ext>
            </a:extLst>
          </p:cNvPr>
          <p:cNvSpPr txBox="1"/>
          <p:nvPr/>
        </p:nvSpPr>
        <p:spPr>
          <a:xfrm>
            <a:off x="5232919" y="3160855"/>
            <a:ext cx="1837581" cy="861774"/>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Target </a:t>
            </a:r>
          </a:p>
          <a:p>
            <a:pPr algn="ctr"/>
            <a:r>
              <a:rPr lang="en-US" sz="1600" b="1" dirty="0">
                <a:solidFill>
                  <a:schemeClr val="bg1"/>
                </a:solidFill>
                <a:latin typeface="Arial" panose="020B0604020202020204" pitchFamily="34" charset="0"/>
                <a:cs typeface="Arial" panose="020B0604020202020204" pitchFamily="34" charset="0"/>
              </a:rPr>
              <a:t>Market</a:t>
            </a:r>
          </a:p>
          <a:p>
            <a:pPr algn="ctr"/>
            <a:r>
              <a:rPr lang="en-US" sz="1600" b="1" dirty="0">
                <a:solidFill>
                  <a:schemeClr val="bg1"/>
                </a:solidFill>
                <a:latin typeface="Arial" panose="020B0604020202020204" pitchFamily="34" charset="0"/>
                <a:cs typeface="Arial" panose="020B0604020202020204" pitchFamily="34" charset="0"/>
              </a:rPr>
              <a:t>Info</a:t>
            </a:r>
            <a:endParaRPr lang="en-US" b="1" dirty="0">
              <a:solidFill>
                <a:schemeClr val="bg1"/>
              </a:solidFill>
              <a:latin typeface="Arial" panose="020B0604020202020204" pitchFamily="34" charset="0"/>
              <a:cs typeface="Arial" panose="020B0604020202020204" pitchFamily="34" charset="0"/>
            </a:endParaRPr>
          </a:p>
        </p:txBody>
      </p:sp>
      <p:pic>
        <p:nvPicPr>
          <p:cNvPr id="113" name="Picture 112">
            <a:extLst>
              <a:ext uri="{FF2B5EF4-FFF2-40B4-BE49-F238E27FC236}">
                <a16:creationId xmlns="" xmlns:a16="http://schemas.microsoft.com/office/drawing/2014/main" id="{D54B2685-C337-8F4C-A263-51953A7FA42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382563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10;&#10;Description automatically generated">
            <a:extLst>
              <a:ext uri="{FF2B5EF4-FFF2-40B4-BE49-F238E27FC236}">
                <a16:creationId xmlns="" xmlns:a16="http://schemas.microsoft.com/office/drawing/2014/main" id="{ED1A1BF0-4D6D-405A-BF4E-59F868AA16F6}"/>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t="7813" b="7813"/>
          <a:stretch>
            <a:fillRect/>
          </a:stretch>
        </p:blipFill>
        <p:spPr/>
      </p:pic>
      <p:sp>
        <p:nvSpPr>
          <p:cNvPr id="13" name="Rectangle 12">
            <a:extLst>
              <a:ext uri="{FF2B5EF4-FFF2-40B4-BE49-F238E27FC236}">
                <a16:creationId xmlns="" xmlns:a16="http://schemas.microsoft.com/office/drawing/2014/main" id="{DB3E8536-288F-462B-9323-C747BA596DE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solidFill>
                  <a:schemeClr val="bg1"/>
                </a:solidFill>
              </a:rPr>
              <a:pPr/>
              <a:t>9/23/2019</a:t>
            </a:fld>
            <a:endParaRPr lang="en-US" dirty="0">
              <a:solidFill>
                <a:schemeClr val="bg1"/>
              </a:solidFill>
            </a:endParaRPr>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solidFill>
                  <a:schemeClr val="bg1"/>
                </a:solidFill>
              </a:rPr>
              <a:pPr/>
              <a:t>2</a:t>
            </a:fld>
            <a:endParaRPr lang="en-US">
              <a:solidFill>
                <a:schemeClr val="bg1"/>
              </a:solidFill>
            </a:endParaRPr>
          </a:p>
        </p:txBody>
      </p:sp>
      <p:sp>
        <p:nvSpPr>
          <p:cNvPr id="12" name="Oval 11">
            <a:extLst>
              <a:ext uri="{FF2B5EF4-FFF2-40B4-BE49-F238E27FC236}">
                <a16:creationId xmlns="" xmlns:a16="http://schemas.microsoft.com/office/drawing/2014/main" id="{487510CB-74E3-452E-BEEF-6874A0CFF291}"/>
              </a:ext>
            </a:extLst>
          </p:cNvPr>
          <p:cNvSpPr/>
          <p:nvPr/>
        </p:nvSpPr>
        <p:spPr>
          <a:xfrm>
            <a:off x="6293376" y="831712"/>
            <a:ext cx="4915438" cy="4915438"/>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D4816FBB-1E48-44DF-BF80-E07DFA6A1F1C}"/>
              </a:ext>
            </a:extLst>
          </p:cNvPr>
          <p:cNvSpPr txBox="1"/>
          <p:nvPr/>
        </p:nvSpPr>
        <p:spPr>
          <a:xfrm>
            <a:off x="6695213" y="2275611"/>
            <a:ext cx="4163288" cy="830997"/>
          </a:xfrm>
          <a:prstGeom prst="rect">
            <a:avLst/>
          </a:prstGeom>
          <a:noFill/>
        </p:spPr>
        <p:txBody>
          <a:bodyPr wrap="square" rtlCol="0">
            <a:spAutoFit/>
          </a:bodyPr>
          <a:lstStyle/>
          <a:p>
            <a:r>
              <a:rPr lang="en-CA" sz="4800" b="1" dirty="0">
                <a:solidFill>
                  <a:schemeClr val="bg1"/>
                </a:solidFill>
                <a:latin typeface="Arial" panose="020B0604020202020204" pitchFamily="34" charset="0"/>
                <a:cs typeface="Arial" panose="020B0604020202020204" pitchFamily="34" charset="0"/>
              </a:rPr>
              <a:t>Introductions</a:t>
            </a:r>
            <a:endParaRPr lang="en-US" sz="4800" b="1"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08C39288-2375-4B57-A638-3D7F62981481}"/>
              </a:ext>
            </a:extLst>
          </p:cNvPr>
          <p:cNvSpPr txBox="1"/>
          <p:nvPr/>
        </p:nvSpPr>
        <p:spPr>
          <a:xfrm>
            <a:off x="7173194" y="3124201"/>
            <a:ext cx="3706089" cy="130516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CA" sz="2800" b="1" dirty="0">
                <a:latin typeface="Arial" panose="020B0604020202020204" pitchFamily="34" charset="0"/>
                <a:cs typeface="Arial" panose="020B0604020202020204" pitchFamily="34" charset="0"/>
              </a:rPr>
              <a:t>Instructor</a:t>
            </a:r>
          </a:p>
          <a:p>
            <a:pPr marL="457200" indent="-457200">
              <a:lnSpc>
                <a:spcPct val="150000"/>
              </a:lnSpc>
              <a:buFont typeface="Arial" panose="020B0604020202020204" pitchFamily="34" charset="0"/>
              <a:buChar char="•"/>
            </a:pPr>
            <a:r>
              <a:rPr lang="en-CA" sz="2800" b="1" dirty="0">
                <a:latin typeface="Arial" panose="020B0604020202020204" pitchFamily="34" charset="0"/>
                <a:cs typeface="Arial" panose="020B0604020202020204" pitchFamily="34" charset="0"/>
              </a:rPr>
              <a:t>Participants</a:t>
            </a:r>
            <a:endParaRPr lang="en-US" sz="2800" b="1" dirty="0">
              <a:latin typeface="Arial" panose="020B0604020202020204" pitchFamily="34" charset="0"/>
              <a:cs typeface="Arial" panose="020B0604020202020204" pitchFamily="34" charset="0"/>
            </a:endParaRPr>
          </a:p>
        </p:txBody>
      </p:sp>
      <p:pic>
        <p:nvPicPr>
          <p:cNvPr id="16" name="Picture 15" descr="A picture containing device&#10;&#10;Description automatically generated">
            <a:extLst>
              <a:ext uri="{FF2B5EF4-FFF2-40B4-BE49-F238E27FC236}">
                <a16:creationId xmlns="" xmlns:a16="http://schemas.microsoft.com/office/drawing/2014/main" id="{8ECF3461-97F9-46F3-B1A9-0F6E5D0AD0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1347282000"/>
      </p:ext>
    </p:extLst>
  </p:cSld>
  <p:clrMapOvr>
    <a:masterClrMapping/>
  </p:clrMapOvr>
  <p:transition spd="med">
    <p:pull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at a table using a computer&#10;&#10;Description automatically generated">
            <a:extLst>
              <a:ext uri="{FF2B5EF4-FFF2-40B4-BE49-F238E27FC236}">
                <a16:creationId xmlns="" xmlns:a16="http://schemas.microsoft.com/office/drawing/2014/main" id="{C84D1956-3966-42E0-91BA-206AF74FA9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25671" y="-291505"/>
            <a:ext cx="6016368" cy="6016368"/>
          </a:xfrm>
          <a:prstGeom prst="ellipse">
            <a:avLst/>
          </a:prstGeom>
          <a:ln w="76200">
            <a:solidFill>
              <a:srgbClr val="0D934B"/>
            </a:solidFill>
          </a:ln>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20</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804718"/>
            <a:ext cx="1041049" cy="948126"/>
          </a:xfrm>
          <a:prstGeom prst="rect">
            <a:avLst/>
          </a:prstGeom>
        </p:spPr>
      </p:pic>
      <p:sp>
        <p:nvSpPr>
          <p:cNvPr id="17" name="TextBox 16">
            <a:extLst>
              <a:ext uri="{FF2B5EF4-FFF2-40B4-BE49-F238E27FC236}">
                <a16:creationId xmlns="" xmlns:a16="http://schemas.microsoft.com/office/drawing/2014/main" id="{FB16B96B-0A2E-4350-B45A-FACBE90F35D9}"/>
              </a:ext>
            </a:extLst>
          </p:cNvPr>
          <p:cNvSpPr txBox="1"/>
          <p:nvPr/>
        </p:nvSpPr>
        <p:spPr>
          <a:xfrm>
            <a:off x="1385454" y="531886"/>
            <a:ext cx="383968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What type of house do they have?</a:t>
            </a:r>
            <a:endParaRPr lang="en-US"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6FE6B00B-BDAA-410B-B6F4-DBF0A9A104F7}"/>
              </a:ext>
            </a:extLst>
          </p:cNvPr>
          <p:cNvSpPr txBox="1"/>
          <p:nvPr/>
        </p:nvSpPr>
        <p:spPr>
          <a:xfrm>
            <a:off x="630626" y="346364"/>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1.</a:t>
            </a:r>
            <a:endParaRPr lang="en-US" sz="4000" b="1" dirty="0">
              <a:solidFill>
                <a:srgbClr val="E76F0A"/>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 xmlns:a16="http://schemas.microsoft.com/office/drawing/2014/main" id="{AC29BD91-511F-4630-AE73-5B9F054FD3A2}"/>
              </a:ext>
            </a:extLst>
          </p:cNvPr>
          <p:cNvSpPr txBox="1"/>
          <p:nvPr/>
        </p:nvSpPr>
        <p:spPr>
          <a:xfrm>
            <a:off x="1392381" y="1194631"/>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What kind of car do they own?</a:t>
            </a:r>
            <a:endParaRPr lang="en-US" sz="20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637553" y="1021327"/>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2.</a:t>
            </a:r>
            <a:endParaRPr lang="en-US" sz="40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399308" y="1858855"/>
            <a:ext cx="364295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What type of pets do they have?</a:t>
            </a:r>
            <a:endParaRPr lang="en-US" sz="20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644480" y="1683227"/>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3.</a:t>
            </a:r>
            <a:endParaRPr lang="en-US" sz="40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406235" y="2575331"/>
            <a:ext cx="421079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What non-work activities do they do?</a:t>
            </a:r>
            <a:endParaRPr lang="en-US" sz="2000"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 xmlns:a16="http://schemas.microsoft.com/office/drawing/2014/main" id="{1B7FDE25-B850-4C8E-AAA0-A86F4C6A38BC}"/>
              </a:ext>
            </a:extLst>
          </p:cNvPr>
          <p:cNvSpPr txBox="1"/>
          <p:nvPr/>
        </p:nvSpPr>
        <p:spPr>
          <a:xfrm>
            <a:off x="651407" y="2397379"/>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4.</a:t>
            </a:r>
            <a:endParaRPr lang="en-US" sz="40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413162" y="3370185"/>
            <a:ext cx="344814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What technologies do they use?</a:t>
            </a:r>
            <a:endParaRPr lang="en-US" sz="2000"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5160C033-CD10-4098-8DC4-CB8C07193AD5}"/>
              </a:ext>
            </a:extLst>
          </p:cNvPr>
          <p:cNvSpPr txBox="1"/>
          <p:nvPr/>
        </p:nvSpPr>
        <p:spPr>
          <a:xfrm>
            <a:off x="658334" y="3189909"/>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5.</a:t>
            </a:r>
            <a:endParaRPr lang="en-US" sz="4000" b="1" dirty="0">
              <a:solidFill>
                <a:srgbClr val="E76F0A"/>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 xmlns:a16="http://schemas.microsoft.com/office/drawing/2014/main" id="{95C85263-1CBE-4491-AECF-FD186C025F84}"/>
              </a:ext>
            </a:extLst>
          </p:cNvPr>
          <p:cNvSpPr txBox="1"/>
          <p:nvPr/>
        </p:nvSpPr>
        <p:spPr>
          <a:xfrm>
            <a:off x="1420089" y="4099724"/>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What are their interests?</a:t>
            </a:r>
            <a:endParaRPr lang="en-US" sz="2000"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 xmlns:a16="http://schemas.microsoft.com/office/drawing/2014/main" id="{790190DB-432D-4CA1-A216-083701A8AAE1}"/>
              </a:ext>
            </a:extLst>
          </p:cNvPr>
          <p:cNvSpPr txBox="1"/>
          <p:nvPr/>
        </p:nvSpPr>
        <p:spPr>
          <a:xfrm>
            <a:off x="665261" y="3917124"/>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6.</a:t>
            </a:r>
            <a:endParaRPr lang="en-US" sz="4000" b="1" dirty="0">
              <a:solidFill>
                <a:srgbClr val="E76F0A"/>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 xmlns:a16="http://schemas.microsoft.com/office/drawing/2014/main" id="{72570911-8E11-4935-8C13-97E520A72B5A}"/>
              </a:ext>
            </a:extLst>
          </p:cNvPr>
          <p:cNvSpPr txBox="1"/>
          <p:nvPr/>
        </p:nvSpPr>
        <p:spPr>
          <a:xfrm>
            <a:off x="1427016" y="4816200"/>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Where do they shop?</a:t>
            </a:r>
            <a:endParaRPr lang="en-US" sz="2000"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 xmlns:a16="http://schemas.microsoft.com/office/drawing/2014/main" id="{37D8CC01-4029-4DD9-9A3C-D34C263F64B2}"/>
              </a:ext>
            </a:extLst>
          </p:cNvPr>
          <p:cNvSpPr txBox="1"/>
          <p:nvPr/>
        </p:nvSpPr>
        <p:spPr>
          <a:xfrm>
            <a:off x="672188" y="4605147"/>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7.</a:t>
            </a:r>
            <a:endParaRPr lang="en-US" sz="4000" b="1" dirty="0">
              <a:solidFill>
                <a:srgbClr val="E76F0A"/>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 xmlns:a16="http://schemas.microsoft.com/office/drawing/2014/main" id="{3134E8EF-1905-4A6E-9492-744AD6EF89BF}"/>
              </a:ext>
            </a:extLst>
          </p:cNvPr>
          <p:cNvSpPr/>
          <p:nvPr/>
        </p:nvSpPr>
        <p:spPr>
          <a:xfrm>
            <a:off x="4887581" y="2761837"/>
            <a:ext cx="3331628" cy="3331628"/>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4887581" y="3253977"/>
            <a:ext cx="3442692" cy="2123658"/>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Target Market Analysis</a:t>
            </a:r>
            <a:endParaRPr lang="en-US" sz="4400" b="1"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F8ED7AE0-AB5D-AC43-A2F6-92DF601B43AA}"/>
              </a:ext>
            </a:extLst>
          </p:cNvPr>
          <p:cNvSpPr txBox="1"/>
          <p:nvPr/>
        </p:nvSpPr>
        <p:spPr>
          <a:xfrm>
            <a:off x="1449228" y="5424107"/>
            <a:ext cx="331123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How would they describe their lifestyle?</a:t>
            </a:r>
            <a:endParaRPr lang="en-US" sz="20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 xmlns:a16="http://schemas.microsoft.com/office/drawing/2014/main" id="{0A77E928-5306-2641-A8A9-E060F91CCABE}"/>
              </a:ext>
            </a:extLst>
          </p:cNvPr>
          <p:cNvSpPr txBox="1"/>
          <p:nvPr/>
        </p:nvSpPr>
        <p:spPr>
          <a:xfrm>
            <a:off x="698367" y="5208822"/>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8.</a:t>
            </a:r>
            <a:endParaRPr lang="en-US" sz="40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8852455"/>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erson sitting at a table using a computer&#10;&#10;Description automatically generated">
            <a:extLst>
              <a:ext uri="{FF2B5EF4-FFF2-40B4-BE49-F238E27FC236}">
                <a16:creationId xmlns="" xmlns:a16="http://schemas.microsoft.com/office/drawing/2014/main" id="{D7353C2D-C28E-4CE8-993B-124AF260EC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25671" y="-291505"/>
            <a:ext cx="6016368" cy="6016368"/>
          </a:xfrm>
          <a:prstGeom prst="ellipse">
            <a:avLst/>
          </a:prstGeom>
          <a:ln w="76200">
            <a:solidFill>
              <a:srgbClr val="0D934B"/>
            </a:solidFill>
          </a:ln>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21</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TextBox 16">
            <a:extLst>
              <a:ext uri="{FF2B5EF4-FFF2-40B4-BE49-F238E27FC236}">
                <a16:creationId xmlns="" xmlns:a16="http://schemas.microsoft.com/office/drawing/2014/main" id="{FB16B96B-0A2E-4350-B45A-FACBE90F35D9}"/>
              </a:ext>
            </a:extLst>
          </p:cNvPr>
          <p:cNvSpPr txBox="1"/>
          <p:nvPr/>
        </p:nvSpPr>
        <p:spPr>
          <a:xfrm>
            <a:off x="1280383" y="2144368"/>
            <a:ext cx="414532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Who makes the purchasing decision?</a:t>
            </a:r>
            <a:endParaRPr lang="en-US"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6FE6B00B-BDAA-410B-B6F4-DBF0A9A104F7}"/>
              </a:ext>
            </a:extLst>
          </p:cNvPr>
          <p:cNvSpPr txBox="1"/>
          <p:nvPr/>
        </p:nvSpPr>
        <p:spPr>
          <a:xfrm>
            <a:off x="525555" y="1958846"/>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1.</a:t>
            </a:r>
            <a:endParaRPr lang="en-US" sz="4000" b="1" dirty="0">
              <a:solidFill>
                <a:srgbClr val="E76F0A"/>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 xmlns:a16="http://schemas.microsoft.com/office/drawing/2014/main" id="{AC29BD91-511F-4630-AE73-5B9F054FD3A2}"/>
              </a:ext>
            </a:extLst>
          </p:cNvPr>
          <p:cNvSpPr txBox="1"/>
          <p:nvPr/>
        </p:nvSpPr>
        <p:spPr>
          <a:xfrm>
            <a:off x="1287310" y="2807113"/>
            <a:ext cx="413839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How many decision makers are there?</a:t>
            </a:r>
            <a:endParaRPr lang="en-US" sz="20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532482" y="2633809"/>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2.</a:t>
            </a:r>
            <a:endParaRPr lang="en-US" sz="40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294237" y="3471337"/>
            <a:ext cx="3642955"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How frequently are they likely to purchase?</a:t>
            </a:r>
            <a:endParaRPr lang="en-US" sz="20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539409" y="3295709"/>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3.</a:t>
            </a:r>
            <a:endParaRPr lang="en-US" sz="40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301164" y="4187813"/>
            <a:ext cx="3475353"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Are they risk-takers in their decision making?</a:t>
            </a:r>
            <a:endParaRPr lang="en-US" sz="2000"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 xmlns:a16="http://schemas.microsoft.com/office/drawing/2014/main" id="{1B7FDE25-B850-4C8E-AAA0-A86F4C6A38BC}"/>
              </a:ext>
            </a:extLst>
          </p:cNvPr>
          <p:cNvSpPr txBox="1"/>
          <p:nvPr/>
        </p:nvSpPr>
        <p:spPr>
          <a:xfrm>
            <a:off x="546336" y="4009861"/>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4.</a:t>
            </a:r>
            <a:endParaRPr lang="en-US" sz="40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308091" y="4982667"/>
            <a:ext cx="3448141"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Who influences their decision making? (co-workers, family, friends)?</a:t>
            </a:r>
            <a:endParaRPr lang="en-US" sz="2000"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5160C033-CD10-4098-8DC4-CB8C07193AD5}"/>
              </a:ext>
            </a:extLst>
          </p:cNvPr>
          <p:cNvSpPr txBox="1"/>
          <p:nvPr/>
        </p:nvSpPr>
        <p:spPr>
          <a:xfrm>
            <a:off x="553263" y="4802391"/>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5.</a:t>
            </a:r>
            <a:endParaRPr lang="en-US" sz="4000" b="1" dirty="0">
              <a:solidFill>
                <a:srgbClr val="E76F0A"/>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 xmlns:a16="http://schemas.microsoft.com/office/drawing/2014/main" id="{3134E8EF-1905-4A6E-9492-744AD6EF89BF}"/>
              </a:ext>
            </a:extLst>
          </p:cNvPr>
          <p:cNvSpPr/>
          <p:nvPr/>
        </p:nvSpPr>
        <p:spPr>
          <a:xfrm>
            <a:off x="4887581" y="2761837"/>
            <a:ext cx="3331628" cy="3331628"/>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4887581" y="3253977"/>
            <a:ext cx="3442692" cy="2123658"/>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Target Market Analysis</a:t>
            </a:r>
            <a:endParaRPr lang="en-US" sz="4400" b="1"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21B254E5-7A07-B84F-8DFE-68D9A2E32F4A}"/>
              </a:ext>
            </a:extLst>
          </p:cNvPr>
          <p:cNvSpPr txBox="1"/>
          <p:nvPr/>
        </p:nvSpPr>
        <p:spPr>
          <a:xfrm>
            <a:off x="553263" y="381121"/>
            <a:ext cx="4831377" cy="1384995"/>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How does our target market make their purchasing decisions?</a:t>
            </a:r>
          </a:p>
        </p:txBody>
      </p:sp>
    </p:spTree>
    <p:extLst>
      <p:ext uri="{BB962C8B-B14F-4D97-AF65-F5344CB8AC3E}">
        <p14:creationId xmlns:p14="http://schemas.microsoft.com/office/powerpoint/2010/main" val="211113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indoor, table, sitting, toothbrush&#10;&#10;Description automatically generated">
            <a:extLst>
              <a:ext uri="{FF2B5EF4-FFF2-40B4-BE49-F238E27FC236}">
                <a16:creationId xmlns="" xmlns:a16="http://schemas.microsoft.com/office/drawing/2014/main" id="{BBC5BEE8-29D8-469E-84AC-BF13F35333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5695" r="6712" b="4141"/>
          <a:stretch/>
        </p:blipFill>
        <p:spPr>
          <a:xfrm>
            <a:off x="-985" y="0"/>
            <a:ext cx="2927250" cy="6429087"/>
          </a:xfrm>
          <a:prstGeom prst="rect">
            <a:avLst/>
          </a:prstGeom>
        </p:spPr>
      </p:pic>
      <p:grpSp>
        <p:nvGrpSpPr>
          <p:cNvPr id="5" name="Group 4">
            <a:extLst>
              <a:ext uri="{FF2B5EF4-FFF2-40B4-BE49-F238E27FC236}">
                <a16:creationId xmlns="" xmlns:a16="http://schemas.microsoft.com/office/drawing/2014/main" id="{243E792A-148A-DB40-BB1D-9B63EDD47923}"/>
              </a:ext>
            </a:extLst>
          </p:cNvPr>
          <p:cNvGrpSpPr/>
          <p:nvPr/>
        </p:nvGrpSpPr>
        <p:grpSpPr>
          <a:xfrm>
            <a:off x="4903493" y="2113653"/>
            <a:ext cx="2091914" cy="2966516"/>
            <a:chOff x="5172890" y="2103120"/>
            <a:chExt cx="2091914" cy="2966516"/>
          </a:xfrm>
        </p:grpSpPr>
        <p:sp>
          <p:nvSpPr>
            <p:cNvPr id="3" name="Rectangle 2">
              <a:extLst>
                <a:ext uri="{FF2B5EF4-FFF2-40B4-BE49-F238E27FC236}">
                  <a16:creationId xmlns="" xmlns:a16="http://schemas.microsoft.com/office/drawing/2014/main" id="{AD4B546C-20B3-A14B-B77D-0A3C98194162}"/>
                </a:ext>
              </a:extLst>
            </p:cNvPr>
            <p:cNvSpPr/>
            <p:nvPr/>
          </p:nvSpPr>
          <p:spPr>
            <a:xfrm>
              <a:off x="5172891" y="2103120"/>
              <a:ext cx="2091913" cy="20919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 xmlns:a16="http://schemas.microsoft.com/office/drawing/2014/main" id="{8F18454C-F93C-0648-9F5D-1CCDBF0ABAD9}"/>
                </a:ext>
              </a:extLst>
            </p:cNvPr>
            <p:cNvSpPr/>
            <p:nvPr/>
          </p:nvSpPr>
          <p:spPr>
            <a:xfrm>
              <a:off x="5172890" y="4226058"/>
              <a:ext cx="2091913" cy="84357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22</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41" name="TextBox 40">
            <a:extLst>
              <a:ext uri="{FF2B5EF4-FFF2-40B4-BE49-F238E27FC236}">
                <a16:creationId xmlns="" xmlns:a16="http://schemas.microsoft.com/office/drawing/2014/main" id="{A1D2C20E-1889-490A-9F65-49068D8E78EA}"/>
              </a:ext>
            </a:extLst>
          </p:cNvPr>
          <p:cNvSpPr txBox="1"/>
          <p:nvPr/>
        </p:nvSpPr>
        <p:spPr>
          <a:xfrm>
            <a:off x="4903492" y="2969621"/>
            <a:ext cx="2091913" cy="707886"/>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80%</a:t>
            </a:r>
          </a:p>
          <a:p>
            <a:pPr algn="ctr"/>
            <a:r>
              <a:rPr lang="en-US" sz="2000" b="1" dirty="0">
                <a:solidFill>
                  <a:schemeClr val="bg1"/>
                </a:solidFill>
                <a:latin typeface="Arial" panose="020B0604020202020204" pitchFamily="34" charset="0"/>
                <a:cs typeface="Arial" panose="020B0604020202020204" pitchFamily="34" charset="0"/>
              </a:rPr>
              <a:t>Revenue</a:t>
            </a:r>
          </a:p>
        </p:txBody>
      </p:sp>
      <p:sp>
        <p:nvSpPr>
          <p:cNvPr id="43" name="TextBox 42">
            <a:extLst>
              <a:ext uri="{FF2B5EF4-FFF2-40B4-BE49-F238E27FC236}">
                <a16:creationId xmlns="" xmlns:a16="http://schemas.microsoft.com/office/drawing/2014/main" id="{EF92FD10-7FF0-4323-87C0-D604F07DCCAE}"/>
              </a:ext>
            </a:extLst>
          </p:cNvPr>
          <p:cNvSpPr txBox="1"/>
          <p:nvPr/>
        </p:nvSpPr>
        <p:spPr>
          <a:xfrm>
            <a:off x="4791316" y="4288819"/>
            <a:ext cx="2204088" cy="1138773"/>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20%</a:t>
            </a:r>
          </a:p>
          <a:p>
            <a:pPr algn="ctr"/>
            <a:r>
              <a:rPr lang="en-US" sz="2000" b="1" dirty="0">
                <a:solidFill>
                  <a:schemeClr val="bg1"/>
                </a:solidFill>
                <a:latin typeface="Arial" panose="020B0604020202020204" pitchFamily="34" charset="0"/>
                <a:cs typeface="Arial" panose="020B0604020202020204" pitchFamily="34" charset="0"/>
              </a:rPr>
              <a:t>Revenue</a:t>
            </a:r>
          </a:p>
          <a:p>
            <a:pPr algn="r"/>
            <a:r>
              <a:rPr lang="en-US" sz="2800" b="1" dirty="0">
                <a:solidFill>
                  <a:schemeClr val="bg1"/>
                </a:solidFill>
                <a:latin typeface="Arial" panose="020B0604020202020204" pitchFamily="34" charset="0"/>
                <a:cs typeface="Arial" panose="020B0604020202020204" pitchFamily="34" charset="0"/>
              </a:rPr>
              <a:t>n</a:t>
            </a:r>
            <a:endParaRPr lang="en-US" sz="3200" b="1"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8CCDA077-0417-6648-AE4A-0DF0FAA2B4B8}"/>
              </a:ext>
            </a:extLst>
          </p:cNvPr>
          <p:cNvSpPr txBox="1"/>
          <p:nvPr/>
        </p:nvSpPr>
        <p:spPr>
          <a:xfrm>
            <a:off x="5930537" y="292805"/>
            <a:ext cx="3317966"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80 - 20 Rule</a:t>
            </a:r>
            <a:endParaRPr lang="en-US" sz="4400" dirty="0">
              <a:latin typeface="Arial" panose="020B0604020202020204" pitchFamily="34" charset="0"/>
              <a:cs typeface="Arial" panose="020B0604020202020204" pitchFamily="34" charset="0"/>
            </a:endParaRPr>
          </a:p>
        </p:txBody>
      </p:sp>
      <p:grpSp>
        <p:nvGrpSpPr>
          <p:cNvPr id="28" name="Group 27">
            <a:extLst>
              <a:ext uri="{FF2B5EF4-FFF2-40B4-BE49-F238E27FC236}">
                <a16:creationId xmlns="" xmlns:a16="http://schemas.microsoft.com/office/drawing/2014/main" id="{066FB549-2050-AA47-B86F-77B2E3DBB0BA}"/>
              </a:ext>
            </a:extLst>
          </p:cNvPr>
          <p:cNvGrpSpPr/>
          <p:nvPr/>
        </p:nvGrpSpPr>
        <p:grpSpPr>
          <a:xfrm rot="10800000">
            <a:off x="8301695" y="2113653"/>
            <a:ext cx="2091914" cy="2966516"/>
            <a:chOff x="5172890" y="2103120"/>
            <a:chExt cx="2091914" cy="2966516"/>
          </a:xfrm>
        </p:grpSpPr>
        <p:sp>
          <p:nvSpPr>
            <p:cNvPr id="29" name="Rectangle 28">
              <a:extLst>
                <a:ext uri="{FF2B5EF4-FFF2-40B4-BE49-F238E27FC236}">
                  <a16:creationId xmlns="" xmlns:a16="http://schemas.microsoft.com/office/drawing/2014/main" id="{4C7C6F39-81E1-5E44-B7F7-8D10ACA00BCE}"/>
                </a:ext>
              </a:extLst>
            </p:cNvPr>
            <p:cNvSpPr/>
            <p:nvPr/>
          </p:nvSpPr>
          <p:spPr>
            <a:xfrm>
              <a:off x="5172891" y="2103120"/>
              <a:ext cx="2091913" cy="20919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07C41863-EF1C-E840-A0FB-F383B3E67038}"/>
                </a:ext>
              </a:extLst>
            </p:cNvPr>
            <p:cNvSpPr/>
            <p:nvPr/>
          </p:nvSpPr>
          <p:spPr>
            <a:xfrm>
              <a:off x="5172890" y="4226058"/>
              <a:ext cx="2091913" cy="84357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 xmlns:a16="http://schemas.microsoft.com/office/drawing/2014/main" id="{FBFA95DD-BB25-934F-ABF2-94128D092B36}"/>
              </a:ext>
            </a:extLst>
          </p:cNvPr>
          <p:cNvSpPr txBox="1"/>
          <p:nvPr/>
        </p:nvSpPr>
        <p:spPr>
          <a:xfrm>
            <a:off x="8301695" y="3531585"/>
            <a:ext cx="2091912" cy="707886"/>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80%</a:t>
            </a:r>
          </a:p>
          <a:p>
            <a:pPr algn="ctr"/>
            <a:r>
              <a:rPr lang="en-US" sz="2000" b="1" dirty="0">
                <a:solidFill>
                  <a:schemeClr val="bg1"/>
                </a:solidFill>
                <a:latin typeface="Arial" panose="020B0604020202020204" pitchFamily="34" charset="0"/>
                <a:cs typeface="Arial" panose="020B0604020202020204" pitchFamily="34" charset="0"/>
              </a:rPr>
              <a:t>Customers</a:t>
            </a:r>
          </a:p>
        </p:txBody>
      </p:sp>
      <p:sp>
        <p:nvSpPr>
          <p:cNvPr id="45" name="TextBox 44">
            <a:extLst>
              <a:ext uri="{FF2B5EF4-FFF2-40B4-BE49-F238E27FC236}">
                <a16:creationId xmlns="" xmlns:a16="http://schemas.microsoft.com/office/drawing/2014/main" id="{073FD7B8-1DB6-ED40-A9B6-C4D991B77543}"/>
              </a:ext>
            </a:extLst>
          </p:cNvPr>
          <p:cNvSpPr txBox="1"/>
          <p:nvPr/>
        </p:nvSpPr>
        <p:spPr>
          <a:xfrm>
            <a:off x="8301694" y="2134967"/>
            <a:ext cx="2091913" cy="707886"/>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20%</a:t>
            </a:r>
          </a:p>
          <a:p>
            <a:pPr algn="ctr"/>
            <a:r>
              <a:rPr lang="en-US" sz="2000" b="1" dirty="0">
                <a:solidFill>
                  <a:schemeClr val="bg1"/>
                </a:solidFill>
                <a:latin typeface="Arial" panose="020B0604020202020204" pitchFamily="34" charset="0"/>
                <a:cs typeface="Arial" panose="020B0604020202020204" pitchFamily="34" charset="0"/>
              </a:rPr>
              <a:t>Customers</a:t>
            </a:r>
          </a:p>
        </p:txBody>
      </p:sp>
      <p:sp>
        <p:nvSpPr>
          <p:cNvPr id="6" name="Right Arrow 5">
            <a:extLst>
              <a:ext uri="{FF2B5EF4-FFF2-40B4-BE49-F238E27FC236}">
                <a16:creationId xmlns="" xmlns:a16="http://schemas.microsoft.com/office/drawing/2014/main" id="{295ABDB0-59C7-644E-BE5E-C48BD1463EEF}"/>
              </a:ext>
            </a:extLst>
          </p:cNvPr>
          <p:cNvSpPr/>
          <p:nvPr/>
        </p:nvSpPr>
        <p:spPr>
          <a:xfrm rot="20527203">
            <a:off x="7152162" y="2666246"/>
            <a:ext cx="992777" cy="26161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a:extLst>
              <a:ext uri="{FF2B5EF4-FFF2-40B4-BE49-F238E27FC236}">
                <a16:creationId xmlns="" xmlns:a16="http://schemas.microsoft.com/office/drawing/2014/main" id="{3546B889-62FD-FD40-96D2-D2CF6B738BB3}"/>
              </a:ext>
            </a:extLst>
          </p:cNvPr>
          <p:cNvSpPr/>
          <p:nvPr/>
        </p:nvSpPr>
        <p:spPr>
          <a:xfrm rot="20527203">
            <a:off x="7152161" y="4469468"/>
            <a:ext cx="992777" cy="26161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F4F7752E-52F7-944F-B72A-DFDCE80F330A}"/>
              </a:ext>
            </a:extLst>
          </p:cNvPr>
          <p:cNvSpPr txBox="1"/>
          <p:nvPr/>
        </p:nvSpPr>
        <p:spPr>
          <a:xfrm>
            <a:off x="3478846" y="1120299"/>
            <a:ext cx="8177349"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This makes it really important for us to understand our target market.</a:t>
            </a:r>
          </a:p>
        </p:txBody>
      </p:sp>
      <p:sp>
        <p:nvSpPr>
          <p:cNvPr id="27" name="Rectangle 26">
            <a:extLst>
              <a:ext uri="{FF2B5EF4-FFF2-40B4-BE49-F238E27FC236}">
                <a16:creationId xmlns="" xmlns:a16="http://schemas.microsoft.com/office/drawing/2014/main" id="{4FD156C2-06A0-4DA7-98F0-D40623330096}"/>
              </a:ext>
            </a:extLst>
          </p:cNvPr>
          <p:cNvSpPr/>
          <p:nvPr/>
        </p:nvSpPr>
        <p:spPr>
          <a:xfrm>
            <a:off x="-5941" y="-3911"/>
            <a:ext cx="2927250" cy="6429087"/>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 xmlns:a16="http://schemas.microsoft.com/office/drawing/2014/main" id="{42182928-A363-6C44-88AA-4828FCE11E3E}"/>
              </a:ext>
            </a:extLst>
          </p:cNvPr>
          <p:cNvSpPr txBox="1"/>
          <p:nvPr/>
        </p:nvSpPr>
        <p:spPr>
          <a:xfrm>
            <a:off x="342841" y="255568"/>
            <a:ext cx="2747200" cy="2123658"/>
          </a:xfrm>
          <a:prstGeom prst="rect">
            <a:avLst/>
          </a:prstGeom>
          <a:noFill/>
        </p:spPr>
        <p:txBody>
          <a:bodyPr wrap="square" rtlCol="0">
            <a:spAutoFit/>
          </a:bodyPr>
          <a:lstStyle/>
          <a:p>
            <a:r>
              <a:rPr lang="en-CA" sz="4400" b="1" dirty="0">
                <a:solidFill>
                  <a:schemeClr val="bg1"/>
                </a:solidFill>
                <a:latin typeface="Arial" panose="020B0604020202020204" pitchFamily="34" charset="0"/>
                <a:cs typeface="Arial" panose="020B0604020202020204" pitchFamily="34" charset="0"/>
              </a:rPr>
              <a:t>Target </a:t>
            </a:r>
          </a:p>
          <a:p>
            <a:r>
              <a:rPr lang="en-CA" sz="4400" b="1" dirty="0">
                <a:solidFill>
                  <a:schemeClr val="bg1"/>
                </a:solidFill>
                <a:latin typeface="Arial" panose="020B0604020202020204" pitchFamily="34" charset="0"/>
                <a:cs typeface="Arial" panose="020B0604020202020204" pitchFamily="34" charset="0"/>
              </a:rPr>
              <a:t>Market </a:t>
            </a:r>
          </a:p>
          <a:p>
            <a:r>
              <a:rPr lang="en-CA" sz="4400" b="1" dirty="0">
                <a:solidFill>
                  <a:schemeClr val="bg1"/>
                </a:solidFill>
                <a:latin typeface="Arial" panose="020B0604020202020204" pitchFamily="34" charset="0"/>
                <a:cs typeface="Arial" panose="020B0604020202020204" pitchFamily="34" charset="0"/>
              </a:rPr>
              <a:t>Analysis</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4636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500" fill="hold"/>
                                        <p:tgtEl>
                                          <p:spTgt spid="45"/>
                                        </p:tgtEl>
                                        <p:attrNameLst>
                                          <p:attrName>ppt_w</p:attrName>
                                        </p:attrNameLst>
                                      </p:cBhvr>
                                      <p:tavLst>
                                        <p:tav tm="0">
                                          <p:val>
                                            <p:fltVal val="0"/>
                                          </p:val>
                                        </p:tav>
                                        <p:tav tm="100000">
                                          <p:val>
                                            <p:strVal val="#ppt_w"/>
                                          </p:val>
                                        </p:tav>
                                      </p:tavLst>
                                    </p:anim>
                                    <p:anim calcmode="lin" valueType="num">
                                      <p:cBhvr>
                                        <p:cTn id="18" dur="500" fill="hold"/>
                                        <p:tgtEl>
                                          <p:spTgt spid="45"/>
                                        </p:tgtEl>
                                        <p:attrNameLst>
                                          <p:attrName>ppt_h</p:attrName>
                                        </p:attrNameLst>
                                      </p:cBhvr>
                                      <p:tavLst>
                                        <p:tav tm="0">
                                          <p:val>
                                            <p:fltVal val="0"/>
                                          </p:val>
                                        </p:tav>
                                        <p:tav tm="100000">
                                          <p:val>
                                            <p:strVal val="#ppt_h"/>
                                          </p:val>
                                        </p:tav>
                                      </p:tavLst>
                                    </p:anim>
                                    <p:animEffect transition="in" filter="fade">
                                      <p:cBhvr>
                                        <p:cTn id="19" dur="500"/>
                                        <p:tgtEl>
                                          <p:spTgt spid="45"/>
                                        </p:tgtEl>
                                      </p:cBhvr>
                                    </p:animEffect>
                                  </p:childTnLst>
                                </p:cTn>
                              </p:par>
                            </p:childTnLst>
                          </p:cTn>
                        </p:par>
                        <p:par>
                          <p:cTn id="20" fill="hold">
                            <p:stCondLst>
                              <p:cond delay="500"/>
                            </p:stCondLst>
                            <p:childTnLst>
                              <p:par>
                                <p:cTn id="21" presetID="10" presetClass="entr" presetSubtype="0" fill="hold" grpId="0" nodeType="afterEffect">
                                  <p:stCondLst>
                                    <p:cond delay="100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1000"/>
                                        <p:tgtEl>
                                          <p:spTgt spid="43"/>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1000"/>
                                        <p:tgtEl>
                                          <p:spTgt spid="46"/>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P spid="44" grpId="0"/>
      <p:bldP spid="45" grpId="0"/>
      <p:bldP spid="6" grpId="0" animBg="1"/>
      <p:bldP spid="4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A030AF6E-2DDA-394D-92D6-E6D6E0E3BB43}"/>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5052" y="-411980"/>
            <a:ext cx="12161896" cy="6841067"/>
          </a:xfrm>
          <a:prstGeom prst="rect">
            <a:avLst/>
          </a:prstGeom>
        </p:spPr>
      </p:pic>
      <p:sp>
        <p:nvSpPr>
          <p:cNvPr id="20" name="Rectangle 19">
            <a:extLst>
              <a:ext uri="{FF2B5EF4-FFF2-40B4-BE49-F238E27FC236}">
                <a16:creationId xmlns="" xmlns:a16="http://schemas.microsoft.com/office/drawing/2014/main" id="{56C836F5-5CCD-BC40-8EDA-3C6AEC602A6B}"/>
              </a:ext>
            </a:extLst>
          </p:cNvPr>
          <p:cNvSpPr/>
          <p:nvPr/>
        </p:nvSpPr>
        <p:spPr>
          <a:xfrm>
            <a:off x="0" y="-428913"/>
            <a:ext cx="5392882" cy="6858000"/>
          </a:xfrm>
          <a:prstGeom prst="rect">
            <a:avLst/>
          </a:prstGeom>
          <a:solidFill>
            <a:srgbClr val="0DB14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23</a:t>
            </a:fld>
            <a:endParaRPr lang="en-US"/>
          </a:p>
        </p:txBody>
      </p:sp>
      <p:sp>
        <p:nvSpPr>
          <p:cNvPr id="17" name="TextBox 16">
            <a:extLst>
              <a:ext uri="{FF2B5EF4-FFF2-40B4-BE49-F238E27FC236}">
                <a16:creationId xmlns="" xmlns:a16="http://schemas.microsoft.com/office/drawing/2014/main" id="{AE363BFF-6266-46BC-8D4B-C12F0911FBB8}"/>
              </a:ext>
            </a:extLst>
          </p:cNvPr>
          <p:cNvSpPr txBox="1"/>
          <p:nvPr/>
        </p:nvSpPr>
        <p:spPr>
          <a:xfrm>
            <a:off x="359965" y="51906"/>
            <a:ext cx="4902772" cy="1323439"/>
          </a:xfrm>
          <a:prstGeom prst="rect">
            <a:avLst/>
          </a:prstGeom>
          <a:noFill/>
        </p:spPr>
        <p:txBody>
          <a:bodyPr wrap="square" rtlCol="0">
            <a:spAutoFit/>
          </a:bodyPr>
          <a:lstStyle/>
          <a:p>
            <a:r>
              <a:rPr lang="en-CA" sz="4000" b="1" dirty="0">
                <a:solidFill>
                  <a:schemeClr val="bg1"/>
                </a:solidFill>
                <a:latin typeface="Arial" panose="020B0604020202020204" pitchFamily="34" charset="0"/>
                <a:cs typeface="Arial" panose="020B0604020202020204" pitchFamily="34" charset="0"/>
              </a:rPr>
              <a:t>Target Market Analysis</a:t>
            </a:r>
            <a:endParaRPr lang="en-US" sz="4000" b="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320160" y="2644940"/>
            <a:ext cx="4609864" cy="2893100"/>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The target market is mid-to-high income, well-educated professionals in their thirties and upwards.  </a:t>
            </a:r>
          </a:p>
          <a:p>
            <a:pPr>
              <a:spcBef>
                <a:spcPts val="1200"/>
              </a:spcBef>
            </a:pPr>
            <a:r>
              <a:rPr lang="en-US" dirty="0">
                <a:solidFill>
                  <a:schemeClr val="bg1"/>
                </a:solidFill>
                <a:latin typeface="Arial" panose="020B0604020202020204" pitchFamily="34" charset="0"/>
                <a:cs typeface="Arial" panose="020B0604020202020204" pitchFamily="34" charset="0"/>
              </a:rPr>
              <a:t>They may or may not have children or being caring for parents.  </a:t>
            </a:r>
          </a:p>
          <a:p>
            <a:pPr>
              <a:spcBef>
                <a:spcPts val="1200"/>
              </a:spcBef>
            </a:pPr>
            <a:r>
              <a:rPr lang="en-US" dirty="0">
                <a:solidFill>
                  <a:schemeClr val="bg1"/>
                </a:solidFill>
                <a:latin typeface="Arial" panose="020B0604020202020204" pitchFamily="34" charset="0"/>
                <a:cs typeface="Arial" panose="020B0604020202020204" pitchFamily="34" charset="0"/>
              </a:rPr>
              <a:t>They are located in our immediate </a:t>
            </a:r>
            <a:r>
              <a:rPr lang="en-US" dirty="0" err="1">
                <a:solidFill>
                  <a:schemeClr val="bg1"/>
                </a:solidFill>
                <a:latin typeface="Arial" panose="020B0604020202020204" pitchFamily="34" charset="0"/>
                <a:cs typeface="Arial" panose="020B0604020202020204" pitchFamily="34" charset="0"/>
              </a:rPr>
              <a:t>neighbourhood</a:t>
            </a:r>
            <a:r>
              <a:rPr lang="en-US" dirty="0">
                <a:solidFill>
                  <a:schemeClr val="bg1"/>
                </a:solidFill>
                <a:latin typeface="Arial" panose="020B0604020202020204" pitchFamily="34" charset="0"/>
                <a:cs typeface="Arial" panose="020B0604020202020204" pitchFamily="34" charset="0"/>
              </a:rPr>
              <a:t> or within a maximum of a 10-15 minute drive. They have one or more pets, usually dogs or cats.  </a:t>
            </a:r>
          </a:p>
        </p:txBody>
      </p:sp>
      <p:pic>
        <p:nvPicPr>
          <p:cNvPr id="13" name="Picture 12">
            <a:extLst>
              <a:ext uri="{FF2B5EF4-FFF2-40B4-BE49-F238E27FC236}">
                <a16:creationId xmlns="" xmlns:a16="http://schemas.microsoft.com/office/drawing/2014/main" id="{C1E70763-5DE9-3F44-99D4-C6EB7604FF4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 name="TextBox 1">
            <a:extLst>
              <a:ext uri="{FF2B5EF4-FFF2-40B4-BE49-F238E27FC236}">
                <a16:creationId xmlns="" xmlns:a16="http://schemas.microsoft.com/office/drawing/2014/main" id="{2E6CCC31-74E1-0540-BFF1-F7C2DA988B73}"/>
              </a:ext>
            </a:extLst>
          </p:cNvPr>
          <p:cNvSpPr txBox="1"/>
          <p:nvPr/>
        </p:nvSpPr>
        <p:spPr>
          <a:xfrm>
            <a:off x="359965" y="1504572"/>
            <a:ext cx="4570059" cy="1354217"/>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Here is a brief target market analysis of the hypothetical business, </a:t>
            </a:r>
          </a:p>
          <a:p>
            <a:r>
              <a:rPr lang="en-US" sz="2400" b="1" dirty="0">
                <a:solidFill>
                  <a:schemeClr val="bg1"/>
                </a:solidFill>
                <a:latin typeface="Arial" panose="020B0604020202020204" pitchFamily="34" charset="0"/>
                <a:cs typeface="Arial" panose="020B0604020202020204" pitchFamily="34" charset="0"/>
              </a:rPr>
              <a:t>Perfect Pet Services.  </a:t>
            </a:r>
          </a:p>
          <a:p>
            <a:endParaRPr lang="en-US" dirty="0"/>
          </a:p>
        </p:txBody>
      </p:sp>
    </p:spTree>
    <p:extLst>
      <p:ext uri="{BB962C8B-B14F-4D97-AF65-F5344CB8AC3E}">
        <p14:creationId xmlns:p14="http://schemas.microsoft.com/office/powerpoint/2010/main" val="3700534248"/>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ABB81C5-8D48-A24C-B4E3-FD837E98CCF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5052" y="-411980"/>
            <a:ext cx="12161896" cy="6841067"/>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24</a:t>
            </a:fld>
            <a:endParaRPr lang="en-US"/>
          </a:p>
        </p:txBody>
      </p:sp>
      <p:sp>
        <p:nvSpPr>
          <p:cNvPr id="11" name="Rectangle 10">
            <a:extLst>
              <a:ext uri="{FF2B5EF4-FFF2-40B4-BE49-F238E27FC236}">
                <a16:creationId xmlns="" xmlns:a16="http://schemas.microsoft.com/office/drawing/2014/main" id="{9268BDEF-6899-D04A-BE4B-30636D74EF90}"/>
              </a:ext>
            </a:extLst>
          </p:cNvPr>
          <p:cNvSpPr/>
          <p:nvPr/>
        </p:nvSpPr>
        <p:spPr>
          <a:xfrm>
            <a:off x="0" y="-428913"/>
            <a:ext cx="5392882" cy="6858000"/>
          </a:xfrm>
          <a:prstGeom prst="rect">
            <a:avLst/>
          </a:prstGeom>
          <a:solidFill>
            <a:srgbClr val="0DB14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device&#10;&#10;Description automatically generated">
            <a:extLst>
              <a:ext uri="{FF2B5EF4-FFF2-40B4-BE49-F238E27FC236}">
                <a16:creationId xmlns="" xmlns:a16="http://schemas.microsoft.com/office/drawing/2014/main" id="{F4DD5466-4C0F-4E4F-BA21-9F5195A93A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8" name="TextBox 17">
            <a:extLst>
              <a:ext uri="{FF2B5EF4-FFF2-40B4-BE49-F238E27FC236}">
                <a16:creationId xmlns="" xmlns:a16="http://schemas.microsoft.com/office/drawing/2014/main" id="{59AB0D34-08B0-4583-8FFA-5D9B8091CEF7}"/>
              </a:ext>
            </a:extLst>
          </p:cNvPr>
          <p:cNvSpPr txBox="1"/>
          <p:nvPr/>
        </p:nvSpPr>
        <p:spPr>
          <a:xfrm>
            <a:off x="320160" y="1720129"/>
            <a:ext cx="4679748" cy="3046988"/>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They use their mobile phones, specifically apps, to schedule their personal and professional lives. </a:t>
            </a:r>
          </a:p>
          <a:p>
            <a:pPr>
              <a:spcBef>
                <a:spcPts val="1200"/>
              </a:spcBef>
            </a:pPr>
            <a:r>
              <a:rPr lang="en-US" dirty="0">
                <a:solidFill>
                  <a:schemeClr val="bg1"/>
                </a:solidFill>
                <a:latin typeface="Arial" panose="020B0604020202020204" pitchFamily="34" charset="0"/>
                <a:cs typeface="Arial" panose="020B0604020202020204" pitchFamily="34" charset="0"/>
              </a:rPr>
              <a:t>There may be at least two decision-makers in the families, the wife and the husband.  </a:t>
            </a:r>
          </a:p>
          <a:p>
            <a:pPr>
              <a:spcBef>
                <a:spcPts val="1200"/>
              </a:spcBef>
            </a:pPr>
            <a:r>
              <a:rPr lang="en-US" dirty="0">
                <a:solidFill>
                  <a:schemeClr val="bg1"/>
                </a:solidFill>
                <a:latin typeface="Arial" panose="020B0604020202020204" pitchFamily="34" charset="0"/>
                <a:cs typeface="Arial" panose="020B0604020202020204" pitchFamily="34" charset="0"/>
              </a:rPr>
              <a:t>They are influenced in their decision-making by close friends and work colleagues. </a:t>
            </a:r>
          </a:p>
          <a:p>
            <a:pPr>
              <a:spcBef>
                <a:spcPts val="1200"/>
              </a:spcBef>
            </a:pPr>
            <a:r>
              <a:rPr lang="en-US" dirty="0">
                <a:solidFill>
                  <a:schemeClr val="bg1"/>
                </a:solidFill>
                <a:latin typeface="Arial" panose="020B0604020202020204" pitchFamily="34" charset="0"/>
                <a:cs typeface="Arial" panose="020B0604020202020204" pitchFamily="34" charset="0"/>
              </a:rPr>
              <a:t>They are likely to be looking for a pet service that they can use regularly </a:t>
            </a:r>
          </a:p>
        </p:txBody>
      </p:sp>
      <p:sp>
        <p:nvSpPr>
          <p:cNvPr id="17" name="TextBox 16">
            <a:extLst>
              <a:ext uri="{FF2B5EF4-FFF2-40B4-BE49-F238E27FC236}">
                <a16:creationId xmlns="" xmlns:a16="http://schemas.microsoft.com/office/drawing/2014/main" id="{AE363BFF-6266-46BC-8D4B-C12F0911FBB8}"/>
              </a:ext>
            </a:extLst>
          </p:cNvPr>
          <p:cNvSpPr txBox="1"/>
          <p:nvPr/>
        </p:nvSpPr>
        <p:spPr>
          <a:xfrm>
            <a:off x="320159" y="51309"/>
            <a:ext cx="4679748" cy="1323439"/>
          </a:xfrm>
          <a:prstGeom prst="rect">
            <a:avLst/>
          </a:prstGeom>
          <a:noFill/>
        </p:spPr>
        <p:txBody>
          <a:bodyPr wrap="square" rtlCol="0">
            <a:spAutoFit/>
          </a:bodyPr>
          <a:lstStyle/>
          <a:p>
            <a:r>
              <a:rPr lang="en-CA" sz="4000" b="1" dirty="0">
                <a:solidFill>
                  <a:schemeClr val="bg1"/>
                </a:solidFill>
                <a:latin typeface="Arial" panose="020B0604020202020204" pitchFamily="34" charset="0"/>
                <a:cs typeface="Arial" panose="020B0604020202020204" pitchFamily="34" charset="0"/>
              </a:rPr>
              <a:t>Target Market Analysis</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682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 xmlns:a16="http://schemas.microsoft.com/office/drawing/2014/main" id="{9FD53ED7-0473-DC4A-8BDC-B42BAD0E1990}"/>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9348" r="8624"/>
          <a:stretch/>
        </p:blipFill>
        <p:spPr>
          <a:xfrm>
            <a:off x="0" y="0"/>
            <a:ext cx="5272480" cy="6427636"/>
          </a:xfrm>
        </p:spPr>
      </p:pic>
      <p:sp>
        <p:nvSpPr>
          <p:cNvPr id="19" name="Rectangle 18">
            <a:extLst>
              <a:ext uri="{FF2B5EF4-FFF2-40B4-BE49-F238E27FC236}">
                <a16:creationId xmlns="" xmlns:a16="http://schemas.microsoft.com/office/drawing/2014/main" id="{F62FBE2F-F222-B841-A71A-CFDDE5B3519D}"/>
              </a:ext>
            </a:extLst>
          </p:cNvPr>
          <p:cNvSpPr/>
          <p:nvPr/>
        </p:nvSpPr>
        <p:spPr>
          <a:xfrm>
            <a:off x="5627" y="-1739"/>
            <a:ext cx="5266853" cy="6429375"/>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25</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7572926" y="1806257"/>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AE363BFF-6266-46BC-8D4B-C12F0911FBB8}"/>
              </a:ext>
            </a:extLst>
          </p:cNvPr>
          <p:cNvSpPr txBox="1"/>
          <p:nvPr/>
        </p:nvSpPr>
        <p:spPr>
          <a:xfrm>
            <a:off x="5588449" y="460969"/>
            <a:ext cx="6480987" cy="769441"/>
          </a:xfrm>
          <a:prstGeom prst="rect">
            <a:avLst/>
          </a:prstGeom>
          <a:noFill/>
        </p:spPr>
        <p:txBody>
          <a:bodyPr wrap="square" rtlCol="0">
            <a:spAutoFit/>
          </a:bodyPr>
          <a:lstStyle/>
          <a:p>
            <a:pPr algn="ctr"/>
            <a:r>
              <a:rPr lang="en-CA" sz="4400" b="1" dirty="0">
                <a:latin typeface="Arial" panose="020B0604020202020204" pitchFamily="34" charset="0"/>
                <a:cs typeface="Arial" panose="020B0604020202020204" pitchFamily="34" charset="0"/>
              </a:rPr>
              <a:t>Target Market Analysis</a:t>
            </a:r>
            <a:endParaRPr lang="en-US" sz="44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939590" y="4407219"/>
            <a:ext cx="3778707" cy="1173719"/>
          </a:xfrm>
          <a:prstGeom prst="rect">
            <a:avLst/>
          </a:prstGeom>
          <a:noFill/>
        </p:spPr>
        <p:txBody>
          <a:bodyPr wrap="square" rtlCol="0">
            <a:spAutoFit/>
          </a:bodyPr>
          <a:lstStyle/>
          <a:p>
            <a:pPr algn="ctr">
              <a:lnSpc>
                <a:spcPct val="120000"/>
              </a:lnSpc>
            </a:pPr>
            <a:r>
              <a:rPr lang="en-US" sz="2000" dirty="0">
                <a:latin typeface="Arial" panose="020B0604020202020204" pitchFamily="34" charset="0"/>
                <a:cs typeface="Arial" panose="020B0604020202020204" pitchFamily="34" charset="0"/>
              </a:rPr>
              <a:t>Write a detailed description of your target market using the prompts above</a:t>
            </a:r>
          </a:p>
        </p:txBody>
      </p:sp>
      <p:pic>
        <p:nvPicPr>
          <p:cNvPr id="14" name="Picture 13">
            <a:extLst>
              <a:ext uri="{FF2B5EF4-FFF2-40B4-BE49-F238E27FC236}">
                <a16:creationId xmlns="" xmlns:a16="http://schemas.microsoft.com/office/drawing/2014/main" id="{9290BE98-C78A-4079-B485-46F8F0F4F76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146908" y="2188511"/>
            <a:ext cx="1565588" cy="1565588"/>
          </a:xfrm>
          <a:prstGeom prst="rect">
            <a:avLst/>
          </a:prstGeom>
        </p:spPr>
      </p:pic>
    </p:spTree>
    <p:extLst>
      <p:ext uri="{BB962C8B-B14F-4D97-AF65-F5344CB8AC3E}">
        <p14:creationId xmlns:p14="http://schemas.microsoft.com/office/powerpoint/2010/main" val="1202972946"/>
      </p:ext>
    </p:extLst>
  </p:cSld>
  <p:clrMapOvr>
    <a:masterClrMapping/>
  </p:clrMapOvr>
  <p:transition spd="slow">
    <p:push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wall, man&#10;&#10;Description automatically generated">
            <a:extLst>
              <a:ext uri="{FF2B5EF4-FFF2-40B4-BE49-F238E27FC236}">
                <a16:creationId xmlns="" xmlns:a16="http://schemas.microsoft.com/office/drawing/2014/main" id="{29778644-CD85-4366-8CE0-E13E639FBB4D}"/>
              </a:ext>
            </a:extLst>
          </p:cNvPr>
          <p:cNvPicPr>
            <a:picLocks noChangeAspect="1"/>
          </p:cNvPicPr>
          <p:nvPr/>
        </p:nvPicPr>
        <p:blipFill rotWithShape="1">
          <a:blip r:embed="rId2">
            <a:extLst>
              <a:ext uri="{28A0092B-C50C-407E-A947-70E740481C1C}">
                <a14:useLocalDpi xmlns:a14="http://schemas.microsoft.com/office/drawing/2010/main"/>
              </a:ext>
            </a:extLst>
          </a:blip>
          <a:srcRect l="16650" r="16650"/>
          <a:stretch/>
        </p:blipFill>
        <p:spPr>
          <a:xfrm>
            <a:off x="7205287" y="-271841"/>
            <a:ext cx="6107343" cy="6107343"/>
          </a:xfrm>
          <a:prstGeom prst="ellipse">
            <a:avLst/>
          </a:prstGeom>
          <a:ln w="76200">
            <a:solidFill>
              <a:srgbClr val="E76F0A"/>
            </a:solidFill>
          </a:ln>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26</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TextBox 16">
            <a:extLst>
              <a:ext uri="{FF2B5EF4-FFF2-40B4-BE49-F238E27FC236}">
                <a16:creationId xmlns="" xmlns:a16="http://schemas.microsoft.com/office/drawing/2014/main" id="{FB16B96B-0A2E-4350-B45A-FACBE90F35D9}"/>
              </a:ext>
            </a:extLst>
          </p:cNvPr>
          <p:cNvSpPr txBox="1"/>
          <p:nvPr/>
        </p:nvSpPr>
        <p:spPr>
          <a:xfrm>
            <a:off x="1280383" y="2144368"/>
            <a:ext cx="414532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Who are my competitors?</a:t>
            </a:r>
            <a:endParaRPr lang="en-US"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6FE6B00B-BDAA-410B-B6F4-DBF0A9A104F7}"/>
              </a:ext>
            </a:extLst>
          </p:cNvPr>
          <p:cNvSpPr txBox="1"/>
          <p:nvPr/>
        </p:nvSpPr>
        <p:spPr>
          <a:xfrm>
            <a:off x="525555" y="1958846"/>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1.</a:t>
            </a:r>
            <a:endParaRPr lang="en-US" sz="4000" b="1" dirty="0">
              <a:solidFill>
                <a:srgbClr val="E76F0A"/>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 xmlns:a16="http://schemas.microsoft.com/office/drawing/2014/main" id="{AC29BD91-511F-4630-AE73-5B9F054FD3A2}"/>
              </a:ext>
            </a:extLst>
          </p:cNvPr>
          <p:cNvSpPr txBox="1"/>
          <p:nvPr/>
        </p:nvSpPr>
        <p:spPr>
          <a:xfrm>
            <a:off x="1287310" y="2807113"/>
            <a:ext cx="413839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What products or services do they offer?</a:t>
            </a:r>
            <a:endParaRPr lang="en-US" sz="20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532482" y="2633809"/>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2.</a:t>
            </a:r>
            <a:endParaRPr lang="en-US" sz="40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294237" y="3560545"/>
            <a:ext cx="364295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What do they charge?</a:t>
            </a:r>
            <a:endParaRPr lang="en-US" sz="20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539409" y="3295709"/>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3.</a:t>
            </a:r>
            <a:endParaRPr lang="en-US" sz="40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301164" y="4098605"/>
            <a:ext cx="3475353"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How have they positioned their products or services in terms of quality?</a:t>
            </a:r>
            <a:endParaRPr lang="en-US" sz="2000"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 xmlns:a16="http://schemas.microsoft.com/office/drawing/2014/main" id="{1B7FDE25-B850-4C8E-AAA0-A86F4C6A38BC}"/>
              </a:ext>
            </a:extLst>
          </p:cNvPr>
          <p:cNvSpPr txBox="1"/>
          <p:nvPr/>
        </p:nvSpPr>
        <p:spPr>
          <a:xfrm>
            <a:off x="546336" y="4009861"/>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4.</a:t>
            </a:r>
            <a:endParaRPr lang="en-US" sz="40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308091" y="5161083"/>
            <a:ext cx="344814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Where are they located?</a:t>
            </a:r>
            <a:endParaRPr lang="en-US" sz="2000"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5160C033-CD10-4098-8DC4-CB8C07193AD5}"/>
              </a:ext>
            </a:extLst>
          </p:cNvPr>
          <p:cNvSpPr txBox="1"/>
          <p:nvPr/>
        </p:nvSpPr>
        <p:spPr>
          <a:xfrm>
            <a:off x="553263" y="4980807"/>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5.</a:t>
            </a:r>
            <a:endParaRPr lang="en-US" sz="4000" b="1" dirty="0">
              <a:solidFill>
                <a:srgbClr val="E76F0A"/>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 xmlns:a16="http://schemas.microsoft.com/office/drawing/2014/main" id="{3134E8EF-1905-4A6E-9492-744AD6EF89BF}"/>
              </a:ext>
            </a:extLst>
          </p:cNvPr>
          <p:cNvSpPr/>
          <p:nvPr/>
        </p:nvSpPr>
        <p:spPr>
          <a:xfrm>
            <a:off x="5041304" y="2781831"/>
            <a:ext cx="3331628" cy="3331628"/>
          </a:xfrm>
          <a:prstGeom prst="ellipse">
            <a:avLst/>
          </a:prstGeom>
          <a:solidFill>
            <a:srgbClr val="0DB14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5041304" y="3472553"/>
            <a:ext cx="3442692" cy="1323439"/>
          </a:xfrm>
          <a:prstGeom prst="rect">
            <a:avLst/>
          </a:prstGeom>
          <a:noFill/>
        </p:spPr>
        <p:txBody>
          <a:bodyPr wrap="square" rtlCol="0">
            <a:spAutoFit/>
          </a:bodyPr>
          <a:lstStyle/>
          <a:p>
            <a:pPr algn="ctr"/>
            <a:r>
              <a:rPr lang="en-CA" sz="4000" b="1" dirty="0">
                <a:solidFill>
                  <a:schemeClr val="bg1"/>
                </a:solidFill>
                <a:latin typeface="Arial" panose="020B0604020202020204" pitchFamily="34" charset="0"/>
                <a:cs typeface="Arial" panose="020B0604020202020204" pitchFamily="34" charset="0"/>
              </a:rPr>
              <a:t>Competitor</a:t>
            </a:r>
          </a:p>
          <a:p>
            <a:pPr algn="ctr"/>
            <a:r>
              <a:rPr lang="en-CA" sz="4000" b="1" dirty="0">
                <a:solidFill>
                  <a:schemeClr val="bg1"/>
                </a:solidFill>
                <a:latin typeface="Arial" panose="020B0604020202020204" pitchFamily="34" charset="0"/>
                <a:cs typeface="Arial" panose="020B0604020202020204" pitchFamily="34" charset="0"/>
              </a:rPr>
              <a:t>Analysis</a:t>
            </a:r>
            <a:endParaRPr lang="en-US" sz="4000" b="1"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21B254E5-7A07-B84F-8DFE-68D9A2E32F4A}"/>
              </a:ext>
            </a:extLst>
          </p:cNvPr>
          <p:cNvSpPr txBox="1"/>
          <p:nvPr/>
        </p:nvSpPr>
        <p:spPr>
          <a:xfrm>
            <a:off x="553263" y="381121"/>
            <a:ext cx="4831377" cy="1384995"/>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Ask the following questions to get a detailed look at competitors.</a:t>
            </a:r>
          </a:p>
        </p:txBody>
      </p:sp>
      <p:pic>
        <p:nvPicPr>
          <p:cNvPr id="5" name="Graphic 4" descr="Magnifying glass">
            <a:extLst>
              <a:ext uri="{FF2B5EF4-FFF2-40B4-BE49-F238E27FC236}">
                <a16:creationId xmlns="" xmlns:a16="http://schemas.microsoft.com/office/drawing/2014/main" id="{D80A2EFD-0F89-134B-89C0-665CA4C6FEA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6208948" y="4794697"/>
            <a:ext cx="996339" cy="996339"/>
          </a:xfrm>
          <a:prstGeom prst="rect">
            <a:avLst/>
          </a:prstGeom>
        </p:spPr>
      </p:pic>
    </p:spTree>
    <p:extLst>
      <p:ext uri="{BB962C8B-B14F-4D97-AF65-F5344CB8AC3E}">
        <p14:creationId xmlns:p14="http://schemas.microsoft.com/office/powerpoint/2010/main" val="1503442887"/>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person, wall, man&#10;&#10;Description automatically generated">
            <a:extLst>
              <a:ext uri="{FF2B5EF4-FFF2-40B4-BE49-F238E27FC236}">
                <a16:creationId xmlns="" xmlns:a16="http://schemas.microsoft.com/office/drawing/2014/main" id="{9D9CE464-24CD-48F0-AB28-73359D0AF415}"/>
              </a:ext>
            </a:extLst>
          </p:cNvPr>
          <p:cNvPicPr>
            <a:picLocks noChangeAspect="1"/>
          </p:cNvPicPr>
          <p:nvPr/>
        </p:nvPicPr>
        <p:blipFill rotWithShape="1">
          <a:blip r:embed="rId2">
            <a:extLst>
              <a:ext uri="{28A0092B-C50C-407E-A947-70E740481C1C}">
                <a14:useLocalDpi xmlns:a14="http://schemas.microsoft.com/office/drawing/2010/main"/>
              </a:ext>
            </a:extLst>
          </a:blip>
          <a:srcRect l="16650" r="16650"/>
          <a:stretch/>
        </p:blipFill>
        <p:spPr>
          <a:xfrm>
            <a:off x="7205287" y="-271841"/>
            <a:ext cx="6107343" cy="6107343"/>
          </a:xfrm>
          <a:prstGeom prst="ellipse">
            <a:avLst/>
          </a:prstGeom>
          <a:ln w="76200">
            <a:solidFill>
              <a:srgbClr val="E76F0A"/>
            </a:solidFill>
          </a:ln>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27</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TextBox 16">
            <a:extLst>
              <a:ext uri="{FF2B5EF4-FFF2-40B4-BE49-F238E27FC236}">
                <a16:creationId xmlns="" xmlns:a16="http://schemas.microsoft.com/office/drawing/2014/main" id="{FB16B96B-0A2E-4350-B45A-FACBE90F35D9}"/>
              </a:ext>
            </a:extLst>
          </p:cNvPr>
          <p:cNvSpPr txBox="1"/>
          <p:nvPr/>
        </p:nvSpPr>
        <p:spPr>
          <a:xfrm>
            <a:off x="1280383" y="2144368"/>
            <a:ext cx="414532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How long have they been in business?</a:t>
            </a:r>
            <a:endParaRPr lang="en-US"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6FE6B00B-BDAA-410B-B6F4-DBF0A9A104F7}"/>
              </a:ext>
            </a:extLst>
          </p:cNvPr>
          <p:cNvSpPr txBox="1"/>
          <p:nvPr/>
        </p:nvSpPr>
        <p:spPr>
          <a:xfrm>
            <a:off x="525555" y="1958846"/>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6.</a:t>
            </a:r>
            <a:endParaRPr lang="en-US" sz="4000" b="1" dirty="0">
              <a:solidFill>
                <a:srgbClr val="E76F0A"/>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 xmlns:a16="http://schemas.microsoft.com/office/drawing/2014/main" id="{AC29BD91-511F-4630-AE73-5B9F054FD3A2}"/>
              </a:ext>
            </a:extLst>
          </p:cNvPr>
          <p:cNvSpPr txBox="1"/>
          <p:nvPr/>
        </p:nvSpPr>
        <p:spPr>
          <a:xfrm>
            <a:off x="1287310" y="2728735"/>
            <a:ext cx="3948511"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How big are they in terms of number of employees?</a:t>
            </a:r>
            <a:endParaRPr lang="en-US" sz="20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532482" y="2633809"/>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7.</a:t>
            </a:r>
            <a:endParaRPr lang="en-US" sz="40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294237" y="3560545"/>
            <a:ext cx="3642955"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What percentage of the market do they have?</a:t>
            </a:r>
            <a:endParaRPr lang="en-US" sz="20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539409" y="3422709"/>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8.</a:t>
            </a:r>
            <a:endParaRPr lang="en-US" sz="40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294484" y="4345860"/>
            <a:ext cx="3475353"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What are their strengths?</a:t>
            </a:r>
            <a:endParaRPr lang="en-US" sz="2000"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 xmlns:a16="http://schemas.microsoft.com/office/drawing/2014/main" id="{1B7FDE25-B850-4C8E-AAA0-A86F4C6A38BC}"/>
              </a:ext>
            </a:extLst>
          </p:cNvPr>
          <p:cNvSpPr txBox="1"/>
          <p:nvPr/>
        </p:nvSpPr>
        <p:spPr>
          <a:xfrm>
            <a:off x="546336" y="4149561"/>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9.</a:t>
            </a:r>
            <a:endParaRPr lang="en-US" sz="40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308091" y="5004969"/>
            <a:ext cx="344814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What are their weaknesses?</a:t>
            </a:r>
            <a:endParaRPr lang="en-US" sz="2000"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5160C033-CD10-4098-8DC4-CB8C07193AD5}"/>
              </a:ext>
            </a:extLst>
          </p:cNvPr>
          <p:cNvSpPr txBox="1"/>
          <p:nvPr/>
        </p:nvSpPr>
        <p:spPr>
          <a:xfrm>
            <a:off x="320159" y="4824693"/>
            <a:ext cx="1033204"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10.</a:t>
            </a:r>
            <a:endParaRPr lang="en-US" sz="4000" b="1" dirty="0">
              <a:solidFill>
                <a:srgbClr val="E76F0A"/>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21B254E5-7A07-B84F-8DFE-68D9A2E32F4A}"/>
              </a:ext>
            </a:extLst>
          </p:cNvPr>
          <p:cNvSpPr txBox="1"/>
          <p:nvPr/>
        </p:nvSpPr>
        <p:spPr>
          <a:xfrm>
            <a:off x="553263" y="381121"/>
            <a:ext cx="4831377" cy="1384995"/>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Ask the following questions to get a detailed look at competitors.</a:t>
            </a:r>
          </a:p>
        </p:txBody>
      </p:sp>
      <p:sp>
        <p:nvSpPr>
          <p:cNvPr id="21" name="Oval 20">
            <a:extLst>
              <a:ext uri="{FF2B5EF4-FFF2-40B4-BE49-F238E27FC236}">
                <a16:creationId xmlns="" xmlns:a16="http://schemas.microsoft.com/office/drawing/2014/main" id="{F599D54B-54E6-C34D-8939-0D315FAB93AE}"/>
              </a:ext>
            </a:extLst>
          </p:cNvPr>
          <p:cNvSpPr/>
          <p:nvPr/>
        </p:nvSpPr>
        <p:spPr>
          <a:xfrm>
            <a:off x="5041304" y="2781831"/>
            <a:ext cx="3331628" cy="3331628"/>
          </a:xfrm>
          <a:prstGeom prst="ellipse">
            <a:avLst/>
          </a:prstGeom>
          <a:solidFill>
            <a:srgbClr val="0DB14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 xmlns:a16="http://schemas.microsoft.com/office/drawing/2014/main" id="{A572B99A-D5CD-7640-8A3F-D6A361B6BC7E}"/>
              </a:ext>
            </a:extLst>
          </p:cNvPr>
          <p:cNvSpPr txBox="1"/>
          <p:nvPr/>
        </p:nvSpPr>
        <p:spPr>
          <a:xfrm>
            <a:off x="5041304" y="3472553"/>
            <a:ext cx="3442692" cy="1323439"/>
          </a:xfrm>
          <a:prstGeom prst="rect">
            <a:avLst/>
          </a:prstGeom>
          <a:noFill/>
        </p:spPr>
        <p:txBody>
          <a:bodyPr wrap="square" rtlCol="0">
            <a:spAutoFit/>
          </a:bodyPr>
          <a:lstStyle/>
          <a:p>
            <a:pPr algn="ctr"/>
            <a:r>
              <a:rPr lang="en-CA" sz="4000" b="1" dirty="0">
                <a:solidFill>
                  <a:schemeClr val="bg1"/>
                </a:solidFill>
                <a:latin typeface="Arial" panose="020B0604020202020204" pitchFamily="34" charset="0"/>
                <a:cs typeface="Arial" panose="020B0604020202020204" pitchFamily="34" charset="0"/>
              </a:rPr>
              <a:t>Competitor</a:t>
            </a:r>
          </a:p>
          <a:p>
            <a:pPr algn="ctr"/>
            <a:r>
              <a:rPr lang="en-CA" sz="4000" b="1" dirty="0">
                <a:solidFill>
                  <a:schemeClr val="bg1"/>
                </a:solidFill>
                <a:latin typeface="Arial" panose="020B0604020202020204" pitchFamily="34" charset="0"/>
                <a:cs typeface="Arial" panose="020B0604020202020204" pitchFamily="34" charset="0"/>
              </a:rPr>
              <a:t>Analysis</a:t>
            </a:r>
            <a:endParaRPr lang="en-US" sz="4000" b="1" dirty="0">
              <a:solidFill>
                <a:schemeClr val="bg1"/>
              </a:solidFill>
              <a:latin typeface="Arial" panose="020B0604020202020204" pitchFamily="34" charset="0"/>
              <a:cs typeface="Arial" panose="020B0604020202020204" pitchFamily="34" charset="0"/>
            </a:endParaRPr>
          </a:p>
        </p:txBody>
      </p:sp>
      <p:pic>
        <p:nvPicPr>
          <p:cNvPr id="25" name="Graphic 24" descr="Magnifying glass">
            <a:extLst>
              <a:ext uri="{FF2B5EF4-FFF2-40B4-BE49-F238E27FC236}">
                <a16:creationId xmlns="" xmlns:a16="http://schemas.microsoft.com/office/drawing/2014/main" id="{65D35C8F-CC17-F645-AE53-BD4C47812F8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6208948" y="4794697"/>
            <a:ext cx="996339" cy="996339"/>
          </a:xfrm>
          <a:prstGeom prst="rect">
            <a:avLst/>
          </a:prstGeom>
        </p:spPr>
      </p:pic>
    </p:spTree>
    <p:extLst>
      <p:ext uri="{BB962C8B-B14F-4D97-AF65-F5344CB8AC3E}">
        <p14:creationId xmlns:p14="http://schemas.microsoft.com/office/powerpoint/2010/main" val="30575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 xmlns:a16="http://schemas.microsoft.com/office/drawing/2014/main" id="{246669C5-0828-4A7E-8880-C98025E826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875" r="21875"/>
          <a:stretch/>
        </p:blipFill>
        <p:spPr>
          <a:xfrm>
            <a:off x="7285671" y="-259614"/>
            <a:ext cx="5898064" cy="5898064"/>
          </a:xfrm>
          <a:prstGeom prst="ellipse">
            <a:avLst/>
          </a:prstGeom>
          <a:ln w="76200">
            <a:solidFill>
              <a:srgbClr val="E76F0A"/>
            </a:solidFill>
          </a:ln>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28</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TextBox 16">
            <a:extLst>
              <a:ext uri="{FF2B5EF4-FFF2-40B4-BE49-F238E27FC236}">
                <a16:creationId xmlns="" xmlns:a16="http://schemas.microsoft.com/office/drawing/2014/main" id="{FB16B96B-0A2E-4350-B45A-FACBE90F35D9}"/>
              </a:ext>
            </a:extLst>
          </p:cNvPr>
          <p:cNvSpPr txBox="1"/>
          <p:nvPr/>
        </p:nvSpPr>
        <p:spPr>
          <a:xfrm>
            <a:off x="1280383" y="1832136"/>
            <a:ext cx="414532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Search their website.</a:t>
            </a:r>
            <a:endParaRPr lang="en-US"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6FE6B00B-BDAA-410B-B6F4-DBF0A9A104F7}"/>
              </a:ext>
            </a:extLst>
          </p:cNvPr>
          <p:cNvSpPr txBox="1"/>
          <p:nvPr/>
        </p:nvSpPr>
        <p:spPr>
          <a:xfrm>
            <a:off x="525555" y="1646614"/>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1.</a:t>
            </a:r>
            <a:endParaRPr lang="en-US" sz="4000" b="1" dirty="0">
              <a:solidFill>
                <a:srgbClr val="E76F0A"/>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 xmlns:a16="http://schemas.microsoft.com/office/drawing/2014/main" id="{AC29BD91-511F-4630-AE73-5B9F054FD3A2}"/>
              </a:ext>
            </a:extLst>
          </p:cNvPr>
          <p:cNvSpPr txBox="1"/>
          <p:nvPr/>
        </p:nvSpPr>
        <p:spPr>
          <a:xfrm>
            <a:off x="1287310" y="2450277"/>
            <a:ext cx="413839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Search industry websites.</a:t>
            </a:r>
            <a:endParaRPr lang="en-US" sz="20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532482" y="2276973"/>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2.</a:t>
            </a:r>
            <a:endParaRPr lang="en-US" sz="40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294237" y="3002991"/>
            <a:ext cx="3642955"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Visit them and pretend to be a customer.</a:t>
            </a:r>
            <a:endParaRPr lang="en-US" sz="20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539409" y="2938873"/>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3.</a:t>
            </a:r>
            <a:endParaRPr lang="en-US" sz="40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294484" y="3766004"/>
            <a:ext cx="3475353"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Phone them and pretend to be a customer.</a:t>
            </a:r>
            <a:endParaRPr lang="en-US" sz="2000"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 xmlns:a16="http://schemas.microsoft.com/office/drawing/2014/main" id="{1B7FDE25-B850-4C8E-AAA0-A86F4C6A38BC}"/>
              </a:ext>
            </a:extLst>
          </p:cNvPr>
          <p:cNvSpPr txBox="1"/>
          <p:nvPr/>
        </p:nvSpPr>
        <p:spPr>
          <a:xfrm>
            <a:off x="546336" y="3653025"/>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4.</a:t>
            </a:r>
            <a:endParaRPr lang="en-US" sz="40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308091" y="4581227"/>
            <a:ext cx="344814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Visit trade shows or exhibits.</a:t>
            </a:r>
            <a:endParaRPr lang="en-US" sz="2000"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5160C033-CD10-4098-8DC4-CB8C07193AD5}"/>
              </a:ext>
            </a:extLst>
          </p:cNvPr>
          <p:cNvSpPr txBox="1"/>
          <p:nvPr/>
        </p:nvSpPr>
        <p:spPr>
          <a:xfrm>
            <a:off x="525555" y="4356347"/>
            <a:ext cx="827808"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5.</a:t>
            </a:r>
            <a:endParaRPr lang="en-US" sz="4000" b="1" dirty="0">
              <a:solidFill>
                <a:srgbClr val="E76F0A"/>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21B254E5-7A07-B84F-8DFE-68D9A2E32F4A}"/>
              </a:ext>
            </a:extLst>
          </p:cNvPr>
          <p:cNvSpPr txBox="1"/>
          <p:nvPr/>
        </p:nvSpPr>
        <p:spPr>
          <a:xfrm>
            <a:off x="602210" y="526453"/>
            <a:ext cx="5501670" cy="830997"/>
          </a:xfrm>
          <a:prstGeom prst="rect">
            <a:avLst/>
          </a:prstGeom>
          <a:noFill/>
        </p:spPr>
        <p:txBody>
          <a:bodyPr wrap="square" rtlCol="0">
            <a:spAutoFit/>
          </a:bodyPr>
          <a:lstStyle/>
          <a:p>
            <a:r>
              <a:rPr lang="en-US" sz="2400" b="1" dirty="0">
                <a:solidFill>
                  <a:srgbClr val="E76F0A"/>
                </a:solidFill>
                <a:latin typeface="Arial" panose="020B0604020202020204" pitchFamily="34" charset="0"/>
                <a:cs typeface="Arial" panose="020B0604020202020204" pitchFamily="34" charset="0"/>
              </a:rPr>
              <a:t>To get information about our competitors we can:</a:t>
            </a:r>
          </a:p>
        </p:txBody>
      </p:sp>
      <p:sp>
        <p:nvSpPr>
          <p:cNvPr id="24" name="TextBox 23">
            <a:extLst>
              <a:ext uri="{FF2B5EF4-FFF2-40B4-BE49-F238E27FC236}">
                <a16:creationId xmlns="" xmlns:a16="http://schemas.microsoft.com/office/drawing/2014/main" id="{EC2F361D-E1C0-714A-8A8E-61A75DBCAA0D}"/>
              </a:ext>
            </a:extLst>
          </p:cNvPr>
          <p:cNvSpPr txBox="1"/>
          <p:nvPr/>
        </p:nvSpPr>
        <p:spPr>
          <a:xfrm>
            <a:off x="544143" y="5021701"/>
            <a:ext cx="827808"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6.</a:t>
            </a:r>
            <a:endParaRPr lang="en-US" sz="4000" b="1" dirty="0">
              <a:solidFill>
                <a:srgbClr val="E76F0A"/>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 xmlns:a16="http://schemas.microsoft.com/office/drawing/2014/main" id="{230842CC-86A6-154F-8C08-C720ED4F5B3A}"/>
              </a:ext>
            </a:extLst>
          </p:cNvPr>
          <p:cNvSpPr txBox="1"/>
          <p:nvPr/>
        </p:nvSpPr>
        <p:spPr>
          <a:xfrm>
            <a:off x="1325655" y="5131768"/>
            <a:ext cx="3732956"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Talk to someone in a similar but not competing industry.</a:t>
            </a:r>
          </a:p>
        </p:txBody>
      </p:sp>
      <p:sp>
        <p:nvSpPr>
          <p:cNvPr id="27" name="Oval 26">
            <a:extLst>
              <a:ext uri="{FF2B5EF4-FFF2-40B4-BE49-F238E27FC236}">
                <a16:creationId xmlns="" xmlns:a16="http://schemas.microsoft.com/office/drawing/2014/main" id="{AAD902BB-F32F-C04B-B6DF-53600984617E}"/>
              </a:ext>
            </a:extLst>
          </p:cNvPr>
          <p:cNvSpPr/>
          <p:nvPr/>
        </p:nvSpPr>
        <p:spPr>
          <a:xfrm>
            <a:off x="5041304" y="2781831"/>
            <a:ext cx="3331628" cy="3331628"/>
          </a:xfrm>
          <a:prstGeom prst="ellipse">
            <a:avLst/>
          </a:prstGeom>
          <a:solidFill>
            <a:srgbClr val="0DB14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 xmlns:a16="http://schemas.microsoft.com/office/drawing/2014/main" id="{4D037108-AAFE-FD46-AB39-4276C75664B4}"/>
              </a:ext>
            </a:extLst>
          </p:cNvPr>
          <p:cNvSpPr txBox="1"/>
          <p:nvPr/>
        </p:nvSpPr>
        <p:spPr>
          <a:xfrm>
            <a:off x="5041304" y="3472553"/>
            <a:ext cx="3442692" cy="1323439"/>
          </a:xfrm>
          <a:prstGeom prst="rect">
            <a:avLst/>
          </a:prstGeom>
          <a:noFill/>
        </p:spPr>
        <p:txBody>
          <a:bodyPr wrap="square" rtlCol="0">
            <a:spAutoFit/>
          </a:bodyPr>
          <a:lstStyle/>
          <a:p>
            <a:pPr algn="ctr"/>
            <a:r>
              <a:rPr lang="en-CA" sz="4000" b="1" dirty="0">
                <a:solidFill>
                  <a:schemeClr val="bg1"/>
                </a:solidFill>
                <a:latin typeface="Arial" panose="020B0604020202020204" pitchFamily="34" charset="0"/>
                <a:cs typeface="Arial" panose="020B0604020202020204" pitchFamily="34" charset="0"/>
              </a:rPr>
              <a:t>Competitor</a:t>
            </a:r>
          </a:p>
          <a:p>
            <a:pPr algn="ctr"/>
            <a:r>
              <a:rPr lang="en-CA" sz="4000" b="1" dirty="0">
                <a:solidFill>
                  <a:schemeClr val="bg1"/>
                </a:solidFill>
                <a:latin typeface="Arial" panose="020B0604020202020204" pitchFamily="34" charset="0"/>
                <a:cs typeface="Arial" panose="020B0604020202020204" pitchFamily="34" charset="0"/>
              </a:rPr>
              <a:t>Analysis</a:t>
            </a:r>
            <a:endParaRPr lang="en-US" sz="4000" b="1" dirty="0">
              <a:solidFill>
                <a:schemeClr val="bg1"/>
              </a:solidFill>
              <a:latin typeface="Arial" panose="020B0604020202020204" pitchFamily="34" charset="0"/>
              <a:cs typeface="Arial" panose="020B0604020202020204" pitchFamily="34" charset="0"/>
            </a:endParaRPr>
          </a:p>
        </p:txBody>
      </p:sp>
      <p:pic>
        <p:nvPicPr>
          <p:cNvPr id="29" name="Graphic 28" descr="Magnifying glass">
            <a:extLst>
              <a:ext uri="{FF2B5EF4-FFF2-40B4-BE49-F238E27FC236}">
                <a16:creationId xmlns="" xmlns:a16="http://schemas.microsoft.com/office/drawing/2014/main" id="{AD5B2098-4612-3C4E-9DDC-DDBBD673067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6179347" y="4831425"/>
            <a:ext cx="996339" cy="996339"/>
          </a:xfrm>
          <a:prstGeom prst="rect">
            <a:avLst/>
          </a:prstGeom>
        </p:spPr>
      </p:pic>
    </p:spTree>
    <p:extLst>
      <p:ext uri="{BB962C8B-B14F-4D97-AF65-F5344CB8AC3E}">
        <p14:creationId xmlns:p14="http://schemas.microsoft.com/office/powerpoint/2010/main" val="285915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 xmlns:a16="http://schemas.microsoft.com/office/drawing/2014/main" id="{AEDBAC27-2CB3-AF4D-A2F7-BDA9E588BA96}"/>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3815" r="6450"/>
          <a:stretch/>
        </p:blipFill>
        <p:spPr>
          <a:xfrm>
            <a:off x="0" y="0"/>
            <a:ext cx="5126215" cy="6429088"/>
          </a:xfrm>
        </p:spPr>
      </p:pic>
      <p:sp>
        <p:nvSpPr>
          <p:cNvPr id="19" name="Rectangle 18">
            <a:extLst>
              <a:ext uri="{FF2B5EF4-FFF2-40B4-BE49-F238E27FC236}">
                <a16:creationId xmlns="" xmlns:a16="http://schemas.microsoft.com/office/drawing/2014/main" id="{F62FBE2F-F222-B841-A71A-CFDDE5B3519D}"/>
              </a:ext>
            </a:extLst>
          </p:cNvPr>
          <p:cNvSpPr/>
          <p:nvPr/>
        </p:nvSpPr>
        <p:spPr>
          <a:xfrm>
            <a:off x="9400" y="0"/>
            <a:ext cx="5103167" cy="6429087"/>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29</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7572926" y="1806257"/>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AE363BFF-6266-46BC-8D4B-C12F0911FBB8}"/>
              </a:ext>
            </a:extLst>
          </p:cNvPr>
          <p:cNvSpPr txBox="1"/>
          <p:nvPr/>
        </p:nvSpPr>
        <p:spPr>
          <a:xfrm>
            <a:off x="5588449" y="460969"/>
            <a:ext cx="6480987" cy="769441"/>
          </a:xfrm>
          <a:prstGeom prst="rect">
            <a:avLst/>
          </a:prstGeom>
          <a:noFill/>
        </p:spPr>
        <p:txBody>
          <a:bodyPr wrap="square" rtlCol="0">
            <a:spAutoFit/>
          </a:bodyPr>
          <a:lstStyle/>
          <a:p>
            <a:pPr algn="ctr"/>
            <a:r>
              <a:rPr lang="en-CA" sz="4400" b="1" dirty="0">
                <a:latin typeface="Arial" panose="020B0604020202020204" pitchFamily="34" charset="0"/>
                <a:cs typeface="Arial" panose="020B0604020202020204" pitchFamily="34" charset="0"/>
              </a:rPr>
              <a:t>Competitor Analysis</a:t>
            </a:r>
            <a:endParaRPr lang="en-US" sz="44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939590" y="4407219"/>
            <a:ext cx="3778707" cy="1173719"/>
          </a:xfrm>
          <a:prstGeom prst="rect">
            <a:avLst/>
          </a:prstGeom>
          <a:noFill/>
        </p:spPr>
        <p:txBody>
          <a:bodyPr wrap="square" rtlCol="0">
            <a:spAutoFit/>
          </a:bodyPr>
          <a:lstStyle/>
          <a:p>
            <a:pPr algn="ctr">
              <a:lnSpc>
                <a:spcPct val="120000"/>
              </a:lnSpc>
            </a:pPr>
            <a:r>
              <a:rPr lang="en-US" sz="2000" dirty="0">
                <a:latin typeface="Arial" panose="020B0604020202020204" pitchFamily="34" charset="0"/>
                <a:cs typeface="Arial" panose="020B0604020202020204" pitchFamily="34" charset="0"/>
              </a:rPr>
              <a:t>Write a detailed competitor analysis of at least one of your competitors.</a:t>
            </a:r>
          </a:p>
        </p:txBody>
      </p:sp>
      <p:pic>
        <p:nvPicPr>
          <p:cNvPr id="14" name="Picture 13">
            <a:extLst>
              <a:ext uri="{FF2B5EF4-FFF2-40B4-BE49-F238E27FC236}">
                <a16:creationId xmlns="" xmlns:a16="http://schemas.microsoft.com/office/drawing/2014/main" id="{9290BE98-C78A-4079-B485-46F8F0F4F76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146908" y="2188511"/>
            <a:ext cx="1565588" cy="1565588"/>
          </a:xfrm>
          <a:prstGeom prst="rect">
            <a:avLst/>
          </a:prstGeom>
        </p:spPr>
      </p:pic>
    </p:spTree>
    <p:extLst>
      <p:ext uri="{BB962C8B-B14F-4D97-AF65-F5344CB8AC3E}">
        <p14:creationId xmlns:p14="http://schemas.microsoft.com/office/powerpoint/2010/main" val="134290053"/>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 xmlns:a16="http://schemas.microsoft.com/office/drawing/2014/main" id="{4EB39B9A-12E4-430F-8170-E6A8CDD15C75}"/>
              </a:ext>
            </a:extLst>
          </p:cNvPr>
          <p:cNvPicPr>
            <a:picLocks noChangeAspect="1"/>
          </p:cNvPicPr>
          <p:nvPr/>
        </p:nvPicPr>
        <p:blipFill rotWithShape="1">
          <a:blip r:embed="rId2">
            <a:extLst>
              <a:ext uri="{28A0092B-C50C-407E-A947-70E740481C1C}">
                <a14:useLocalDpi xmlns:a14="http://schemas.microsoft.com/office/drawing/2010/main"/>
              </a:ext>
            </a:extLst>
          </a:blip>
          <a:srcRect t="1467" r="4374" b="17849"/>
          <a:stretch/>
        </p:blipFill>
        <p:spPr>
          <a:xfrm>
            <a:off x="0" y="0"/>
            <a:ext cx="12192000" cy="6858000"/>
          </a:xfrm>
          <a:prstGeom prst="rect">
            <a:avLst/>
          </a:prstGeom>
        </p:spPr>
      </p:pic>
      <p:sp>
        <p:nvSpPr>
          <p:cNvPr id="20" name="Rectangle 19">
            <a:extLst>
              <a:ext uri="{FF2B5EF4-FFF2-40B4-BE49-F238E27FC236}">
                <a16:creationId xmlns="" xmlns:a16="http://schemas.microsoft.com/office/drawing/2014/main" id="{A3C25682-E216-4A64-990D-600519699016}"/>
              </a:ext>
            </a:extLst>
          </p:cNvPr>
          <p:cNvSpPr/>
          <p:nvPr/>
        </p:nvSpPr>
        <p:spPr>
          <a:xfrm>
            <a:off x="0" y="0"/>
            <a:ext cx="5392882" cy="6858000"/>
          </a:xfrm>
          <a:prstGeom prst="rect">
            <a:avLst/>
          </a:prstGeom>
          <a:solidFill>
            <a:srgbClr val="0DB14B">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EF72B780-96B8-4880-9941-E57317D31C56}"/>
              </a:ext>
            </a:extLst>
          </p:cNvPr>
          <p:cNvSpPr/>
          <p:nvPr/>
        </p:nvSpPr>
        <p:spPr>
          <a:xfrm>
            <a:off x="0" y="6431973"/>
            <a:ext cx="12192000" cy="426027"/>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a:t>
            </a:fld>
            <a:endParaRPr lang="en-US"/>
          </a:p>
        </p:txBody>
      </p:sp>
      <p:sp>
        <p:nvSpPr>
          <p:cNvPr id="26" name="TextBox 25">
            <a:extLst>
              <a:ext uri="{FF2B5EF4-FFF2-40B4-BE49-F238E27FC236}">
                <a16:creationId xmlns="" xmlns:a16="http://schemas.microsoft.com/office/drawing/2014/main" id="{40418559-F5E2-4C23-94F8-6E4B71331DF1}"/>
              </a:ext>
            </a:extLst>
          </p:cNvPr>
          <p:cNvSpPr txBox="1"/>
          <p:nvPr/>
        </p:nvSpPr>
        <p:spPr>
          <a:xfrm>
            <a:off x="221673" y="696191"/>
            <a:ext cx="5046517" cy="923330"/>
          </a:xfrm>
          <a:prstGeom prst="rect">
            <a:avLst/>
          </a:prstGeom>
          <a:noFill/>
        </p:spPr>
        <p:txBody>
          <a:bodyPr wrap="square" rtlCol="0">
            <a:spAutoFit/>
          </a:bodyPr>
          <a:lstStyle/>
          <a:p>
            <a:r>
              <a:rPr lang="en-CA" sz="5400" b="1" dirty="0">
                <a:solidFill>
                  <a:schemeClr val="bg1"/>
                </a:solidFill>
                <a:latin typeface="Arial" panose="020B0604020202020204" pitchFamily="34" charset="0"/>
                <a:cs typeface="Arial" panose="020B0604020202020204" pitchFamily="34" charset="0"/>
              </a:rPr>
              <a:t>Housekeeping</a:t>
            </a:r>
            <a:endParaRPr lang="en-US" sz="5400" b="1" dirty="0">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 xmlns:a16="http://schemas.microsoft.com/office/drawing/2014/main" id="{BD7C2376-6F1A-4D0C-89A8-85E66A8065A5}"/>
              </a:ext>
            </a:extLst>
          </p:cNvPr>
          <p:cNvSpPr txBox="1"/>
          <p:nvPr/>
        </p:nvSpPr>
        <p:spPr>
          <a:xfrm>
            <a:off x="554183" y="1905001"/>
            <a:ext cx="4319154" cy="3170099"/>
          </a:xfrm>
          <a:prstGeom prst="rect">
            <a:avLst/>
          </a:prstGeom>
          <a:noFill/>
        </p:spPr>
        <p:txBody>
          <a:bodyPr wrap="square" rtlCol="0">
            <a:spAutoFit/>
          </a:bodyPr>
          <a:lstStyle/>
          <a:p>
            <a:pPr marL="342900" indent="-34290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Start time, break time, finish time</a:t>
            </a:r>
          </a:p>
          <a:p>
            <a:endParaRPr lang="en-CA"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Emergency exits, emergency protocols</a:t>
            </a:r>
          </a:p>
          <a:p>
            <a:pPr marL="342900" indent="-342900">
              <a:buFont typeface="Arial" panose="020B0604020202020204" pitchFamily="34" charset="0"/>
              <a:buChar char="•"/>
            </a:pPr>
            <a:endParaRPr lang="en-CA"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Washrooms</a:t>
            </a:r>
          </a:p>
          <a:p>
            <a:pPr marL="342900" indent="-34290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Food and drink</a:t>
            </a:r>
          </a:p>
          <a:p>
            <a:pPr marL="342900" indent="-34290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Cell phone use</a:t>
            </a:r>
          </a:p>
        </p:txBody>
      </p:sp>
      <p:pic>
        <p:nvPicPr>
          <p:cNvPr id="11" name="Picture 10" descr="A picture containing device&#10;&#10;Description automatically generated">
            <a:extLst>
              <a:ext uri="{FF2B5EF4-FFF2-40B4-BE49-F238E27FC236}">
                <a16:creationId xmlns="" xmlns:a16="http://schemas.microsoft.com/office/drawing/2014/main" id="{F7317EEA-F751-4E0F-85FA-BBD424B3B9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40689002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additive="base">
                                        <p:cTn id="7" dur="75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8" dur="75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500"/>
                                  </p:stCondLst>
                                  <p:childTnLst>
                                    <p:set>
                                      <p:cBhvr>
                                        <p:cTn id="11" dur="1" fill="hold">
                                          <p:stCondLst>
                                            <p:cond delay="0"/>
                                          </p:stCondLst>
                                        </p:cTn>
                                        <p:tgtEl>
                                          <p:spTgt spid="28">
                                            <p:txEl>
                                              <p:pRg st="2" end="2"/>
                                            </p:txEl>
                                          </p:spTgt>
                                        </p:tgtEl>
                                        <p:attrNameLst>
                                          <p:attrName>style.visibility</p:attrName>
                                        </p:attrNameLst>
                                      </p:cBhvr>
                                      <p:to>
                                        <p:strVal val="visible"/>
                                      </p:to>
                                    </p:set>
                                    <p:anim calcmode="lin" valueType="num">
                                      <p:cBhvr additive="base">
                                        <p:cTn id="12" dur="750" fill="hold"/>
                                        <p:tgtEl>
                                          <p:spTgt spid="28">
                                            <p:txEl>
                                              <p:pRg st="2" end="2"/>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28">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500"/>
                                  </p:stCondLst>
                                  <p:childTnLst>
                                    <p:set>
                                      <p:cBhvr>
                                        <p:cTn id="16" dur="1" fill="hold">
                                          <p:stCondLst>
                                            <p:cond delay="0"/>
                                          </p:stCondLst>
                                        </p:cTn>
                                        <p:tgtEl>
                                          <p:spTgt spid="28">
                                            <p:txEl>
                                              <p:pRg st="4" end="4"/>
                                            </p:txEl>
                                          </p:spTgt>
                                        </p:tgtEl>
                                        <p:attrNameLst>
                                          <p:attrName>style.visibility</p:attrName>
                                        </p:attrNameLst>
                                      </p:cBhvr>
                                      <p:to>
                                        <p:strVal val="visible"/>
                                      </p:to>
                                    </p:set>
                                    <p:anim calcmode="lin" valueType="num">
                                      <p:cBhvr additive="base">
                                        <p:cTn id="17" dur="750" fill="hold"/>
                                        <p:tgtEl>
                                          <p:spTgt spid="28">
                                            <p:txEl>
                                              <p:pRg st="4" end="4"/>
                                            </p:txEl>
                                          </p:spTgt>
                                        </p:tgtEl>
                                        <p:attrNameLst>
                                          <p:attrName>ppt_x</p:attrName>
                                        </p:attrNameLst>
                                      </p:cBhvr>
                                      <p:tavLst>
                                        <p:tav tm="0">
                                          <p:val>
                                            <p:strVal val="0-#ppt_w/2"/>
                                          </p:val>
                                        </p:tav>
                                        <p:tav tm="100000">
                                          <p:val>
                                            <p:strVal val="#ppt_x"/>
                                          </p:val>
                                        </p:tav>
                                      </p:tavLst>
                                    </p:anim>
                                    <p:anim calcmode="lin" valueType="num">
                                      <p:cBhvr additive="base">
                                        <p:cTn id="18" dur="750" fill="hold"/>
                                        <p:tgtEl>
                                          <p:spTgt spid="28">
                                            <p:txEl>
                                              <p:pRg st="4" end="4"/>
                                            </p:txEl>
                                          </p:spTgt>
                                        </p:tgtEl>
                                        <p:attrNameLst>
                                          <p:attrName>ppt_y</p:attrName>
                                        </p:attrNameLst>
                                      </p:cBhvr>
                                      <p:tavLst>
                                        <p:tav tm="0">
                                          <p:val>
                                            <p:strVal val="#ppt_y"/>
                                          </p:val>
                                        </p:tav>
                                        <p:tav tm="100000">
                                          <p:val>
                                            <p:strVal val="#ppt_y"/>
                                          </p:val>
                                        </p:tav>
                                      </p:tavLst>
                                    </p:anim>
                                  </p:childTnLst>
                                </p:cTn>
                              </p:par>
                            </p:childTnLst>
                          </p:cTn>
                        </p:par>
                        <p:par>
                          <p:cTn id="19" fill="hold">
                            <p:stCondLst>
                              <p:cond delay="3250"/>
                            </p:stCondLst>
                            <p:childTnLst>
                              <p:par>
                                <p:cTn id="20" presetID="2" presetClass="entr" presetSubtype="8" fill="hold" grpId="0" nodeType="afterEffect">
                                  <p:stCondLst>
                                    <p:cond delay="500"/>
                                  </p:stCondLst>
                                  <p:childTnLst>
                                    <p:set>
                                      <p:cBhvr>
                                        <p:cTn id="21" dur="1" fill="hold">
                                          <p:stCondLst>
                                            <p:cond delay="0"/>
                                          </p:stCondLst>
                                        </p:cTn>
                                        <p:tgtEl>
                                          <p:spTgt spid="28">
                                            <p:txEl>
                                              <p:pRg st="6" end="6"/>
                                            </p:txEl>
                                          </p:spTgt>
                                        </p:tgtEl>
                                        <p:attrNameLst>
                                          <p:attrName>style.visibility</p:attrName>
                                        </p:attrNameLst>
                                      </p:cBhvr>
                                      <p:to>
                                        <p:strVal val="visible"/>
                                      </p:to>
                                    </p:set>
                                    <p:anim calcmode="lin" valueType="num">
                                      <p:cBhvr additive="base">
                                        <p:cTn id="22" dur="750" fill="hold"/>
                                        <p:tgtEl>
                                          <p:spTgt spid="28">
                                            <p:txEl>
                                              <p:pRg st="6" end="6"/>
                                            </p:txEl>
                                          </p:spTgt>
                                        </p:tgtEl>
                                        <p:attrNameLst>
                                          <p:attrName>ppt_x</p:attrName>
                                        </p:attrNameLst>
                                      </p:cBhvr>
                                      <p:tavLst>
                                        <p:tav tm="0">
                                          <p:val>
                                            <p:strVal val="0-#ppt_w/2"/>
                                          </p:val>
                                        </p:tav>
                                        <p:tav tm="100000">
                                          <p:val>
                                            <p:strVal val="#ppt_x"/>
                                          </p:val>
                                        </p:tav>
                                      </p:tavLst>
                                    </p:anim>
                                    <p:anim calcmode="lin" valueType="num">
                                      <p:cBhvr additive="base">
                                        <p:cTn id="23" dur="750" fill="hold"/>
                                        <p:tgtEl>
                                          <p:spTgt spid="28">
                                            <p:txEl>
                                              <p:pRg st="6" end="6"/>
                                            </p:txEl>
                                          </p:spTgt>
                                        </p:tgtEl>
                                        <p:attrNameLst>
                                          <p:attrName>ppt_y</p:attrName>
                                        </p:attrNameLst>
                                      </p:cBhvr>
                                      <p:tavLst>
                                        <p:tav tm="0">
                                          <p:val>
                                            <p:strVal val="#ppt_y"/>
                                          </p:val>
                                        </p:tav>
                                        <p:tav tm="100000">
                                          <p:val>
                                            <p:strVal val="#ppt_y"/>
                                          </p:val>
                                        </p:tav>
                                      </p:tavLst>
                                    </p:anim>
                                  </p:childTnLst>
                                </p:cTn>
                              </p:par>
                            </p:childTnLst>
                          </p:cTn>
                        </p:par>
                        <p:par>
                          <p:cTn id="24" fill="hold">
                            <p:stCondLst>
                              <p:cond delay="4500"/>
                            </p:stCondLst>
                            <p:childTnLst>
                              <p:par>
                                <p:cTn id="25" presetID="2" presetClass="entr" presetSubtype="8" fill="hold" grpId="0" nodeType="afterEffect">
                                  <p:stCondLst>
                                    <p:cond delay="500"/>
                                  </p:stCondLst>
                                  <p:childTnLst>
                                    <p:set>
                                      <p:cBhvr>
                                        <p:cTn id="26" dur="1" fill="hold">
                                          <p:stCondLst>
                                            <p:cond delay="0"/>
                                          </p:stCondLst>
                                        </p:cTn>
                                        <p:tgtEl>
                                          <p:spTgt spid="28">
                                            <p:txEl>
                                              <p:pRg st="8" end="8"/>
                                            </p:txEl>
                                          </p:spTgt>
                                        </p:tgtEl>
                                        <p:attrNameLst>
                                          <p:attrName>style.visibility</p:attrName>
                                        </p:attrNameLst>
                                      </p:cBhvr>
                                      <p:to>
                                        <p:strVal val="visible"/>
                                      </p:to>
                                    </p:set>
                                    <p:anim calcmode="lin" valueType="num">
                                      <p:cBhvr additive="base">
                                        <p:cTn id="27" dur="750" fill="hold"/>
                                        <p:tgtEl>
                                          <p:spTgt spid="28">
                                            <p:txEl>
                                              <p:pRg st="8" end="8"/>
                                            </p:txEl>
                                          </p:spTgt>
                                        </p:tgtEl>
                                        <p:attrNameLst>
                                          <p:attrName>ppt_x</p:attrName>
                                        </p:attrNameLst>
                                      </p:cBhvr>
                                      <p:tavLst>
                                        <p:tav tm="0">
                                          <p:val>
                                            <p:strVal val="0-#ppt_w/2"/>
                                          </p:val>
                                        </p:tav>
                                        <p:tav tm="100000">
                                          <p:val>
                                            <p:strVal val="#ppt_x"/>
                                          </p:val>
                                        </p:tav>
                                      </p:tavLst>
                                    </p:anim>
                                    <p:anim calcmode="lin" valueType="num">
                                      <p:cBhvr additive="base">
                                        <p:cTn id="28" dur="750" fill="hold"/>
                                        <p:tgtEl>
                                          <p:spTgt spid="28">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30</a:t>
            </a:fld>
            <a:endParaRPr lang="en-US"/>
          </a:p>
        </p:txBody>
      </p:sp>
      <p:pic>
        <p:nvPicPr>
          <p:cNvPr id="4" name="Picture Placeholder 3">
            <a:extLst>
              <a:ext uri="{FF2B5EF4-FFF2-40B4-BE49-F238E27FC236}">
                <a16:creationId xmlns="" xmlns:a16="http://schemas.microsoft.com/office/drawing/2014/main" id="{91B0E385-B476-49E3-8884-8DC8A216E45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t="28111" b="24740"/>
          <a:stretch/>
        </p:blipFill>
        <p:spPr>
          <a:xfrm>
            <a:off x="1209" y="-4613"/>
            <a:ext cx="12190783" cy="3233151"/>
          </a:xfrm>
        </p:spPr>
      </p:pic>
      <p:sp>
        <p:nvSpPr>
          <p:cNvPr id="11" name="TextBox 10">
            <a:extLst>
              <a:ext uri="{FF2B5EF4-FFF2-40B4-BE49-F238E27FC236}">
                <a16:creationId xmlns="" xmlns:a16="http://schemas.microsoft.com/office/drawing/2014/main" id="{385CDEE6-3247-4254-A647-AC713675EEA6}"/>
              </a:ext>
            </a:extLst>
          </p:cNvPr>
          <p:cNvSpPr txBox="1"/>
          <p:nvPr/>
        </p:nvSpPr>
        <p:spPr>
          <a:xfrm>
            <a:off x="460665" y="3098944"/>
            <a:ext cx="5618017" cy="830997"/>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Branding</a:t>
            </a:r>
            <a:endParaRPr lang="en-US" sz="48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51F29E9E-D02D-4A04-9769-CE2EFCFA8B2E}"/>
              </a:ext>
            </a:extLst>
          </p:cNvPr>
          <p:cNvSpPr txBox="1"/>
          <p:nvPr/>
        </p:nvSpPr>
        <p:spPr>
          <a:xfrm>
            <a:off x="460665" y="3874798"/>
            <a:ext cx="5330536"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4.1 What is Branding?</a:t>
            </a:r>
            <a:endParaRPr lang="en-US" sz="2800" b="1" dirty="0">
              <a:solidFill>
                <a:srgbClr val="E76F0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5D0181D3-E010-4FA2-9E41-BC9292D7876C}"/>
              </a:ext>
            </a:extLst>
          </p:cNvPr>
          <p:cNvSpPr txBox="1"/>
          <p:nvPr/>
        </p:nvSpPr>
        <p:spPr>
          <a:xfrm>
            <a:off x="460664" y="4453345"/>
            <a:ext cx="5865093" cy="1323439"/>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Branding</a:t>
            </a:r>
            <a:r>
              <a:rPr lang="en-US" sz="2000" dirty="0">
                <a:latin typeface="Arial" panose="020B0604020202020204" pitchFamily="34" charset="0"/>
                <a:cs typeface="Arial" panose="020B0604020202020204" pitchFamily="34" charset="0"/>
              </a:rPr>
              <a:t> is the creation of a name and </a:t>
            </a:r>
            <a:r>
              <a:rPr lang="en-US" sz="2000" b="1" dirty="0">
                <a:latin typeface="Arial" panose="020B0604020202020204" pitchFamily="34" charset="0"/>
                <a:cs typeface="Arial" panose="020B0604020202020204" pitchFamily="34" charset="0"/>
              </a:rPr>
              <a:t>logo</a:t>
            </a:r>
            <a:r>
              <a:rPr lang="en-US" sz="2000" dirty="0">
                <a:latin typeface="Arial" panose="020B0604020202020204" pitchFamily="34" charset="0"/>
                <a:cs typeface="Arial" panose="020B0604020202020204" pitchFamily="34" charset="0"/>
              </a:rPr>
              <a:t> or symbol for our business so that our target market, our potential customers, can easily identify our business products and services</a:t>
            </a:r>
          </a:p>
        </p:txBody>
      </p:sp>
      <p:sp>
        <p:nvSpPr>
          <p:cNvPr id="17" name="TextBox 16">
            <a:extLst>
              <a:ext uri="{FF2B5EF4-FFF2-40B4-BE49-F238E27FC236}">
                <a16:creationId xmlns="" xmlns:a16="http://schemas.microsoft.com/office/drawing/2014/main" id="{04D671D0-DC96-4E23-B424-045EDE95C5BA}"/>
              </a:ext>
            </a:extLst>
          </p:cNvPr>
          <p:cNvSpPr txBox="1"/>
          <p:nvPr/>
        </p:nvSpPr>
        <p:spPr>
          <a:xfrm>
            <a:off x="6874127" y="3929941"/>
            <a:ext cx="4964564" cy="1785104"/>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Branding, when done well, leaves an impression on our target market so that they remember us.  </a:t>
            </a:r>
          </a:p>
          <a:p>
            <a:pPr>
              <a:spcBef>
                <a:spcPts val="1200"/>
              </a:spcBef>
            </a:pPr>
            <a:r>
              <a:rPr lang="en-US" sz="2000" dirty="0">
                <a:latin typeface="Arial" panose="020B0604020202020204" pitchFamily="34" charset="0"/>
                <a:cs typeface="Arial" panose="020B0604020202020204" pitchFamily="34" charset="0"/>
              </a:rPr>
              <a:t>Branding also helps us to distinguish our business from our competitors.</a:t>
            </a:r>
          </a:p>
        </p:txBody>
      </p:sp>
      <p:cxnSp>
        <p:nvCxnSpPr>
          <p:cNvPr id="8" name="Straight Connector 7">
            <a:extLst>
              <a:ext uri="{FF2B5EF4-FFF2-40B4-BE49-F238E27FC236}">
                <a16:creationId xmlns="" xmlns:a16="http://schemas.microsoft.com/office/drawing/2014/main" id="{3C25689E-9B9F-4955-8DD7-DC8593692B0C}"/>
              </a:ext>
            </a:extLst>
          </p:cNvPr>
          <p:cNvCxnSpPr>
            <a:cxnSpLocks/>
          </p:cNvCxnSpPr>
          <p:nvPr/>
        </p:nvCxnSpPr>
        <p:spPr>
          <a:xfrm>
            <a:off x="6599949" y="3687893"/>
            <a:ext cx="0" cy="2269199"/>
          </a:xfrm>
          <a:prstGeom prst="line">
            <a:avLst/>
          </a:prstGeom>
          <a:ln w="28575">
            <a:solidFill>
              <a:srgbClr val="0DB14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 xmlns:a16="http://schemas.microsoft.com/office/drawing/2014/main" id="{A51FAF71-7F26-4682-A6E8-509F9D49651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5" name="Rectangle 14">
            <a:extLst>
              <a:ext uri="{FF2B5EF4-FFF2-40B4-BE49-F238E27FC236}">
                <a16:creationId xmlns="" xmlns:a16="http://schemas.microsoft.com/office/drawing/2014/main" id="{0C70380A-1382-9946-B96B-1A5341832A4F}"/>
              </a:ext>
            </a:extLst>
          </p:cNvPr>
          <p:cNvSpPr/>
          <p:nvPr/>
        </p:nvSpPr>
        <p:spPr>
          <a:xfrm>
            <a:off x="0" y="-3495"/>
            <a:ext cx="12192000" cy="3233151"/>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5520629"/>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logo&#10;&#10;Description automatically generated">
            <a:extLst>
              <a:ext uri="{FF2B5EF4-FFF2-40B4-BE49-F238E27FC236}">
                <a16:creationId xmlns="" xmlns:a16="http://schemas.microsoft.com/office/drawing/2014/main" id="{5EAC063D-C555-457F-AF59-CA491BAD7907}"/>
              </a:ext>
            </a:extLst>
          </p:cNvPr>
          <p:cNvPicPr>
            <a:picLocks noChangeAspect="1"/>
          </p:cNvPicPr>
          <p:nvPr/>
        </p:nvPicPr>
        <p:blipFill rotWithShape="1">
          <a:blip r:embed="rId2">
            <a:extLst>
              <a:ext uri="{28A0092B-C50C-407E-A947-70E740481C1C}">
                <a14:useLocalDpi xmlns:a14="http://schemas.microsoft.com/office/drawing/2010/main"/>
              </a:ext>
            </a:extLst>
          </a:blip>
          <a:srcRect r="54163" b="6276"/>
          <a:stretch/>
        </p:blipFill>
        <p:spPr>
          <a:xfrm>
            <a:off x="0" y="0"/>
            <a:ext cx="5588449" cy="6427636"/>
          </a:xfrm>
          <a:prstGeom prst="rect">
            <a:avLst/>
          </a:prstGeom>
        </p:spPr>
      </p:pic>
      <p:sp>
        <p:nvSpPr>
          <p:cNvPr id="19" name="Rectangle 18">
            <a:extLst>
              <a:ext uri="{FF2B5EF4-FFF2-40B4-BE49-F238E27FC236}">
                <a16:creationId xmlns="" xmlns:a16="http://schemas.microsoft.com/office/drawing/2014/main" id="{F62FBE2F-F222-B841-A71A-CFDDE5B3519D}"/>
              </a:ext>
            </a:extLst>
          </p:cNvPr>
          <p:cNvSpPr/>
          <p:nvPr/>
        </p:nvSpPr>
        <p:spPr>
          <a:xfrm>
            <a:off x="5042" y="-1739"/>
            <a:ext cx="5548222" cy="6429375"/>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31</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7572926" y="1806257"/>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AE363BFF-6266-46BC-8D4B-C12F0911FBB8}"/>
              </a:ext>
            </a:extLst>
          </p:cNvPr>
          <p:cNvSpPr txBox="1"/>
          <p:nvPr/>
        </p:nvSpPr>
        <p:spPr>
          <a:xfrm>
            <a:off x="5588449" y="460969"/>
            <a:ext cx="6480987" cy="769441"/>
          </a:xfrm>
          <a:prstGeom prst="rect">
            <a:avLst/>
          </a:prstGeom>
          <a:noFill/>
        </p:spPr>
        <p:txBody>
          <a:bodyPr wrap="square" rtlCol="0">
            <a:spAutoFit/>
          </a:bodyPr>
          <a:lstStyle/>
          <a:p>
            <a:pPr algn="ctr"/>
            <a:r>
              <a:rPr lang="en-CA" sz="4400" b="1" dirty="0">
                <a:latin typeface="Arial" panose="020B0604020202020204" pitchFamily="34" charset="0"/>
                <a:cs typeface="Arial" panose="020B0604020202020204" pitchFamily="34" charset="0"/>
              </a:rPr>
              <a:t>Branding</a:t>
            </a:r>
            <a:endParaRPr lang="en-US" sz="44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578580" y="4615465"/>
            <a:ext cx="4383037" cy="797013"/>
          </a:xfrm>
          <a:prstGeom prst="rect">
            <a:avLst/>
          </a:prstGeom>
          <a:noFill/>
        </p:spPr>
        <p:txBody>
          <a:bodyPr wrap="square" rtlCol="0">
            <a:spAutoFit/>
          </a:bodyPr>
          <a:lstStyle/>
          <a:p>
            <a:pPr algn="ctr">
              <a:lnSpc>
                <a:spcPct val="120000"/>
              </a:lnSpc>
            </a:pPr>
            <a:r>
              <a:rPr lang="en-US" sz="2000" dirty="0">
                <a:latin typeface="Arial" panose="020B0604020202020204" pitchFamily="34" charset="0"/>
                <a:cs typeface="Arial" panose="020B0604020202020204" pitchFamily="34" charset="0"/>
              </a:rPr>
              <a:t>What are your </a:t>
            </a:r>
            <a:r>
              <a:rPr lang="en-US" sz="2000" dirty="0" err="1">
                <a:latin typeface="Arial" panose="020B0604020202020204" pitchFamily="34" charset="0"/>
                <a:cs typeface="Arial" panose="020B0604020202020204" pitchFamily="34" charset="0"/>
              </a:rPr>
              <a:t>favourite</a:t>
            </a:r>
            <a:r>
              <a:rPr lang="en-US" sz="2000" dirty="0">
                <a:latin typeface="Arial" panose="020B0604020202020204" pitchFamily="34" charset="0"/>
                <a:cs typeface="Arial" panose="020B0604020202020204" pitchFamily="34" charset="0"/>
              </a:rPr>
              <a:t> brands?  </a:t>
            </a:r>
          </a:p>
          <a:p>
            <a:pPr algn="ctr">
              <a:lnSpc>
                <a:spcPct val="120000"/>
              </a:lnSpc>
            </a:pPr>
            <a:r>
              <a:rPr lang="en-US" sz="2000" dirty="0">
                <a:latin typeface="Arial" panose="020B0604020202020204" pitchFamily="34" charset="0"/>
                <a:cs typeface="Arial" panose="020B0604020202020204" pitchFamily="34" charset="0"/>
              </a:rPr>
              <a:t>Why do you like them?</a:t>
            </a:r>
          </a:p>
        </p:txBody>
      </p:sp>
      <p:pic>
        <p:nvPicPr>
          <p:cNvPr id="14" name="Picture 13">
            <a:extLst>
              <a:ext uri="{FF2B5EF4-FFF2-40B4-BE49-F238E27FC236}">
                <a16:creationId xmlns="" xmlns:a16="http://schemas.microsoft.com/office/drawing/2014/main" id="{9290BE98-C78A-4079-B485-46F8F0F4F76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146908" y="2188511"/>
            <a:ext cx="1565588" cy="1565588"/>
          </a:xfrm>
          <a:prstGeom prst="rect">
            <a:avLst/>
          </a:prstGeom>
        </p:spPr>
      </p:pic>
    </p:spTree>
    <p:extLst>
      <p:ext uri="{BB962C8B-B14F-4D97-AF65-F5344CB8AC3E}">
        <p14:creationId xmlns:p14="http://schemas.microsoft.com/office/powerpoint/2010/main" val="3643469507"/>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 xmlns:a16="http://schemas.microsoft.com/office/drawing/2014/main" id="{F5EFFB9B-B493-3048-91C5-D9ADA4696AE1}"/>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31213" r="20088"/>
          <a:stretch/>
        </p:blipFill>
        <p:spPr>
          <a:xfrm>
            <a:off x="-3571" y="-1366"/>
            <a:ext cx="5539363" cy="6430453"/>
          </a:xfrm>
        </p:spPr>
      </p:pic>
      <p:sp>
        <p:nvSpPr>
          <p:cNvPr id="19" name="Rectangle 18">
            <a:extLst>
              <a:ext uri="{FF2B5EF4-FFF2-40B4-BE49-F238E27FC236}">
                <a16:creationId xmlns="" xmlns:a16="http://schemas.microsoft.com/office/drawing/2014/main" id="{F62FBE2F-F222-B841-A71A-CFDDE5B3519D}"/>
              </a:ext>
            </a:extLst>
          </p:cNvPr>
          <p:cNvSpPr/>
          <p:nvPr/>
        </p:nvSpPr>
        <p:spPr>
          <a:xfrm>
            <a:off x="4188" y="-1739"/>
            <a:ext cx="5539365" cy="6430826"/>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32</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7556681" y="1357024"/>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AE363BFF-6266-46BC-8D4B-C12F0911FBB8}"/>
              </a:ext>
            </a:extLst>
          </p:cNvPr>
          <p:cNvSpPr txBox="1"/>
          <p:nvPr/>
        </p:nvSpPr>
        <p:spPr>
          <a:xfrm>
            <a:off x="5588449" y="460969"/>
            <a:ext cx="6480987" cy="769441"/>
          </a:xfrm>
          <a:prstGeom prst="rect">
            <a:avLst/>
          </a:prstGeom>
          <a:noFill/>
        </p:spPr>
        <p:txBody>
          <a:bodyPr wrap="square" rtlCol="0">
            <a:spAutoFit/>
          </a:bodyPr>
          <a:lstStyle/>
          <a:p>
            <a:pPr algn="ctr"/>
            <a:r>
              <a:rPr lang="en-CA" sz="4400" b="1" dirty="0">
                <a:latin typeface="Arial" panose="020B0604020202020204" pitchFamily="34" charset="0"/>
                <a:cs typeface="Arial" panose="020B0604020202020204" pitchFamily="34" charset="0"/>
              </a:rPr>
              <a:t>Branding</a:t>
            </a:r>
            <a:endParaRPr lang="en-US" sz="44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542043" y="4176913"/>
            <a:ext cx="5293261" cy="1978875"/>
          </a:xfrm>
          <a:prstGeom prst="rect">
            <a:avLst/>
          </a:prstGeom>
          <a:noFill/>
        </p:spPr>
        <p:txBody>
          <a:bodyPr wrap="square" rtlCol="0">
            <a:spAutoFit/>
          </a:bodyPr>
          <a:lstStyle/>
          <a:p>
            <a:pPr>
              <a:lnSpc>
                <a:spcPct val="120000"/>
              </a:lnSpc>
            </a:pPr>
            <a:r>
              <a:rPr lang="en-US" sz="2400" b="1" dirty="0">
                <a:solidFill>
                  <a:srgbClr val="E76F0A"/>
                </a:solidFill>
                <a:latin typeface="Arial" panose="020B0604020202020204" pitchFamily="34" charset="0"/>
                <a:cs typeface="Arial" panose="020B0604020202020204" pitchFamily="34" charset="0"/>
              </a:rPr>
              <a:t>Now think about your own brand. </a:t>
            </a:r>
          </a:p>
          <a:p>
            <a:pPr marL="342900" indent="-342900">
              <a:lnSpc>
                <a:spcPct val="120000"/>
              </a:lnSpc>
              <a:buFont typeface="Arial" panose="020B0604020202020204" pitchFamily="34" charset="0"/>
              <a:buChar char="•"/>
            </a:pPr>
            <a:r>
              <a:rPr lang="en-US" sz="2000" dirty="0">
                <a:latin typeface="Arial" panose="020B0604020202020204" pitchFamily="34" charset="0"/>
                <a:cs typeface="Arial" panose="020B0604020202020204" pitchFamily="34" charset="0"/>
              </a:rPr>
              <a:t>What is the name of your business?  </a:t>
            </a:r>
          </a:p>
          <a:p>
            <a:pPr marL="342900" indent="-342900">
              <a:lnSpc>
                <a:spcPct val="120000"/>
              </a:lnSpc>
              <a:buFont typeface="Arial" panose="020B0604020202020204" pitchFamily="34" charset="0"/>
              <a:buChar char="•"/>
            </a:pPr>
            <a:r>
              <a:rPr lang="en-US" sz="2000" dirty="0">
                <a:latin typeface="Arial" panose="020B0604020202020204" pitchFamily="34" charset="0"/>
                <a:cs typeface="Arial" panose="020B0604020202020204" pitchFamily="34" charset="0"/>
              </a:rPr>
              <a:t>Do you have a logo for your business?  </a:t>
            </a:r>
          </a:p>
          <a:p>
            <a:pPr marL="342900" indent="-342900">
              <a:lnSpc>
                <a:spcPct val="120000"/>
              </a:lnSpc>
              <a:buFont typeface="Arial" panose="020B0604020202020204" pitchFamily="34" charset="0"/>
              <a:buChar char="•"/>
            </a:pPr>
            <a:r>
              <a:rPr lang="en-US" sz="2000" dirty="0">
                <a:latin typeface="Arial" panose="020B0604020202020204" pitchFamily="34" charset="0"/>
                <a:cs typeface="Arial" panose="020B0604020202020204" pitchFamily="34" charset="0"/>
              </a:rPr>
              <a:t>If yes, what does it look like?  </a:t>
            </a:r>
          </a:p>
          <a:p>
            <a:pPr marL="342900" indent="-342900">
              <a:lnSpc>
                <a:spcPct val="120000"/>
              </a:lnSpc>
              <a:buFont typeface="Arial" panose="020B0604020202020204" pitchFamily="34" charset="0"/>
              <a:buChar char="•"/>
            </a:pPr>
            <a:r>
              <a:rPr lang="en-US" sz="2000" dirty="0">
                <a:latin typeface="Arial" panose="020B0604020202020204" pitchFamily="34" charset="0"/>
                <a:cs typeface="Arial" panose="020B0604020202020204" pitchFamily="34" charset="0"/>
              </a:rPr>
              <a:t>If no, what are your ideas for your logo</a:t>
            </a:r>
          </a:p>
        </p:txBody>
      </p:sp>
      <p:pic>
        <p:nvPicPr>
          <p:cNvPr id="14" name="Picture 13">
            <a:extLst>
              <a:ext uri="{FF2B5EF4-FFF2-40B4-BE49-F238E27FC236}">
                <a16:creationId xmlns="" xmlns:a16="http://schemas.microsoft.com/office/drawing/2014/main" id="{9290BE98-C78A-4079-B485-46F8F0F4F76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046148" y="1771403"/>
            <a:ext cx="1565588" cy="1565588"/>
          </a:xfrm>
          <a:prstGeom prst="rect">
            <a:avLst/>
          </a:prstGeom>
        </p:spPr>
      </p:pic>
    </p:spTree>
    <p:extLst>
      <p:ext uri="{BB962C8B-B14F-4D97-AF65-F5344CB8AC3E}">
        <p14:creationId xmlns:p14="http://schemas.microsoft.com/office/powerpoint/2010/main" val="2323234380"/>
      </p:ext>
    </p:extLst>
  </p:cSld>
  <p:clrMapOvr>
    <a:masterClrMapping/>
  </p:clrMapOvr>
  <p:transition spd="slow">
    <p:push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 xmlns:a16="http://schemas.microsoft.com/office/drawing/2014/main" id="{91B0E385-B476-49E3-8884-8DC8A216E45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t="32933" b="16104"/>
          <a:stretch/>
        </p:blipFill>
        <p:spPr>
          <a:xfrm>
            <a:off x="-3104" y="13354"/>
            <a:ext cx="12191995" cy="3495044"/>
          </a:xfrm>
        </p:spPr>
      </p:pic>
      <p:sp>
        <p:nvSpPr>
          <p:cNvPr id="15" name="Rectangle 14">
            <a:extLst>
              <a:ext uri="{FF2B5EF4-FFF2-40B4-BE49-F238E27FC236}">
                <a16:creationId xmlns="" xmlns:a16="http://schemas.microsoft.com/office/drawing/2014/main" id="{0C70380A-1382-9946-B96B-1A5341832A4F}"/>
              </a:ext>
            </a:extLst>
          </p:cNvPr>
          <p:cNvSpPr/>
          <p:nvPr/>
        </p:nvSpPr>
        <p:spPr>
          <a:xfrm>
            <a:off x="0" y="-2865"/>
            <a:ext cx="12192000" cy="3511263"/>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33</a:t>
            </a:fld>
            <a:endParaRPr lang="en-US"/>
          </a:p>
        </p:txBody>
      </p:sp>
      <p:sp>
        <p:nvSpPr>
          <p:cNvPr id="11" name="TextBox 10">
            <a:extLst>
              <a:ext uri="{FF2B5EF4-FFF2-40B4-BE49-F238E27FC236}">
                <a16:creationId xmlns="" xmlns:a16="http://schemas.microsoft.com/office/drawing/2014/main" id="{385CDEE6-3247-4254-A647-AC713675EEA6}"/>
              </a:ext>
            </a:extLst>
          </p:cNvPr>
          <p:cNvSpPr txBox="1"/>
          <p:nvPr/>
        </p:nvSpPr>
        <p:spPr>
          <a:xfrm>
            <a:off x="460665" y="3739896"/>
            <a:ext cx="5618017" cy="830997"/>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Branding</a:t>
            </a:r>
            <a:endParaRPr lang="en-US" sz="48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51F29E9E-D02D-4A04-9769-CE2EFCFA8B2E}"/>
              </a:ext>
            </a:extLst>
          </p:cNvPr>
          <p:cNvSpPr txBox="1"/>
          <p:nvPr/>
        </p:nvSpPr>
        <p:spPr>
          <a:xfrm>
            <a:off x="460665" y="4598309"/>
            <a:ext cx="5330536"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4.2 What is a Brand Pyramid?</a:t>
            </a:r>
            <a:endParaRPr lang="en-US" sz="2800" b="1" dirty="0">
              <a:solidFill>
                <a:srgbClr val="E76F0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5D0181D3-E010-4FA2-9E41-BC9292D7876C}"/>
              </a:ext>
            </a:extLst>
          </p:cNvPr>
          <p:cNvSpPr txBox="1"/>
          <p:nvPr/>
        </p:nvSpPr>
        <p:spPr>
          <a:xfrm>
            <a:off x="6151103" y="3912587"/>
            <a:ext cx="5720738" cy="2092881"/>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A brand pyramid</a:t>
            </a:r>
            <a:r>
              <a:rPr lang="en-US" sz="2000" dirty="0">
                <a:latin typeface="Arial" panose="020B0604020202020204" pitchFamily="34" charset="0"/>
                <a:cs typeface="Arial" panose="020B0604020202020204" pitchFamily="34" charset="0"/>
              </a:rPr>
              <a:t> makes us think about the core of what our business is and how we want to communicate that to our customers.  </a:t>
            </a:r>
          </a:p>
          <a:p>
            <a:pPr>
              <a:spcBef>
                <a:spcPts val="1200"/>
              </a:spcBef>
            </a:pPr>
            <a:r>
              <a:rPr lang="en-US" sz="2000" dirty="0">
                <a:latin typeface="Arial" panose="020B0604020202020204" pitchFamily="34" charset="0"/>
                <a:cs typeface="Arial" panose="020B0604020202020204" pitchFamily="34" charset="0"/>
              </a:rPr>
              <a:t>We don’t actually share our brand pyramid with our customers, but we use it to guide our marketing and communication.</a:t>
            </a:r>
          </a:p>
        </p:txBody>
      </p:sp>
      <p:pic>
        <p:nvPicPr>
          <p:cNvPr id="13" name="Picture 12">
            <a:extLst>
              <a:ext uri="{FF2B5EF4-FFF2-40B4-BE49-F238E27FC236}">
                <a16:creationId xmlns="" xmlns:a16="http://schemas.microsoft.com/office/drawing/2014/main" id="{A51FAF71-7F26-4682-A6E8-509F9D49651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cxnSp>
        <p:nvCxnSpPr>
          <p:cNvPr id="16" name="Straight Connector 15">
            <a:extLst>
              <a:ext uri="{FF2B5EF4-FFF2-40B4-BE49-F238E27FC236}">
                <a16:creationId xmlns="" xmlns:a16="http://schemas.microsoft.com/office/drawing/2014/main" id="{35E0B6E3-FA26-FC4A-982E-620287B08A9F}"/>
              </a:ext>
            </a:extLst>
          </p:cNvPr>
          <p:cNvCxnSpPr>
            <a:cxnSpLocks/>
          </p:cNvCxnSpPr>
          <p:nvPr/>
        </p:nvCxnSpPr>
        <p:spPr>
          <a:xfrm>
            <a:off x="5807470" y="3814961"/>
            <a:ext cx="0" cy="2269199"/>
          </a:xfrm>
          <a:prstGeom prst="line">
            <a:avLst/>
          </a:prstGeom>
          <a:ln w="28575">
            <a:solidFill>
              <a:srgbClr val="0DB1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347752"/>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34</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graphicFrame>
        <p:nvGraphicFramePr>
          <p:cNvPr id="18" name="Diagram 17">
            <a:extLst>
              <a:ext uri="{FF2B5EF4-FFF2-40B4-BE49-F238E27FC236}">
                <a16:creationId xmlns="" xmlns:a16="http://schemas.microsoft.com/office/drawing/2014/main" id="{FFA19368-E76C-5C49-9A32-CDE1C559CEF7}"/>
              </a:ext>
            </a:extLst>
          </p:cNvPr>
          <p:cNvGraphicFramePr/>
          <p:nvPr>
            <p:extLst>
              <p:ext uri="{D42A27DB-BD31-4B8C-83A1-F6EECF244321}">
                <p14:modId xmlns:p14="http://schemas.microsoft.com/office/powerpoint/2010/main" val="2044760221"/>
              </p:ext>
            </p:extLst>
          </p:nvPr>
        </p:nvGraphicFramePr>
        <p:xfrm>
          <a:off x="2006979" y="838558"/>
          <a:ext cx="8178041" cy="5512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Box 18">
            <a:extLst>
              <a:ext uri="{FF2B5EF4-FFF2-40B4-BE49-F238E27FC236}">
                <a16:creationId xmlns="" xmlns:a16="http://schemas.microsoft.com/office/drawing/2014/main" id="{8923979F-BCFB-4F42-BF9D-441955CC1DC0}"/>
              </a:ext>
            </a:extLst>
          </p:cNvPr>
          <p:cNvSpPr txBox="1"/>
          <p:nvPr/>
        </p:nvSpPr>
        <p:spPr>
          <a:xfrm>
            <a:off x="643545" y="542108"/>
            <a:ext cx="5618017" cy="830997"/>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Branding</a:t>
            </a:r>
            <a:endParaRPr lang="en-US" sz="4800"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78590D39-5159-464C-9767-077BDF4F2973}"/>
              </a:ext>
            </a:extLst>
          </p:cNvPr>
          <p:cNvSpPr txBox="1"/>
          <p:nvPr/>
        </p:nvSpPr>
        <p:spPr>
          <a:xfrm>
            <a:off x="5099049" y="1446176"/>
            <a:ext cx="19939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Idea</a:t>
            </a:r>
          </a:p>
        </p:txBody>
      </p:sp>
      <p:sp>
        <p:nvSpPr>
          <p:cNvPr id="21" name="TextBox 20">
            <a:extLst>
              <a:ext uri="{FF2B5EF4-FFF2-40B4-BE49-F238E27FC236}">
                <a16:creationId xmlns="" xmlns:a16="http://schemas.microsoft.com/office/drawing/2014/main" id="{5D967A13-27C9-6645-B777-987E80DBFAB1}"/>
              </a:ext>
            </a:extLst>
          </p:cNvPr>
          <p:cNvSpPr txBox="1"/>
          <p:nvPr/>
        </p:nvSpPr>
        <p:spPr>
          <a:xfrm>
            <a:off x="5099049" y="4505288"/>
            <a:ext cx="19939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Benefits</a:t>
            </a:r>
          </a:p>
        </p:txBody>
      </p:sp>
      <p:sp>
        <p:nvSpPr>
          <p:cNvPr id="24" name="TextBox 23">
            <a:extLst>
              <a:ext uri="{FF2B5EF4-FFF2-40B4-BE49-F238E27FC236}">
                <a16:creationId xmlns="" xmlns:a16="http://schemas.microsoft.com/office/drawing/2014/main" id="{376B9F31-197D-9541-872F-289FD59B4EFF}"/>
              </a:ext>
            </a:extLst>
          </p:cNvPr>
          <p:cNvSpPr txBox="1"/>
          <p:nvPr/>
        </p:nvSpPr>
        <p:spPr>
          <a:xfrm>
            <a:off x="5099049" y="3429000"/>
            <a:ext cx="19939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Emotion</a:t>
            </a:r>
          </a:p>
        </p:txBody>
      </p:sp>
      <p:sp>
        <p:nvSpPr>
          <p:cNvPr id="25" name="TextBox 24">
            <a:extLst>
              <a:ext uri="{FF2B5EF4-FFF2-40B4-BE49-F238E27FC236}">
                <a16:creationId xmlns="" xmlns:a16="http://schemas.microsoft.com/office/drawing/2014/main" id="{00B906E5-DB9E-104C-A080-814040B8B02C}"/>
              </a:ext>
            </a:extLst>
          </p:cNvPr>
          <p:cNvSpPr txBox="1"/>
          <p:nvPr/>
        </p:nvSpPr>
        <p:spPr>
          <a:xfrm>
            <a:off x="5099049" y="2379052"/>
            <a:ext cx="19939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Persons</a:t>
            </a:r>
          </a:p>
        </p:txBody>
      </p:sp>
      <p:sp>
        <p:nvSpPr>
          <p:cNvPr id="26" name="TextBox 25">
            <a:extLst>
              <a:ext uri="{FF2B5EF4-FFF2-40B4-BE49-F238E27FC236}">
                <a16:creationId xmlns="" xmlns:a16="http://schemas.microsoft.com/office/drawing/2014/main" id="{90A69225-5018-9540-A542-A0B65FB2E86A}"/>
              </a:ext>
            </a:extLst>
          </p:cNvPr>
          <p:cNvSpPr txBox="1"/>
          <p:nvPr/>
        </p:nvSpPr>
        <p:spPr>
          <a:xfrm>
            <a:off x="5099049" y="5606989"/>
            <a:ext cx="19939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Features</a:t>
            </a:r>
          </a:p>
        </p:txBody>
      </p:sp>
    </p:spTree>
    <p:extLst>
      <p:ext uri="{BB962C8B-B14F-4D97-AF65-F5344CB8AC3E}">
        <p14:creationId xmlns:p14="http://schemas.microsoft.com/office/powerpoint/2010/main" val="3628470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p:tgtEl>
                                          <p:spTgt spid="18"/>
                                        </p:tgtEl>
                                        <p:attrNameLst>
                                          <p:attrName>ppt_y</p:attrName>
                                        </p:attrNameLst>
                                      </p:cBhvr>
                                      <p:tavLst>
                                        <p:tav tm="0">
                                          <p:val>
                                            <p:strVal val="#ppt_y+#ppt_h*1.125000"/>
                                          </p:val>
                                        </p:tav>
                                        <p:tav tm="100000">
                                          <p:val>
                                            <p:strVal val="#ppt_y"/>
                                          </p:val>
                                        </p:tav>
                                      </p:tavLst>
                                    </p:anim>
                                    <p:animEffect transition="in" filter="wipe(up)">
                                      <p:cBhvr>
                                        <p:cTn id="8" dur="1000"/>
                                        <p:tgtEl>
                                          <p:spTgt spid="18"/>
                                        </p:tgtEl>
                                      </p:cBhvr>
                                    </p:animEffect>
                                  </p:childTnLst>
                                </p:cTn>
                              </p:par>
                            </p:childTnLst>
                          </p:cTn>
                        </p:par>
                        <p:par>
                          <p:cTn id="9" fill="hold">
                            <p:stCondLst>
                              <p:cond delay="1000"/>
                            </p:stCondLst>
                            <p:childTnLst>
                              <p:par>
                                <p:cTn id="10" presetID="12" presetClass="entr" presetSubtype="4"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p:tgtEl>
                                          <p:spTgt spid="20"/>
                                        </p:tgtEl>
                                        <p:attrNameLst>
                                          <p:attrName>ppt_y</p:attrName>
                                        </p:attrNameLst>
                                      </p:cBhvr>
                                      <p:tavLst>
                                        <p:tav tm="0">
                                          <p:val>
                                            <p:strVal val="#ppt_y+#ppt_h*1.125000"/>
                                          </p:val>
                                        </p:tav>
                                        <p:tav tm="100000">
                                          <p:val>
                                            <p:strVal val="#ppt_y"/>
                                          </p:val>
                                        </p:tav>
                                      </p:tavLst>
                                    </p:anim>
                                    <p:animEffect transition="in" filter="wipe(up)">
                                      <p:cBhvr>
                                        <p:cTn id="13" dur="500"/>
                                        <p:tgtEl>
                                          <p:spTgt spid="20"/>
                                        </p:tgtEl>
                                      </p:cBhvr>
                                    </p:animEffect>
                                  </p:childTnLst>
                                </p:cTn>
                              </p:par>
                            </p:childTnLst>
                          </p:cTn>
                        </p:par>
                        <p:par>
                          <p:cTn id="14" fill="hold">
                            <p:stCondLst>
                              <p:cond delay="1500"/>
                            </p:stCondLst>
                            <p:childTnLst>
                              <p:par>
                                <p:cTn id="15" presetID="12" presetClass="entr" presetSubtype="4"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p:tgtEl>
                                          <p:spTgt spid="25"/>
                                        </p:tgtEl>
                                        <p:attrNameLst>
                                          <p:attrName>ppt_y</p:attrName>
                                        </p:attrNameLst>
                                      </p:cBhvr>
                                      <p:tavLst>
                                        <p:tav tm="0">
                                          <p:val>
                                            <p:strVal val="#ppt_y+#ppt_h*1.125000"/>
                                          </p:val>
                                        </p:tav>
                                        <p:tav tm="100000">
                                          <p:val>
                                            <p:strVal val="#ppt_y"/>
                                          </p:val>
                                        </p:tav>
                                      </p:tavLst>
                                    </p:anim>
                                    <p:animEffect transition="in" filter="wipe(up)">
                                      <p:cBhvr>
                                        <p:cTn id="18" dur="500"/>
                                        <p:tgtEl>
                                          <p:spTgt spid="25"/>
                                        </p:tgtEl>
                                      </p:cBhvr>
                                    </p:animEffect>
                                  </p:childTnLst>
                                </p:cTn>
                              </p:par>
                            </p:childTnLst>
                          </p:cTn>
                        </p:par>
                        <p:par>
                          <p:cTn id="19" fill="hold">
                            <p:stCondLst>
                              <p:cond delay="2000"/>
                            </p:stCondLst>
                            <p:childTnLst>
                              <p:par>
                                <p:cTn id="20" presetID="12" presetClass="entr" presetSubtype="4"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ppt_y</p:attrName>
                                        </p:attrNameLst>
                                      </p:cBhvr>
                                      <p:tavLst>
                                        <p:tav tm="0">
                                          <p:val>
                                            <p:strVal val="#ppt_y+#ppt_h*1.125000"/>
                                          </p:val>
                                        </p:tav>
                                        <p:tav tm="100000">
                                          <p:val>
                                            <p:strVal val="#ppt_y"/>
                                          </p:val>
                                        </p:tav>
                                      </p:tavLst>
                                    </p:anim>
                                    <p:animEffect transition="in" filter="wipe(up)">
                                      <p:cBhvr>
                                        <p:cTn id="23" dur="500"/>
                                        <p:tgtEl>
                                          <p:spTgt spid="24"/>
                                        </p:tgtEl>
                                      </p:cBhvr>
                                    </p:animEffect>
                                  </p:childTnLst>
                                </p:cTn>
                              </p:par>
                            </p:childTnLst>
                          </p:cTn>
                        </p:par>
                        <p:par>
                          <p:cTn id="24" fill="hold">
                            <p:stCondLst>
                              <p:cond delay="2500"/>
                            </p:stCondLst>
                            <p:childTnLst>
                              <p:par>
                                <p:cTn id="25" presetID="12" presetClass="entr" presetSubtype="4"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cTn>
                              </p:par>
                            </p:childTnLst>
                          </p:cTn>
                        </p:par>
                        <p:par>
                          <p:cTn id="29" fill="hold">
                            <p:stCondLst>
                              <p:cond delay="3000"/>
                            </p:stCondLst>
                            <p:childTnLst>
                              <p:par>
                                <p:cTn id="30" presetID="12" presetClass="entr" presetSubtype="4"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p:tgtEl>
                                          <p:spTgt spid="26"/>
                                        </p:tgtEl>
                                        <p:attrNameLst>
                                          <p:attrName>ppt_y</p:attrName>
                                        </p:attrNameLst>
                                      </p:cBhvr>
                                      <p:tavLst>
                                        <p:tav tm="0">
                                          <p:val>
                                            <p:strVal val="#ppt_y+#ppt_h*1.125000"/>
                                          </p:val>
                                        </p:tav>
                                        <p:tav tm="100000">
                                          <p:val>
                                            <p:strVal val="#ppt_y"/>
                                          </p:val>
                                        </p:tav>
                                      </p:tavLst>
                                    </p:anim>
                                    <p:animEffect transition="in" filter="wipe(up)">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P spid="20" grpId="0"/>
      <p:bldP spid="21" grpId="0"/>
      <p:bldP spid="24" grpId="0"/>
      <p:bldP spid="25" grpId="0"/>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 xmlns:a16="http://schemas.microsoft.com/office/drawing/2014/main" id="{8B350F68-7010-744A-97DC-A3A5171B3C69}"/>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t="5811" b="5811"/>
          <a:stretch>
            <a:fillRect/>
          </a:stretch>
        </p:blipFill>
        <p:spPr>
          <a:xfrm>
            <a:off x="0" y="3224232"/>
            <a:ext cx="6089073" cy="3207326"/>
          </a:xfr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35</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7" name="TextBox 16">
            <a:extLst>
              <a:ext uri="{FF2B5EF4-FFF2-40B4-BE49-F238E27FC236}">
                <a16:creationId xmlns="" xmlns:a16="http://schemas.microsoft.com/office/drawing/2014/main" id="{AE363BFF-6266-46BC-8D4B-C12F0911FBB8}"/>
              </a:ext>
            </a:extLst>
          </p:cNvPr>
          <p:cNvSpPr txBox="1"/>
          <p:nvPr/>
        </p:nvSpPr>
        <p:spPr>
          <a:xfrm>
            <a:off x="6425048" y="3546135"/>
            <a:ext cx="2282534" cy="461665"/>
          </a:xfrm>
          <a:prstGeom prst="rect">
            <a:avLst/>
          </a:prstGeom>
          <a:noFill/>
        </p:spPr>
        <p:txBody>
          <a:bodyPr wrap="square" rtlCol="0">
            <a:spAutoFit/>
          </a:bodyPr>
          <a:lstStyle/>
          <a:p>
            <a:r>
              <a:rPr lang="en-CA" sz="2400" b="1" dirty="0">
                <a:solidFill>
                  <a:srgbClr val="E76F0A"/>
                </a:solidFill>
                <a:latin typeface="Arial" panose="020B0604020202020204" pitchFamily="34" charset="0"/>
                <a:cs typeface="Arial" panose="020B0604020202020204" pitchFamily="34" charset="0"/>
              </a:rPr>
              <a:t>For example:</a:t>
            </a:r>
            <a:endParaRPr lang="en-US" sz="2400" b="1" dirty="0">
              <a:solidFill>
                <a:srgbClr val="E76F0A"/>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425048" y="4209669"/>
            <a:ext cx="5569524" cy="1477328"/>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For example, with our hypothetical business, </a:t>
            </a:r>
            <a:r>
              <a:rPr lang="en-US" sz="2000" b="1" dirty="0">
                <a:latin typeface="Arial" panose="020B0604020202020204" pitchFamily="34" charset="0"/>
                <a:cs typeface="Arial" panose="020B0604020202020204" pitchFamily="34" charset="0"/>
              </a:rPr>
              <a:t>Perfect Pet Services</a:t>
            </a:r>
            <a:r>
              <a:rPr lang="en-US" sz="2000" dirty="0">
                <a:latin typeface="Arial" panose="020B0604020202020204" pitchFamily="34" charset="0"/>
                <a:cs typeface="Arial" panose="020B0604020202020204" pitchFamily="34" charset="0"/>
              </a:rPr>
              <a:t>, our features are:</a:t>
            </a:r>
          </a:p>
          <a:p>
            <a:pPr marL="342900" indent="-342900">
              <a:spcBef>
                <a:spcPts val="1200"/>
              </a:spcBef>
              <a:buFont typeface="Arial" panose="020B0604020202020204" pitchFamily="34" charset="0"/>
              <a:buChar char="•"/>
            </a:pPr>
            <a:r>
              <a:rPr lang="en-US" sz="2000" dirty="0">
                <a:latin typeface="Arial" panose="020B0604020202020204" pitchFamily="34" charset="0"/>
                <a:cs typeface="Arial" panose="020B0604020202020204" pitchFamily="34" charset="0"/>
              </a:rPr>
              <a:t>Daily visits to pets whose owners work long days at work by an expert animal care-giver.</a:t>
            </a:r>
          </a:p>
        </p:txBody>
      </p:sp>
      <p:sp>
        <p:nvSpPr>
          <p:cNvPr id="20" name="TextBox 19">
            <a:extLst>
              <a:ext uri="{FF2B5EF4-FFF2-40B4-BE49-F238E27FC236}">
                <a16:creationId xmlns="" xmlns:a16="http://schemas.microsoft.com/office/drawing/2014/main" id="{467CF19B-293E-4A47-BD8D-7A28ABCB67E2}"/>
              </a:ext>
            </a:extLst>
          </p:cNvPr>
          <p:cNvSpPr txBox="1"/>
          <p:nvPr/>
        </p:nvSpPr>
        <p:spPr>
          <a:xfrm>
            <a:off x="294408" y="457200"/>
            <a:ext cx="5597237" cy="707886"/>
          </a:xfrm>
          <a:prstGeom prst="rect">
            <a:avLst/>
          </a:prstGeom>
          <a:noFill/>
        </p:spPr>
        <p:txBody>
          <a:bodyPr wrap="square" rtlCol="0">
            <a:spAutoFit/>
          </a:bodyPr>
          <a:lstStyle/>
          <a:p>
            <a:r>
              <a:rPr lang="en-CA" sz="4000" b="1" dirty="0">
                <a:latin typeface="Arial" panose="020B0604020202020204" pitchFamily="34" charset="0"/>
                <a:cs typeface="Arial" panose="020B0604020202020204" pitchFamily="34" charset="0"/>
              </a:rPr>
              <a:t>Branding</a:t>
            </a:r>
            <a:endParaRPr lang="en-US" sz="4000"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CDC497B9-0698-4830-9B4E-D786E0D4AA4A}"/>
              </a:ext>
            </a:extLst>
          </p:cNvPr>
          <p:cNvSpPr txBox="1"/>
          <p:nvPr/>
        </p:nvSpPr>
        <p:spPr>
          <a:xfrm>
            <a:off x="294408" y="1350325"/>
            <a:ext cx="5576455" cy="1200329"/>
          </a:xfrm>
          <a:prstGeom prst="rect">
            <a:avLst/>
          </a:prstGeom>
          <a:noFill/>
        </p:spPr>
        <p:txBody>
          <a:bodyPr wrap="square" rtlCol="0">
            <a:spAutoFit/>
          </a:bodyPr>
          <a:lstStyle/>
          <a:p>
            <a:r>
              <a:rPr lang="en-US" sz="2400" dirty="0">
                <a:solidFill>
                  <a:srgbClr val="E76F0A"/>
                </a:solidFill>
                <a:latin typeface="Arial" panose="020B0604020202020204" pitchFamily="34" charset="0"/>
                <a:cs typeface="Arial" panose="020B0604020202020204" pitchFamily="34" charset="0"/>
              </a:rPr>
              <a:t>The</a:t>
            </a:r>
            <a:r>
              <a:rPr lang="en-US" sz="2400" b="1" dirty="0">
                <a:solidFill>
                  <a:srgbClr val="E76F0A"/>
                </a:solidFill>
                <a:latin typeface="Arial" panose="020B0604020202020204" pitchFamily="34" charset="0"/>
                <a:cs typeface="Arial" panose="020B0604020202020204" pitchFamily="34" charset="0"/>
              </a:rPr>
              <a:t> features</a:t>
            </a:r>
            <a:r>
              <a:rPr lang="en-US" sz="2400" dirty="0">
                <a:solidFill>
                  <a:srgbClr val="E76F0A"/>
                </a:solidFill>
                <a:latin typeface="Arial" panose="020B0604020202020204" pitchFamily="34" charset="0"/>
                <a:cs typeface="Arial" panose="020B0604020202020204" pitchFamily="34" charset="0"/>
              </a:rPr>
              <a:t> are what we do with our business that are unique and that have value for our customers.  </a:t>
            </a:r>
          </a:p>
        </p:txBody>
      </p:sp>
      <p:pic>
        <p:nvPicPr>
          <p:cNvPr id="7" name="Picture Placeholder 6">
            <a:extLst>
              <a:ext uri="{FF2B5EF4-FFF2-40B4-BE49-F238E27FC236}">
                <a16:creationId xmlns="" xmlns:a16="http://schemas.microsoft.com/office/drawing/2014/main" id="{27BEABE0-D48A-444A-ACC5-758D698AB1A9}"/>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a:ext>
            </a:extLst>
          </a:blip>
          <a:srcRect t="5981"/>
          <a:stretch/>
        </p:blipFill>
        <p:spPr>
          <a:xfrm>
            <a:off x="6083125" y="0"/>
            <a:ext cx="6122523" cy="3237928"/>
          </a:xfrm>
        </p:spPr>
      </p:pic>
    </p:spTree>
    <p:extLst>
      <p:ext uri="{BB962C8B-B14F-4D97-AF65-F5344CB8AC3E}">
        <p14:creationId xmlns:p14="http://schemas.microsoft.com/office/powerpoint/2010/main" val="1499736152"/>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 xmlns:a16="http://schemas.microsoft.com/office/drawing/2014/main" id="{B88ED25C-E3B5-F44B-9F57-273DD3C0B92F}"/>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27953" r="26598"/>
          <a:stretch/>
        </p:blipFill>
        <p:spPr>
          <a:xfrm>
            <a:off x="18692" y="-4881"/>
            <a:ext cx="5194806" cy="6429375"/>
          </a:xfrm>
        </p:spPr>
      </p:pic>
      <p:sp>
        <p:nvSpPr>
          <p:cNvPr id="19" name="Rectangle 18">
            <a:extLst>
              <a:ext uri="{FF2B5EF4-FFF2-40B4-BE49-F238E27FC236}">
                <a16:creationId xmlns="" xmlns:a16="http://schemas.microsoft.com/office/drawing/2014/main" id="{F62FBE2F-F222-B841-A71A-CFDDE5B3519D}"/>
              </a:ext>
            </a:extLst>
          </p:cNvPr>
          <p:cNvSpPr/>
          <p:nvPr/>
        </p:nvSpPr>
        <p:spPr>
          <a:xfrm>
            <a:off x="5044" y="-1739"/>
            <a:ext cx="5194806" cy="6429375"/>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36</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7" name="TextBox 16">
            <a:extLst>
              <a:ext uri="{FF2B5EF4-FFF2-40B4-BE49-F238E27FC236}">
                <a16:creationId xmlns="" xmlns:a16="http://schemas.microsoft.com/office/drawing/2014/main" id="{AE363BFF-6266-46BC-8D4B-C12F0911FBB8}"/>
              </a:ext>
            </a:extLst>
          </p:cNvPr>
          <p:cNvSpPr txBox="1"/>
          <p:nvPr/>
        </p:nvSpPr>
        <p:spPr>
          <a:xfrm>
            <a:off x="6096000" y="900308"/>
            <a:ext cx="6480987"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Branding</a:t>
            </a:r>
            <a:endParaRPr lang="en-US" sz="44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E6C834F9-F476-214B-8181-573D11868B03}"/>
              </a:ext>
            </a:extLst>
          </p:cNvPr>
          <p:cNvSpPr txBox="1"/>
          <p:nvPr/>
        </p:nvSpPr>
        <p:spPr>
          <a:xfrm>
            <a:off x="6160168" y="1879875"/>
            <a:ext cx="5472728" cy="1200329"/>
          </a:xfrm>
          <a:prstGeom prst="rect">
            <a:avLst/>
          </a:prstGeom>
          <a:noFill/>
        </p:spPr>
        <p:txBody>
          <a:bodyPr wrap="square" rtlCol="0">
            <a:spAutoFit/>
          </a:bodyPr>
          <a:lstStyle/>
          <a:p>
            <a:r>
              <a:rPr lang="en-US" sz="2400" dirty="0">
                <a:solidFill>
                  <a:srgbClr val="E76F0A"/>
                </a:solidFill>
                <a:latin typeface="Arial" panose="020B0604020202020204" pitchFamily="34" charset="0"/>
                <a:cs typeface="Arial" panose="020B0604020202020204" pitchFamily="34" charset="0"/>
              </a:rPr>
              <a:t>The </a:t>
            </a:r>
            <a:r>
              <a:rPr lang="en-US" sz="2400" b="1" dirty="0">
                <a:solidFill>
                  <a:srgbClr val="E76F0A"/>
                </a:solidFill>
                <a:latin typeface="Arial" panose="020B0604020202020204" pitchFamily="34" charset="0"/>
                <a:cs typeface="Arial" panose="020B0604020202020204" pitchFamily="34" charset="0"/>
              </a:rPr>
              <a:t>benefits </a:t>
            </a:r>
            <a:r>
              <a:rPr lang="en-US" sz="2400" dirty="0">
                <a:solidFill>
                  <a:srgbClr val="E76F0A"/>
                </a:solidFill>
                <a:latin typeface="Arial" panose="020B0604020202020204" pitchFamily="34" charset="0"/>
                <a:cs typeface="Arial" panose="020B0604020202020204" pitchFamily="34" charset="0"/>
              </a:rPr>
              <a:t>are the results for the customer because of the features we provide.  </a:t>
            </a:r>
          </a:p>
        </p:txBody>
      </p:sp>
      <p:sp>
        <p:nvSpPr>
          <p:cNvPr id="3" name="TextBox 2">
            <a:extLst>
              <a:ext uri="{FF2B5EF4-FFF2-40B4-BE49-F238E27FC236}">
                <a16:creationId xmlns="" xmlns:a16="http://schemas.microsoft.com/office/drawing/2014/main" id="{4D1D8DE9-20B0-F847-956A-1387CF178CDA}"/>
              </a:ext>
            </a:extLst>
          </p:cNvPr>
          <p:cNvSpPr txBox="1"/>
          <p:nvPr/>
        </p:nvSpPr>
        <p:spPr>
          <a:xfrm>
            <a:off x="6224337" y="3500456"/>
            <a:ext cx="5344391" cy="1908215"/>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For example, with Perfect Pet Services, the benefits are the pets receive the care and attention they need and the owners can be reassured that their pets are well-looked after and happy.</a:t>
            </a:r>
          </a:p>
          <a:p>
            <a:endParaRPr lang="en-US" dirty="0"/>
          </a:p>
        </p:txBody>
      </p:sp>
    </p:spTree>
    <p:extLst>
      <p:ext uri="{BB962C8B-B14F-4D97-AF65-F5344CB8AC3E}">
        <p14:creationId xmlns:p14="http://schemas.microsoft.com/office/powerpoint/2010/main" val="703361729"/>
      </p:ext>
    </p:extLst>
  </p:cSld>
  <p:clrMapOvr>
    <a:masterClrMapping/>
  </p:clrMapOvr>
  <p:transition spd="slow">
    <p:push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 xmlns:a16="http://schemas.microsoft.com/office/drawing/2014/main" id="{83884F74-2F65-8E4D-8B49-0FE3BA1CF1FA}"/>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a:ext>
            </a:extLst>
          </a:blip>
          <a:srcRect l="51359" t="9412" r="7356"/>
          <a:stretch/>
        </p:blipFill>
        <p:spPr>
          <a:xfrm>
            <a:off x="6974810" y="-4019"/>
            <a:ext cx="5212150" cy="6433106"/>
          </a:xfrm>
        </p:spPr>
      </p:pic>
      <p:sp>
        <p:nvSpPr>
          <p:cNvPr id="19" name="Rectangle 18">
            <a:extLst>
              <a:ext uri="{FF2B5EF4-FFF2-40B4-BE49-F238E27FC236}">
                <a16:creationId xmlns="" xmlns:a16="http://schemas.microsoft.com/office/drawing/2014/main" id="{F62FBE2F-F222-B841-A71A-CFDDE5B3519D}"/>
              </a:ext>
            </a:extLst>
          </p:cNvPr>
          <p:cNvSpPr/>
          <p:nvPr/>
        </p:nvSpPr>
        <p:spPr>
          <a:xfrm>
            <a:off x="6979850" y="-4019"/>
            <a:ext cx="5212150" cy="6429375"/>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37</a:t>
            </a:fld>
            <a:endParaRPr lang="en-US"/>
          </a:p>
        </p:txBody>
      </p:sp>
      <p:sp>
        <p:nvSpPr>
          <p:cNvPr id="17" name="TextBox 16">
            <a:extLst>
              <a:ext uri="{FF2B5EF4-FFF2-40B4-BE49-F238E27FC236}">
                <a16:creationId xmlns="" xmlns:a16="http://schemas.microsoft.com/office/drawing/2014/main" id="{AE363BFF-6266-46BC-8D4B-C12F0911FBB8}"/>
              </a:ext>
            </a:extLst>
          </p:cNvPr>
          <p:cNvSpPr txBox="1"/>
          <p:nvPr/>
        </p:nvSpPr>
        <p:spPr>
          <a:xfrm>
            <a:off x="1026695" y="1140838"/>
            <a:ext cx="6480987"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Branding</a:t>
            </a:r>
            <a:endParaRPr lang="en-US" sz="44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E6C834F9-F476-214B-8181-573D11868B03}"/>
              </a:ext>
            </a:extLst>
          </p:cNvPr>
          <p:cNvSpPr txBox="1"/>
          <p:nvPr/>
        </p:nvSpPr>
        <p:spPr>
          <a:xfrm>
            <a:off x="1090863" y="2120405"/>
            <a:ext cx="5472728" cy="1200329"/>
          </a:xfrm>
          <a:prstGeom prst="rect">
            <a:avLst/>
          </a:prstGeom>
          <a:noFill/>
        </p:spPr>
        <p:txBody>
          <a:bodyPr wrap="square" rtlCol="0">
            <a:spAutoFit/>
          </a:bodyPr>
          <a:lstStyle/>
          <a:p>
            <a:r>
              <a:rPr lang="en-US" sz="2400" dirty="0">
                <a:solidFill>
                  <a:srgbClr val="E76F0A"/>
                </a:solidFill>
                <a:latin typeface="Arial" panose="020B0604020202020204" pitchFamily="34" charset="0"/>
                <a:cs typeface="Arial" panose="020B0604020202020204" pitchFamily="34" charset="0"/>
              </a:rPr>
              <a:t>The </a:t>
            </a:r>
            <a:r>
              <a:rPr lang="en-US" sz="2400" b="1" dirty="0">
                <a:solidFill>
                  <a:srgbClr val="E76F0A"/>
                </a:solidFill>
                <a:latin typeface="Arial" panose="020B0604020202020204" pitchFamily="34" charset="0"/>
                <a:cs typeface="Arial" panose="020B0604020202020204" pitchFamily="34" charset="0"/>
              </a:rPr>
              <a:t>emotion</a:t>
            </a:r>
            <a:r>
              <a:rPr lang="en-US" sz="2400" dirty="0">
                <a:solidFill>
                  <a:srgbClr val="E76F0A"/>
                </a:solidFill>
                <a:latin typeface="Arial" panose="020B0604020202020204" pitchFamily="34" charset="0"/>
                <a:cs typeface="Arial" panose="020B0604020202020204" pitchFamily="34" charset="0"/>
              </a:rPr>
              <a:t> is what we want our customers to feel when they purchase our product or services.  </a:t>
            </a:r>
          </a:p>
        </p:txBody>
      </p:sp>
      <p:sp>
        <p:nvSpPr>
          <p:cNvPr id="3" name="TextBox 2">
            <a:extLst>
              <a:ext uri="{FF2B5EF4-FFF2-40B4-BE49-F238E27FC236}">
                <a16:creationId xmlns="" xmlns:a16="http://schemas.microsoft.com/office/drawing/2014/main" id="{4D1D8DE9-20B0-F847-956A-1387CF178CDA}"/>
              </a:ext>
            </a:extLst>
          </p:cNvPr>
          <p:cNvSpPr txBox="1"/>
          <p:nvPr/>
        </p:nvSpPr>
        <p:spPr>
          <a:xfrm>
            <a:off x="1090863" y="3702513"/>
            <a:ext cx="5344391" cy="129266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With Perfect Pet Services, the emotions are:</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reassured</a:t>
            </a:r>
            <a:r>
              <a:rPr lang="en-US" sz="20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guilt-free</a:t>
            </a:r>
            <a:r>
              <a:rPr lang="en-US" sz="2000" dirty="0">
                <a:latin typeface="Arial" panose="020B0604020202020204" pitchFamily="34" charset="0"/>
                <a:cs typeface="Arial" panose="020B0604020202020204" pitchFamily="34" charset="0"/>
              </a:rPr>
              <a:t>  </a:t>
            </a:r>
          </a:p>
          <a:p>
            <a:endParaRPr lang="en-US" dirty="0"/>
          </a:p>
        </p:txBody>
      </p:sp>
      <p:pic>
        <p:nvPicPr>
          <p:cNvPr id="12" name="Picture 11">
            <a:extLst>
              <a:ext uri="{FF2B5EF4-FFF2-40B4-BE49-F238E27FC236}">
                <a16:creationId xmlns="" xmlns:a16="http://schemas.microsoft.com/office/drawing/2014/main" id="{F1B49221-019A-3F4B-AEEC-C93E5A24C5F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3022497729"/>
      </p:ext>
    </p:extLst>
  </p:cSld>
  <p:clrMapOvr>
    <a:masterClrMapping/>
  </p:clrMapOvr>
  <p:transition spd="slow">
    <p:push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 xmlns:a16="http://schemas.microsoft.com/office/drawing/2014/main" id="{00158A23-718F-E440-B33E-0DA7A77FAEFE}"/>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9199" t="2151" r="11954" b="258"/>
          <a:stretch/>
        </p:blipFill>
        <p:spPr>
          <a:xfrm>
            <a:off x="-4" y="0"/>
            <a:ext cx="5192280" cy="6426560"/>
          </a:xfrm>
        </p:spPr>
      </p:pic>
      <p:sp>
        <p:nvSpPr>
          <p:cNvPr id="19" name="Rectangle 18">
            <a:extLst>
              <a:ext uri="{FF2B5EF4-FFF2-40B4-BE49-F238E27FC236}">
                <a16:creationId xmlns="" xmlns:a16="http://schemas.microsoft.com/office/drawing/2014/main" id="{F62FBE2F-F222-B841-A71A-CFDDE5B3519D}"/>
              </a:ext>
            </a:extLst>
          </p:cNvPr>
          <p:cNvSpPr/>
          <p:nvPr/>
        </p:nvSpPr>
        <p:spPr>
          <a:xfrm>
            <a:off x="4885" y="725"/>
            <a:ext cx="5192280" cy="6429375"/>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38</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7" name="TextBox 16">
            <a:extLst>
              <a:ext uri="{FF2B5EF4-FFF2-40B4-BE49-F238E27FC236}">
                <a16:creationId xmlns="" xmlns:a16="http://schemas.microsoft.com/office/drawing/2014/main" id="{AE363BFF-6266-46BC-8D4B-C12F0911FBB8}"/>
              </a:ext>
            </a:extLst>
          </p:cNvPr>
          <p:cNvSpPr txBox="1"/>
          <p:nvPr/>
        </p:nvSpPr>
        <p:spPr>
          <a:xfrm>
            <a:off x="6096000" y="900308"/>
            <a:ext cx="6480987"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Branding</a:t>
            </a:r>
            <a:endParaRPr lang="en-US" sz="44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E6C834F9-F476-214B-8181-573D11868B03}"/>
              </a:ext>
            </a:extLst>
          </p:cNvPr>
          <p:cNvSpPr txBox="1"/>
          <p:nvPr/>
        </p:nvSpPr>
        <p:spPr>
          <a:xfrm>
            <a:off x="6160168" y="1879875"/>
            <a:ext cx="4989095" cy="1200329"/>
          </a:xfrm>
          <a:prstGeom prst="rect">
            <a:avLst/>
          </a:prstGeom>
          <a:noFill/>
        </p:spPr>
        <p:txBody>
          <a:bodyPr wrap="square" rtlCol="0">
            <a:spAutoFit/>
          </a:bodyPr>
          <a:lstStyle/>
          <a:p>
            <a:r>
              <a:rPr lang="en-US" sz="2400" dirty="0">
                <a:solidFill>
                  <a:srgbClr val="E76F0A"/>
                </a:solidFill>
                <a:latin typeface="Arial" panose="020B0604020202020204" pitchFamily="34" charset="0"/>
                <a:cs typeface="Arial" panose="020B0604020202020204" pitchFamily="34" charset="0"/>
              </a:rPr>
              <a:t>The </a:t>
            </a:r>
            <a:r>
              <a:rPr lang="en-US" sz="2400" b="1" dirty="0">
                <a:solidFill>
                  <a:srgbClr val="E76F0A"/>
                </a:solidFill>
                <a:latin typeface="Arial" panose="020B0604020202020204" pitchFamily="34" charset="0"/>
                <a:cs typeface="Arial" panose="020B0604020202020204" pitchFamily="34" charset="0"/>
              </a:rPr>
              <a:t>persona</a:t>
            </a:r>
            <a:r>
              <a:rPr lang="en-US" sz="2400" dirty="0">
                <a:solidFill>
                  <a:srgbClr val="E76F0A"/>
                </a:solidFill>
                <a:latin typeface="Arial" panose="020B0604020202020204" pitchFamily="34" charset="0"/>
                <a:cs typeface="Arial" panose="020B0604020202020204" pitchFamily="34" charset="0"/>
              </a:rPr>
              <a:t> is the characteristics our business would have if it were a person.  </a:t>
            </a:r>
          </a:p>
        </p:txBody>
      </p:sp>
      <p:sp>
        <p:nvSpPr>
          <p:cNvPr id="3" name="TextBox 2">
            <a:extLst>
              <a:ext uri="{FF2B5EF4-FFF2-40B4-BE49-F238E27FC236}">
                <a16:creationId xmlns="" xmlns:a16="http://schemas.microsoft.com/office/drawing/2014/main" id="{4D1D8DE9-20B0-F847-956A-1387CF178CDA}"/>
              </a:ext>
            </a:extLst>
          </p:cNvPr>
          <p:cNvSpPr txBox="1"/>
          <p:nvPr/>
        </p:nvSpPr>
        <p:spPr>
          <a:xfrm>
            <a:off x="6160168" y="3461983"/>
            <a:ext cx="5344391" cy="129266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With Perfect Pet Services, the persona is:</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reliable</a:t>
            </a:r>
            <a:r>
              <a:rPr lang="en-US" sz="20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caring</a:t>
            </a:r>
            <a:r>
              <a:rPr lang="en-US" sz="2000" dirty="0">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3109115250"/>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 xmlns:a16="http://schemas.microsoft.com/office/drawing/2014/main" id="{F25E353A-4ED8-A348-9166-C0F78D055617}"/>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0558" r="5732"/>
          <a:stretch/>
        </p:blipFill>
        <p:spPr>
          <a:xfrm>
            <a:off x="6810158" y="-1"/>
            <a:ext cx="5381842" cy="6429087"/>
          </a:xfrm>
        </p:spPr>
      </p:pic>
      <p:sp>
        <p:nvSpPr>
          <p:cNvPr id="19" name="Rectangle 18">
            <a:extLst>
              <a:ext uri="{FF2B5EF4-FFF2-40B4-BE49-F238E27FC236}">
                <a16:creationId xmlns="" xmlns:a16="http://schemas.microsoft.com/office/drawing/2014/main" id="{F62FBE2F-F222-B841-A71A-CFDDE5B3519D}"/>
              </a:ext>
            </a:extLst>
          </p:cNvPr>
          <p:cNvSpPr/>
          <p:nvPr/>
        </p:nvSpPr>
        <p:spPr>
          <a:xfrm>
            <a:off x="6810158" y="0"/>
            <a:ext cx="5361270" cy="6429375"/>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39</a:t>
            </a:fld>
            <a:endParaRPr lang="en-US"/>
          </a:p>
        </p:txBody>
      </p:sp>
      <p:sp>
        <p:nvSpPr>
          <p:cNvPr id="17" name="TextBox 16">
            <a:extLst>
              <a:ext uri="{FF2B5EF4-FFF2-40B4-BE49-F238E27FC236}">
                <a16:creationId xmlns="" xmlns:a16="http://schemas.microsoft.com/office/drawing/2014/main" id="{AE363BFF-6266-46BC-8D4B-C12F0911FBB8}"/>
              </a:ext>
            </a:extLst>
          </p:cNvPr>
          <p:cNvSpPr txBox="1"/>
          <p:nvPr/>
        </p:nvSpPr>
        <p:spPr>
          <a:xfrm>
            <a:off x="1090863" y="1109391"/>
            <a:ext cx="6480987"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Branding</a:t>
            </a:r>
            <a:endParaRPr lang="en-US" sz="44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E6C834F9-F476-214B-8181-573D11868B03}"/>
              </a:ext>
            </a:extLst>
          </p:cNvPr>
          <p:cNvSpPr txBox="1"/>
          <p:nvPr/>
        </p:nvSpPr>
        <p:spPr>
          <a:xfrm>
            <a:off x="1155031" y="2088958"/>
            <a:ext cx="4989095" cy="830997"/>
          </a:xfrm>
          <a:prstGeom prst="rect">
            <a:avLst/>
          </a:prstGeom>
          <a:noFill/>
        </p:spPr>
        <p:txBody>
          <a:bodyPr wrap="square" rtlCol="0">
            <a:spAutoFit/>
          </a:bodyPr>
          <a:lstStyle/>
          <a:p>
            <a:r>
              <a:rPr lang="en-US" sz="2400" dirty="0">
                <a:solidFill>
                  <a:srgbClr val="E76F0A"/>
                </a:solidFill>
                <a:latin typeface="Arial" panose="020B0604020202020204" pitchFamily="34" charset="0"/>
                <a:cs typeface="Arial" panose="020B0604020202020204" pitchFamily="34" charset="0"/>
              </a:rPr>
              <a:t>The </a:t>
            </a:r>
            <a:r>
              <a:rPr lang="en-US" sz="2400" b="1" dirty="0">
                <a:solidFill>
                  <a:srgbClr val="E76F0A"/>
                </a:solidFill>
                <a:latin typeface="Arial" panose="020B0604020202020204" pitchFamily="34" charset="0"/>
                <a:cs typeface="Arial" panose="020B0604020202020204" pitchFamily="34" charset="0"/>
              </a:rPr>
              <a:t>idea</a:t>
            </a:r>
            <a:r>
              <a:rPr lang="en-US" sz="2400" dirty="0">
                <a:solidFill>
                  <a:srgbClr val="E76F0A"/>
                </a:solidFill>
                <a:latin typeface="Arial" panose="020B0604020202020204" pitchFamily="34" charset="0"/>
                <a:cs typeface="Arial" panose="020B0604020202020204" pitchFamily="34" charset="0"/>
              </a:rPr>
              <a:t> is the fundamental, core concept of our business.   </a:t>
            </a:r>
          </a:p>
        </p:txBody>
      </p:sp>
      <p:sp>
        <p:nvSpPr>
          <p:cNvPr id="3" name="TextBox 2">
            <a:extLst>
              <a:ext uri="{FF2B5EF4-FFF2-40B4-BE49-F238E27FC236}">
                <a16:creationId xmlns="" xmlns:a16="http://schemas.microsoft.com/office/drawing/2014/main" id="{4D1D8DE9-20B0-F847-956A-1387CF178CDA}"/>
              </a:ext>
            </a:extLst>
          </p:cNvPr>
          <p:cNvSpPr txBox="1"/>
          <p:nvPr/>
        </p:nvSpPr>
        <p:spPr>
          <a:xfrm>
            <a:off x="1155031" y="3671066"/>
            <a:ext cx="5344391" cy="984885"/>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With Perfect Pet Services, the idea is: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To support busy families with pet care.</a:t>
            </a:r>
          </a:p>
          <a:p>
            <a:endParaRPr lang="en-US" dirty="0"/>
          </a:p>
        </p:txBody>
      </p:sp>
      <p:pic>
        <p:nvPicPr>
          <p:cNvPr id="12" name="Picture 11">
            <a:extLst>
              <a:ext uri="{FF2B5EF4-FFF2-40B4-BE49-F238E27FC236}">
                <a16:creationId xmlns="" xmlns:a16="http://schemas.microsoft.com/office/drawing/2014/main" id="{5AE768A6-FDBA-5149-9953-492F47F6167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4066094575"/>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a:t>
            </a:fld>
            <a:endParaRPr lang="en-US"/>
          </a:p>
        </p:txBody>
      </p:sp>
      <p:sp>
        <p:nvSpPr>
          <p:cNvPr id="11" name="TextBox 10">
            <a:extLst>
              <a:ext uri="{FF2B5EF4-FFF2-40B4-BE49-F238E27FC236}">
                <a16:creationId xmlns="" xmlns:a16="http://schemas.microsoft.com/office/drawing/2014/main" id="{385CDEE6-3247-4254-A647-AC713675EEA6}"/>
              </a:ext>
            </a:extLst>
          </p:cNvPr>
          <p:cNvSpPr txBox="1"/>
          <p:nvPr/>
        </p:nvSpPr>
        <p:spPr>
          <a:xfrm>
            <a:off x="460665" y="3771901"/>
            <a:ext cx="5618017" cy="1938992"/>
          </a:xfrm>
          <a:prstGeom prst="rect">
            <a:avLst/>
          </a:prstGeom>
          <a:noFill/>
        </p:spPr>
        <p:txBody>
          <a:bodyPr wrap="square" rtlCol="0">
            <a:spAutoFit/>
          </a:bodyPr>
          <a:lstStyle/>
          <a:p>
            <a:r>
              <a:rPr lang="en-CA" sz="6000" b="1" dirty="0">
                <a:latin typeface="Arial" panose="020B0604020202020204" pitchFamily="34" charset="0"/>
                <a:cs typeface="Arial" panose="020B0604020202020204" pitchFamily="34" charset="0"/>
              </a:rPr>
              <a:t>Workshop Materials</a:t>
            </a:r>
            <a:endParaRPr lang="en-US" sz="6000" b="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 xmlns:a16="http://schemas.microsoft.com/office/drawing/2014/main" id="{A51FAF71-7F26-4682-A6E8-509F9D49651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6" name="TextBox 15">
            <a:extLst>
              <a:ext uri="{FF2B5EF4-FFF2-40B4-BE49-F238E27FC236}">
                <a16:creationId xmlns="" xmlns:a16="http://schemas.microsoft.com/office/drawing/2014/main" id="{07134FBA-BFF9-47AC-9BDF-A422FA496877}"/>
              </a:ext>
            </a:extLst>
          </p:cNvPr>
          <p:cNvSpPr txBox="1"/>
          <p:nvPr/>
        </p:nvSpPr>
        <p:spPr>
          <a:xfrm>
            <a:off x="5022276" y="5794663"/>
            <a:ext cx="3134588" cy="400110"/>
          </a:xfrm>
          <a:prstGeom prst="rect">
            <a:avLst/>
          </a:prstGeom>
          <a:noFill/>
        </p:spPr>
        <p:txBody>
          <a:bodyPr wrap="square" rtlCol="0">
            <a:spAutoFit/>
          </a:bodyPr>
          <a:lstStyle/>
          <a:p>
            <a:pPr algn="ctr"/>
            <a:r>
              <a:rPr lang="en-CA" sz="2000" b="1" dirty="0">
                <a:solidFill>
                  <a:srgbClr val="E76F0A"/>
                </a:solidFill>
                <a:latin typeface="Arial" panose="020B0604020202020204" pitchFamily="34" charset="0"/>
                <a:cs typeface="Arial" panose="020B0604020202020204" pitchFamily="34" charset="0"/>
              </a:rPr>
              <a:t>Participant Workbook</a:t>
            </a:r>
            <a:endParaRPr lang="en-US" sz="2000" b="1" dirty="0">
              <a:solidFill>
                <a:srgbClr val="E76F0A"/>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B86FD1AF-5E38-4A4E-A358-08DAF27299D3}"/>
              </a:ext>
            </a:extLst>
          </p:cNvPr>
          <p:cNvSpPr txBox="1"/>
          <p:nvPr/>
        </p:nvSpPr>
        <p:spPr>
          <a:xfrm>
            <a:off x="7980222" y="5791199"/>
            <a:ext cx="3134588" cy="400110"/>
          </a:xfrm>
          <a:prstGeom prst="rect">
            <a:avLst/>
          </a:prstGeom>
          <a:noFill/>
        </p:spPr>
        <p:txBody>
          <a:bodyPr wrap="square" rtlCol="0">
            <a:spAutoFit/>
          </a:bodyPr>
          <a:lstStyle/>
          <a:p>
            <a:pPr algn="ctr"/>
            <a:r>
              <a:rPr lang="en-CA" sz="2000" b="1" dirty="0">
                <a:solidFill>
                  <a:srgbClr val="E76F0A"/>
                </a:solidFill>
                <a:latin typeface="Arial" panose="020B0604020202020204" pitchFamily="34" charset="0"/>
                <a:cs typeface="Arial" panose="020B0604020202020204" pitchFamily="34" charset="0"/>
              </a:rPr>
              <a:t>Digital device</a:t>
            </a:r>
            <a:endParaRPr lang="en-US" sz="2000" b="1" dirty="0">
              <a:solidFill>
                <a:srgbClr val="E76F0A"/>
              </a:solidFill>
              <a:latin typeface="Arial" panose="020B0604020202020204" pitchFamily="34" charset="0"/>
              <a:cs typeface="Arial" panose="020B0604020202020204" pitchFamily="34" charset="0"/>
            </a:endParaRPr>
          </a:p>
        </p:txBody>
      </p:sp>
      <p:pic>
        <p:nvPicPr>
          <p:cNvPr id="6" name="Picture Placeholder 5" descr="A group of people sitting at a table with a computer&#10;&#10;Description automatically generated">
            <a:extLst>
              <a:ext uri="{FF2B5EF4-FFF2-40B4-BE49-F238E27FC236}">
                <a16:creationId xmlns="" xmlns:a16="http://schemas.microsoft.com/office/drawing/2014/main" id="{11D3F2BD-57B1-414C-9400-1A65C24AC2F8}"/>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t="17653" b="39266"/>
          <a:stretch/>
        </p:blipFill>
        <p:spPr>
          <a:xfrm>
            <a:off x="0" y="0"/>
            <a:ext cx="12192000" cy="3501736"/>
          </a:xfrm>
        </p:spPr>
      </p:pic>
      <p:grpSp>
        <p:nvGrpSpPr>
          <p:cNvPr id="25" name="Group 24">
            <a:extLst>
              <a:ext uri="{FF2B5EF4-FFF2-40B4-BE49-F238E27FC236}">
                <a16:creationId xmlns="" xmlns:a16="http://schemas.microsoft.com/office/drawing/2014/main" id="{9BC08E09-4B26-430B-B673-24BA481C0AEB}"/>
              </a:ext>
            </a:extLst>
          </p:cNvPr>
          <p:cNvGrpSpPr/>
          <p:nvPr/>
        </p:nvGrpSpPr>
        <p:grpSpPr>
          <a:xfrm>
            <a:off x="5640946" y="3825756"/>
            <a:ext cx="1880316" cy="1880316"/>
            <a:chOff x="5640946" y="3825756"/>
            <a:chExt cx="1880316" cy="1880316"/>
          </a:xfrm>
        </p:grpSpPr>
        <p:sp>
          <p:nvSpPr>
            <p:cNvPr id="15" name="Oval 14">
              <a:extLst>
                <a:ext uri="{FF2B5EF4-FFF2-40B4-BE49-F238E27FC236}">
                  <a16:creationId xmlns="" xmlns:a16="http://schemas.microsoft.com/office/drawing/2014/main" id="{DF1796C9-AB4B-4611-80D7-335D790E8686}"/>
                </a:ext>
              </a:extLst>
            </p:cNvPr>
            <p:cNvSpPr/>
            <p:nvPr/>
          </p:nvSpPr>
          <p:spPr>
            <a:xfrm>
              <a:off x="5640946" y="3825756"/>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close up of a logo&#10;&#10;Description automatically generated">
              <a:extLst>
                <a:ext uri="{FF2B5EF4-FFF2-40B4-BE49-F238E27FC236}">
                  <a16:creationId xmlns="" xmlns:a16="http://schemas.microsoft.com/office/drawing/2014/main" id="{56466618-9AAC-4CC4-A5E8-F53EF3020C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8777" y="4231782"/>
              <a:ext cx="1098998" cy="1098998"/>
            </a:xfrm>
            <a:prstGeom prst="rect">
              <a:avLst/>
            </a:prstGeom>
          </p:spPr>
        </p:pic>
      </p:grpSp>
      <p:grpSp>
        <p:nvGrpSpPr>
          <p:cNvPr id="26" name="Group 25">
            <a:extLst>
              <a:ext uri="{FF2B5EF4-FFF2-40B4-BE49-F238E27FC236}">
                <a16:creationId xmlns="" xmlns:a16="http://schemas.microsoft.com/office/drawing/2014/main" id="{532295A9-7B9E-4367-B015-6DAF2099ACC0}"/>
              </a:ext>
            </a:extLst>
          </p:cNvPr>
          <p:cNvGrpSpPr/>
          <p:nvPr/>
        </p:nvGrpSpPr>
        <p:grpSpPr>
          <a:xfrm>
            <a:off x="8598892" y="3822292"/>
            <a:ext cx="1880316" cy="1880316"/>
            <a:chOff x="8598892" y="3822292"/>
            <a:chExt cx="1880316" cy="1880316"/>
          </a:xfrm>
        </p:grpSpPr>
        <p:sp>
          <p:nvSpPr>
            <p:cNvPr id="18" name="Oval 17">
              <a:extLst>
                <a:ext uri="{FF2B5EF4-FFF2-40B4-BE49-F238E27FC236}">
                  <a16:creationId xmlns="" xmlns:a16="http://schemas.microsoft.com/office/drawing/2014/main" id="{700F2B6F-9B00-4A1F-93FF-2AB14C520B28}"/>
                </a:ext>
              </a:extLst>
            </p:cNvPr>
            <p:cNvSpPr/>
            <p:nvPr/>
          </p:nvSpPr>
          <p:spPr>
            <a:xfrm>
              <a:off x="8598892" y="3822292"/>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close up of a logo&#10;&#10;Description automatically generated">
              <a:extLst>
                <a:ext uri="{FF2B5EF4-FFF2-40B4-BE49-F238E27FC236}">
                  <a16:creationId xmlns="" xmlns:a16="http://schemas.microsoft.com/office/drawing/2014/main" id="{BB67C11A-71A0-4345-B459-5856A005A5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8968038" y="4159877"/>
              <a:ext cx="1162268" cy="1162268"/>
            </a:xfrm>
            <a:prstGeom prst="rect">
              <a:avLst/>
            </a:prstGeom>
          </p:spPr>
        </p:pic>
      </p:grpSp>
    </p:spTree>
    <p:extLst>
      <p:ext uri="{BB962C8B-B14F-4D97-AF65-F5344CB8AC3E}">
        <p14:creationId xmlns:p14="http://schemas.microsoft.com/office/powerpoint/2010/main" val="3056953763"/>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40</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graphicFrame>
        <p:nvGraphicFramePr>
          <p:cNvPr id="18" name="Diagram 17">
            <a:extLst>
              <a:ext uri="{FF2B5EF4-FFF2-40B4-BE49-F238E27FC236}">
                <a16:creationId xmlns="" xmlns:a16="http://schemas.microsoft.com/office/drawing/2014/main" id="{FFA19368-E76C-5C49-9A32-CDE1C559CEF7}"/>
              </a:ext>
            </a:extLst>
          </p:cNvPr>
          <p:cNvGraphicFramePr/>
          <p:nvPr>
            <p:extLst>
              <p:ext uri="{D42A27DB-BD31-4B8C-83A1-F6EECF244321}">
                <p14:modId xmlns:p14="http://schemas.microsoft.com/office/powerpoint/2010/main" val="362773632"/>
              </p:ext>
            </p:extLst>
          </p:nvPr>
        </p:nvGraphicFramePr>
        <p:xfrm>
          <a:off x="2006979" y="838558"/>
          <a:ext cx="8178041" cy="5512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Box 18">
            <a:extLst>
              <a:ext uri="{FF2B5EF4-FFF2-40B4-BE49-F238E27FC236}">
                <a16:creationId xmlns="" xmlns:a16="http://schemas.microsoft.com/office/drawing/2014/main" id="{8923979F-BCFB-4F42-BF9D-441955CC1DC0}"/>
              </a:ext>
            </a:extLst>
          </p:cNvPr>
          <p:cNvSpPr txBox="1"/>
          <p:nvPr/>
        </p:nvSpPr>
        <p:spPr>
          <a:xfrm>
            <a:off x="8792935" y="344682"/>
            <a:ext cx="3399065" cy="830997"/>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Branding</a:t>
            </a:r>
            <a:endParaRPr lang="en-US" sz="4800" b="1"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 xmlns:a16="http://schemas.microsoft.com/office/drawing/2014/main" id="{24A8F0D0-34DF-7843-A174-A2F221707D56}"/>
              </a:ext>
            </a:extLst>
          </p:cNvPr>
          <p:cNvGrpSpPr/>
          <p:nvPr/>
        </p:nvGrpSpPr>
        <p:grpSpPr>
          <a:xfrm>
            <a:off x="844094" y="507290"/>
            <a:ext cx="2394346" cy="2394346"/>
            <a:chOff x="809806" y="1598871"/>
            <a:chExt cx="2394346" cy="2394346"/>
          </a:xfrm>
        </p:grpSpPr>
        <p:sp>
          <p:nvSpPr>
            <p:cNvPr id="7" name="Oval 6">
              <a:extLst>
                <a:ext uri="{FF2B5EF4-FFF2-40B4-BE49-F238E27FC236}">
                  <a16:creationId xmlns="" xmlns:a16="http://schemas.microsoft.com/office/drawing/2014/main" id="{FA41B333-AA60-8D4D-8D34-E8588A0BC9D3}"/>
                </a:ext>
              </a:extLst>
            </p:cNvPr>
            <p:cNvSpPr/>
            <p:nvPr/>
          </p:nvSpPr>
          <p:spPr>
            <a:xfrm>
              <a:off x="809806" y="1598871"/>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38E1052B-73F1-F749-BE3F-CA2533947C5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299273" y="2013250"/>
              <a:ext cx="1565588" cy="1565588"/>
            </a:xfrm>
            <a:prstGeom prst="rect">
              <a:avLst/>
            </a:prstGeom>
          </p:spPr>
        </p:pic>
      </p:grpSp>
      <p:sp>
        <p:nvSpPr>
          <p:cNvPr id="2" name="TextBox 1">
            <a:extLst>
              <a:ext uri="{FF2B5EF4-FFF2-40B4-BE49-F238E27FC236}">
                <a16:creationId xmlns="" xmlns:a16="http://schemas.microsoft.com/office/drawing/2014/main" id="{1370E212-739F-E54C-9D7C-46372F374EC3}"/>
              </a:ext>
            </a:extLst>
          </p:cNvPr>
          <p:cNvSpPr txBox="1"/>
          <p:nvPr/>
        </p:nvSpPr>
        <p:spPr>
          <a:xfrm>
            <a:off x="771054" y="3106479"/>
            <a:ext cx="2690602" cy="1938992"/>
          </a:xfrm>
          <a:prstGeom prst="rect">
            <a:avLst/>
          </a:prstGeom>
          <a:noFill/>
        </p:spPr>
        <p:txBody>
          <a:bodyPr wrap="square" rtlCol="0">
            <a:spAutoFit/>
          </a:bodyPr>
          <a:lstStyle/>
          <a:p>
            <a:r>
              <a:rPr lang="en-US" sz="2000" b="1" dirty="0">
                <a:solidFill>
                  <a:srgbClr val="E76F0A"/>
                </a:solidFill>
                <a:latin typeface="Arial" panose="020B0604020202020204" pitchFamily="34" charset="0"/>
                <a:cs typeface="Arial" panose="020B0604020202020204" pitchFamily="34" charset="0"/>
              </a:rPr>
              <a:t>Complete a brand pyramid for your business, writing your ideas next to each line in the pyramid.</a:t>
            </a:r>
          </a:p>
        </p:txBody>
      </p:sp>
      <p:sp>
        <p:nvSpPr>
          <p:cNvPr id="16" name="TextBox 15">
            <a:extLst>
              <a:ext uri="{FF2B5EF4-FFF2-40B4-BE49-F238E27FC236}">
                <a16:creationId xmlns="" xmlns:a16="http://schemas.microsoft.com/office/drawing/2014/main" id="{5B7127D2-67F1-5A45-B1EB-A8C15A620E42}"/>
              </a:ext>
            </a:extLst>
          </p:cNvPr>
          <p:cNvSpPr txBox="1"/>
          <p:nvPr/>
        </p:nvSpPr>
        <p:spPr>
          <a:xfrm>
            <a:off x="5073649" y="1458876"/>
            <a:ext cx="19939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Idea</a:t>
            </a:r>
          </a:p>
        </p:txBody>
      </p:sp>
      <p:sp>
        <p:nvSpPr>
          <p:cNvPr id="17" name="TextBox 16">
            <a:extLst>
              <a:ext uri="{FF2B5EF4-FFF2-40B4-BE49-F238E27FC236}">
                <a16:creationId xmlns="" xmlns:a16="http://schemas.microsoft.com/office/drawing/2014/main" id="{AEB47D55-0060-1B46-8E7D-62146BDDC55D}"/>
              </a:ext>
            </a:extLst>
          </p:cNvPr>
          <p:cNvSpPr txBox="1"/>
          <p:nvPr/>
        </p:nvSpPr>
        <p:spPr>
          <a:xfrm>
            <a:off x="5073649" y="4581488"/>
            <a:ext cx="19939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Benefits</a:t>
            </a:r>
          </a:p>
        </p:txBody>
      </p:sp>
      <p:sp>
        <p:nvSpPr>
          <p:cNvPr id="20" name="TextBox 19">
            <a:extLst>
              <a:ext uri="{FF2B5EF4-FFF2-40B4-BE49-F238E27FC236}">
                <a16:creationId xmlns="" xmlns:a16="http://schemas.microsoft.com/office/drawing/2014/main" id="{7CBF18C4-E26D-7B4F-B249-D6A4329A3B22}"/>
              </a:ext>
            </a:extLst>
          </p:cNvPr>
          <p:cNvSpPr txBox="1"/>
          <p:nvPr/>
        </p:nvSpPr>
        <p:spPr>
          <a:xfrm>
            <a:off x="5073649" y="3479800"/>
            <a:ext cx="19939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Emotion</a:t>
            </a:r>
          </a:p>
        </p:txBody>
      </p:sp>
      <p:sp>
        <p:nvSpPr>
          <p:cNvPr id="21" name="TextBox 20">
            <a:extLst>
              <a:ext uri="{FF2B5EF4-FFF2-40B4-BE49-F238E27FC236}">
                <a16:creationId xmlns="" xmlns:a16="http://schemas.microsoft.com/office/drawing/2014/main" id="{CDFEA58F-B6DD-2243-864E-F0E760D73489}"/>
              </a:ext>
            </a:extLst>
          </p:cNvPr>
          <p:cNvSpPr txBox="1"/>
          <p:nvPr/>
        </p:nvSpPr>
        <p:spPr>
          <a:xfrm>
            <a:off x="5073649" y="2328252"/>
            <a:ext cx="19939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Persons</a:t>
            </a:r>
          </a:p>
        </p:txBody>
      </p:sp>
      <p:sp>
        <p:nvSpPr>
          <p:cNvPr id="22" name="TextBox 21">
            <a:extLst>
              <a:ext uri="{FF2B5EF4-FFF2-40B4-BE49-F238E27FC236}">
                <a16:creationId xmlns="" xmlns:a16="http://schemas.microsoft.com/office/drawing/2014/main" id="{19CDA996-C040-C344-994D-6D7953E39B1E}"/>
              </a:ext>
            </a:extLst>
          </p:cNvPr>
          <p:cNvSpPr txBox="1"/>
          <p:nvPr/>
        </p:nvSpPr>
        <p:spPr>
          <a:xfrm>
            <a:off x="5073649" y="5683189"/>
            <a:ext cx="19939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Features</a:t>
            </a:r>
          </a:p>
        </p:txBody>
      </p:sp>
    </p:spTree>
    <p:extLst>
      <p:ext uri="{BB962C8B-B14F-4D97-AF65-F5344CB8AC3E}">
        <p14:creationId xmlns:p14="http://schemas.microsoft.com/office/powerpoint/2010/main" val="2874317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p:tgtEl>
                                          <p:spTgt spid="18"/>
                                        </p:tgtEl>
                                        <p:attrNameLst>
                                          <p:attrName>ppt_y</p:attrName>
                                        </p:attrNameLst>
                                      </p:cBhvr>
                                      <p:tavLst>
                                        <p:tav tm="0">
                                          <p:val>
                                            <p:strVal val="#ppt_y+#ppt_h*1.125000"/>
                                          </p:val>
                                        </p:tav>
                                        <p:tav tm="100000">
                                          <p:val>
                                            <p:strVal val="#ppt_y"/>
                                          </p:val>
                                        </p:tav>
                                      </p:tavLst>
                                    </p:anim>
                                    <p:animEffect transition="in" filter="wipe(up)">
                                      <p:cBhvr>
                                        <p:cTn id="8" dur="1000"/>
                                        <p:tgtEl>
                                          <p:spTgt spid="18"/>
                                        </p:tgtEl>
                                      </p:cBhvr>
                                    </p:animEffec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500"/>
                                  </p:stCondLst>
                                  <p:childTnLst>
                                    <p:set>
                                      <p:cBhvr>
                                        <p:cTn id="14" dur="1" fill="hold">
                                          <p:stCondLst>
                                            <p:cond delay="0"/>
                                          </p:stCondLst>
                                        </p:cTn>
                                        <p:tgtEl>
                                          <p:spTgt spid="21"/>
                                        </p:tgtEl>
                                        <p:attrNameLst>
                                          <p:attrName>style.visibility</p:attrName>
                                        </p:attrNameLst>
                                      </p:cBhvr>
                                      <p:to>
                                        <p:strVal val="visible"/>
                                      </p:to>
                                    </p:set>
                                  </p:childTnLst>
                                </p:cTn>
                              </p:par>
                            </p:childTnLst>
                          </p:cTn>
                        </p:par>
                        <p:par>
                          <p:cTn id="15" fill="hold">
                            <p:stCondLst>
                              <p:cond delay="1500"/>
                            </p:stCondLst>
                            <p:childTnLst>
                              <p:par>
                                <p:cTn id="16" presetID="1" presetClass="entr" presetSubtype="0" fill="hold" grpId="0" nodeType="afterEffect">
                                  <p:stCondLst>
                                    <p:cond delay="500"/>
                                  </p:stCondLst>
                                  <p:childTnLst>
                                    <p:set>
                                      <p:cBhvr>
                                        <p:cTn id="17" dur="1" fill="hold">
                                          <p:stCondLst>
                                            <p:cond delay="0"/>
                                          </p:stCondLst>
                                        </p:cTn>
                                        <p:tgtEl>
                                          <p:spTgt spid="20"/>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0" nodeType="afterEffect">
                                  <p:stCondLst>
                                    <p:cond delay="500"/>
                                  </p:stCondLst>
                                  <p:childTnLst>
                                    <p:set>
                                      <p:cBhvr>
                                        <p:cTn id="20" dur="1" fill="hold">
                                          <p:stCondLst>
                                            <p:cond delay="0"/>
                                          </p:stCondLst>
                                        </p:cTn>
                                        <p:tgtEl>
                                          <p:spTgt spid="17"/>
                                        </p:tgtEl>
                                        <p:attrNameLst>
                                          <p:attrName>style.visibility</p:attrName>
                                        </p:attrNameLst>
                                      </p:cBhvr>
                                      <p:to>
                                        <p:strVal val="visible"/>
                                      </p:to>
                                    </p:set>
                                  </p:childTnLst>
                                </p:cTn>
                              </p:par>
                            </p:childTnLst>
                          </p:cTn>
                        </p:par>
                        <p:par>
                          <p:cTn id="21" fill="hold">
                            <p:stCondLst>
                              <p:cond delay="2500"/>
                            </p:stCondLst>
                            <p:childTnLst>
                              <p:par>
                                <p:cTn id="22" presetID="1" presetClass="entr" presetSubtype="0" fill="hold" grpId="0" nodeType="afterEffect">
                                  <p:stCondLst>
                                    <p:cond delay="50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P spid="16" grpId="0"/>
      <p:bldP spid="17" grpId="0"/>
      <p:bldP spid="20" grpId="0"/>
      <p:bldP spid="21"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745674"/>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41</a:t>
            </a:fld>
            <a:endParaRPr lang="en-US"/>
          </a:p>
        </p:txBody>
      </p:sp>
      <p:grpSp>
        <p:nvGrpSpPr>
          <p:cNvPr id="5" name="Group 4">
            <a:extLst>
              <a:ext uri="{FF2B5EF4-FFF2-40B4-BE49-F238E27FC236}">
                <a16:creationId xmlns="" xmlns:a16="http://schemas.microsoft.com/office/drawing/2014/main" id="{AE9F4019-6F1F-154B-8BE1-2977FCC390D7}"/>
              </a:ext>
            </a:extLst>
          </p:cNvPr>
          <p:cNvGrpSpPr/>
          <p:nvPr/>
        </p:nvGrpSpPr>
        <p:grpSpPr>
          <a:xfrm>
            <a:off x="1121319" y="2165551"/>
            <a:ext cx="3750932" cy="3750932"/>
            <a:chOff x="1121319" y="2165551"/>
            <a:chExt cx="3750932" cy="3750932"/>
          </a:xfrm>
        </p:grpSpPr>
        <p:pic>
          <p:nvPicPr>
            <p:cNvPr id="3" name="Picture 2">
              <a:extLst>
                <a:ext uri="{FF2B5EF4-FFF2-40B4-BE49-F238E27FC236}">
                  <a16:creationId xmlns="" xmlns:a16="http://schemas.microsoft.com/office/drawing/2014/main" id="{6A0F0619-ACD3-C04E-9A60-C79FF480DF7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21319" y="2165551"/>
              <a:ext cx="3750932" cy="3750932"/>
            </a:xfrm>
            <a:prstGeom prst="rect">
              <a:avLst/>
            </a:prstGeom>
          </p:spPr>
        </p:pic>
        <p:sp>
          <p:nvSpPr>
            <p:cNvPr id="12" name="Oval 11">
              <a:extLst>
                <a:ext uri="{FF2B5EF4-FFF2-40B4-BE49-F238E27FC236}">
                  <a16:creationId xmlns="" xmlns:a16="http://schemas.microsoft.com/office/drawing/2014/main" id="{C6697580-9D57-40FE-B04D-DBE453A64A22}"/>
                </a:ext>
              </a:extLst>
            </p:cNvPr>
            <p:cNvSpPr/>
            <p:nvPr/>
          </p:nvSpPr>
          <p:spPr>
            <a:xfrm>
              <a:off x="1361208" y="2466626"/>
              <a:ext cx="3214708" cy="3214708"/>
            </a:xfrm>
            <a:prstGeom prst="ellipse">
              <a:avLst/>
            </a:prstGeom>
            <a:noFill/>
            <a:ln w="762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 xmlns:a16="http://schemas.microsoft.com/office/drawing/2014/main" id="{87FD1491-B3E2-44FA-A317-2CCB5308FF84}"/>
              </a:ext>
            </a:extLst>
          </p:cNvPr>
          <p:cNvSpPr txBox="1"/>
          <p:nvPr/>
        </p:nvSpPr>
        <p:spPr>
          <a:xfrm>
            <a:off x="1136619" y="488116"/>
            <a:ext cx="4237486" cy="769441"/>
          </a:xfrm>
          <a:prstGeom prst="rect">
            <a:avLst/>
          </a:prstGeom>
          <a:noFill/>
        </p:spPr>
        <p:txBody>
          <a:bodyPr wrap="square" rtlCol="0">
            <a:spAutoFit/>
          </a:bodyPr>
          <a:lstStyle/>
          <a:p>
            <a:r>
              <a:rPr lang="en-CA" sz="4400" b="1" dirty="0">
                <a:solidFill>
                  <a:schemeClr val="bg1"/>
                </a:solidFill>
                <a:latin typeface="Arial" panose="020B0604020202020204" pitchFamily="34" charset="0"/>
                <a:cs typeface="Arial" panose="020B0604020202020204" pitchFamily="34" charset="0"/>
              </a:rPr>
              <a:t>Key Message</a:t>
            </a:r>
            <a:endParaRPr lang="en-US" sz="44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2" name="TextBox 21">
            <a:extLst>
              <a:ext uri="{FF2B5EF4-FFF2-40B4-BE49-F238E27FC236}">
                <a16:creationId xmlns="" xmlns:a16="http://schemas.microsoft.com/office/drawing/2014/main" id="{740A9C09-97B6-47A9-A9DD-87DDFC7DA18B}"/>
              </a:ext>
            </a:extLst>
          </p:cNvPr>
          <p:cNvSpPr txBox="1"/>
          <p:nvPr/>
        </p:nvSpPr>
        <p:spPr>
          <a:xfrm>
            <a:off x="5235626" y="2449680"/>
            <a:ext cx="6204765" cy="3231654"/>
          </a:xfrm>
          <a:prstGeom prst="rect">
            <a:avLst/>
          </a:prstGeom>
          <a:noFill/>
        </p:spPr>
        <p:txBody>
          <a:bodyPr wrap="square" rtlCol="0">
            <a:spAutoFit/>
          </a:bodyPr>
          <a:lstStyle/>
          <a:p>
            <a:r>
              <a:rPr lang="en-US" sz="2000" dirty="0">
                <a:solidFill>
                  <a:srgbClr val="E76F0A"/>
                </a:solidFill>
                <a:latin typeface="Arial" panose="020B0604020202020204" pitchFamily="34" charset="0"/>
                <a:cs typeface="Arial" panose="020B0604020202020204" pitchFamily="34" charset="0"/>
              </a:rPr>
              <a:t>Our </a:t>
            </a:r>
            <a:r>
              <a:rPr lang="en-US" sz="2400" b="1" dirty="0">
                <a:solidFill>
                  <a:srgbClr val="E76F0A"/>
                </a:solidFill>
                <a:latin typeface="Arial" panose="020B0604020202020204" pitchFamily="34" charset="0"/>
                <a:cs typeface="Arial" panose="020B0604020202020204" pitchFamily="34" charset="0"/>
              </a:rPr>
              <a:t>key messages</a:t>
            </a:r>
            <a:r>
              <a:rPr lang="en-US" sz="2400" dirty="0">
                <a:solidFill>
                  <a:srgbClr val="E76F0A"/>
                </a:solidFill>
                <a:latin typeface="Arial" panose="020B0604020202020204" pitchFamily="34" charset="0"/>
                <a:cs typeface="Arial" panose="020B0604020202020204" pitchFamily="34" charset="0"/>
              </a:rPr>
              <a:t> </a:t>
            </a:r>
            <a:r>
              <a:rPr lang="en-US" sz="2000" dirty="0">
                <a:solidFill>
                  <a:srgbClr val="E76F0A"/>
                </a:solidFill>
                <a:latin typeface="Arial" panose="020B0604020202020204" pitchFamily="34" charset="0"/>
                <a:cs typeface="Arial" panose="020B0604020202020204" pitchFamily="34" charset="0"/>
              </a:rPr>
              <a:t>are the exact words we use to communicate to our target market about what makes our business unique and why they should be our customers.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For example, with Perfect Pet Services, our key messages might be: </a:t>
            </a:r>
          </a:p>
          <a:p>
            <a:pPr marL="342900" lvl="0" indent="-342900">
              <a:spcBef>
                <a:spcPts val="1200"/>
              </a:spcBef>
              <a:buFont typeface="Arial" panose="020B0604020202020204" pitchFamily="34" charset="0"/>
              <a:buChar char="•"/>
            </a:pPr>
            <a:r>
              <a:rPr lang="en-CA" sz="2000" dirty="0">
                <a:latin typeface="Arial" panose="020B0604020202020204" pitchFamily="34" charset="0"/>
                <a:cs typeface="Arial" panose="020B0604020202020204" pitchFamily="34" charset="0"/>
              </a:rPr>
              <a:t>We take care of your pets when you can’t.  </a:t>
            </a:r>
            <a:endParaRPr lang="en-US" sz="2000" dirty="0">
              <a:latin typeface="Arial" panose="020B0604020202020204" pitchFamily="34" charset="0"/>
              <a:cs typeface="Arial" panose="020B0604020202020204" pitchFamily="34" charset="0"/>
            </a:endParaRPr>
          </a:p>
          <a:p>
            <a:pPr marL="342900" lvl="0" indent="-342900">
              <a:spcBef>
                <a:spcPts val="1200"/>
              </a:spcBef>
              <a:buFont typeface="Arial" panose="020B0604020202020204" pitchFamily="34" charset="0"/>
              <a:buChar char="•"/>
            </a:pPr>
            <a:r>
              <a:rPr lang="en-CA" sz="2000" dirty="0">
                <a:latin typeface="Arial" panose="020B0604020202020204" pitchFamily="34" charset="0"/>
                <a:cs typeface="Arial" panose="020B0604020202020204" pitchFamily="34" charset="0"/>
              </a:rPr>
              <a:t>We care about your pets just as much as you do.</a:t>
            </a:r>
            <a:endParaRPr lang="en-US" sz="2000" dirty="0">
              <a:latin typeface="Arial" panose="020B0604020202020204" pitchFamily="34" charset="0"/>
              <a:cs typeface="Arial" panose="020B0604020202020204" pitchFamily="34" charset="0"/>
            </a:endParaRPr>
          </a:p>
        </p:txBody>
      </p:sp>
      <p:sp>
        <p:nvSpPr>
          <p:cNvPr id="2" name="Oval 1">
            <a:extLst>
              <a:ext uri="{FF2B5EF4-FFF2-40B4-BE49-F238E27FC236}">
                <a16:creationId xmlns="" xmlns:a16="http://schemas.microsoft.com/office/drawing/2014/main" id="{7F3E5830-AB0D-AD43-A5DE-462083E8D91A}"/>
              </a:ext>
            </a:extLst>
          </p:cNvPr>
          <p:cNvSpPr/>
          <p:nvPr/>
        </p:nvSpPr>
        <p:spPr>
          <a:xfrm>
            <a:off x="4219074" y="2466626"/>
            <a:ext cx="356842" cy="5653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949929"/>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 xmlns:a16="http://schemas.microsoft.com/office/drawing/2014/main" id="{DCF75514-6A6D-364F-9ACD-98E749CF720F}"/>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5" r="18267"/>
          <a:stretch/>
        </p:blipFill>
        <p:spPr>
          <a:xfrm>
            <a:off x="3" y="0"/>
            <a:ext cx="5252410" cy="6427636"/>
          </a:xfrm>
        </p:spPr>
      </p:pic>
      <p:sp>
        <p:nvSpPr>
          <p:cNvPr id="19" name="Rectangle 18">
            <a:extLst>
              <a:ext uri="{FF2B5EF4-FFF2-40B4-BE49-F238E27FC236}">
                <a16:creationId xmlns="" xmlns:a16="http://schemas.microsoft.com/office/drawing/2014/main" id="{F62FBE2F-F222-B841-A71A-CFDDE5B3519D}"/>
              </a:ext>
            </a:extLst>
          </p:cNvPr>
          <p:cNvSpPr/>
          <p:nvPr/>
        </p:nvSpPr>
        <p:spPr>
          <a:xfrm>
            <a:off x="-5501" y="4205"/>
            <a:ext cx="5252410" cy="6429375"/>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42</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7572926" y="1806257"/>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AE363BFF-6266-46BC-8D4B-C12F0911FBB8}"/>
              </a:ext>
            </a:extLst>
          </p:cNvPr>
          <p:cNvSpPr txBox="1"/>
          <p:nvPr/>
        </p:nvSpPr>
        <p:spPr>
          <a:xfrm>
            <a:off x="5588449" y="460969"/>
            <a:ext cx="6480987" cy="769441"/>
          </a:xfrm>
          <a:prstGeom prst="rect">
            <a:avLst/>
          </a:prstGeom>
          <a:noFill/>
        </p:spPr>
        <p:txBody>
          <a:bodyPr wrap="square" rtlCol="0">
            <a:spAutoFit/>
          </a:bodyPr>
          <a:lstStyle/>
          <a:p>
            <a:pPr algn="ctr"/>
            <a:r>
              <a:rPr lang="en-CA" sz="4400" b="1" dirty="0">
                <a:latin typeface="Arial" panose="020B0604020202020204" pitchFamily="34" charset="0"/>
                <a:cs typeface="Arial" panose="020B0604020202020204" pitchFamily="34" charset="0"/>
              </a:rPr>
              <a:t>Key Message</a:t>
            </a:r>
            <a:endParaRPr lang="en-US" sz="44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939592" y="4510457"/>
            <a:ext cx="3778707" cy="804387"/>
          </a:xfrm>
          <a:prstGeom prst="rect">
            <a:avLst/>
          </a:prstGeom>
          <a:noFill/>
        </p:spPr>
        <p:txBody>
          <a:bodyPr wrap="square" rtlCol="0">
            <a:spAutoFit/>
          </a:bodyPr>
          <a:lstStyle/>
          <a:p>
            <a:pPr algn="ctr">
              <a:lnSpc>
                <a:spcPct val="120000"/>
              </a:lnSpc>
            </a:pPr>
            <a:r>
              <a:rPr lang="en-US" sz="2000" dirty="0">
                <a:latin typeface="Arial" panose="020B0604020202020204" pitchFamily="34" charset="0"/>
                <a:cs typeface="Arial" panose="020B0604020202020204" pitchFamily="34" charset="0"/>
              </a:rPr>
              <a:t>Write at least two key messages for your business.</a:t>
            </a:r>
          </a:p>
        </p:txBody>
      </p:sp>
      <p:pic>
        <p:nvPicPr>
          <p:cNvPr id="14" name="Picture 13">
            <a:extLst>
              <a:ext uri="{FF2B5EF4-FFF2-40B4-BE49-F238E27FC236}">
                <a16:creationId xmlns="" xmlns:a16="http://schemas.microsoft.com/office/drawing/2014/main" id="{9290BE98-C78A-4079-B485-46F8F0F4F76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146908" y="2188511"/>
            <a:ext cx="1565588" cy="1565588"/>
          </a:xfrm>
          <a:prstGeom prst="rect">
            <a:avLst/>
          </a:prstGeom>
        </p:spPr>
      </p:pic>
    </p:spTree>
    <p:extLst>
      <p:ext uri="{BB962C8B-B14F-4D97-AF65-F5344CB8AC3E}">
        <p14:creationId xmlns:p14="http://schemas.microsoft.com/office/powerpoint/2010/main" val="1305077578"/>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 xmlns:a16="http://schemas.microsoft.com/office/drawing/2014/main" id="{91B0E385-B476-49E3-8884-8DC8A216E45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t="25916" b="26939"/>
          <a:stretch/>
        </p:blipFill>
        <p:spPr>
          <a:xfrm>
            <a:off x="-1" y="-2149"/>
            <a:ext cx="12191989" cy="3233151"/>
          </a:xfrm>
        </p:spPr>
      </p:pic>
      <p:sp>
        <p:nvSpPr>
          <p:cNvPr id="15" name="Rectangle 14">
            <a:extLst>
              <a:ext uri="{FF2B5EF4-FFF2-40B4-BE49-F238E27FC236}">
                <a16:creationId xmlns="" xmlns:a16="http://schemas.microsoft.com/office/drawing/2014/main" id="{0C70380A-1382-9946-B96B-1A5341832A4F}"/>
              </a:ext>
            </a:extLst>
          </p:cNvPr>
          <p:cNvSpPr/>
          <p:nvPr/>
        </p:nvSpPr>
        <p:spPr>
          <a:xfrm>
            <a:off x="0" y="-2148"/>
            <a:ext cx="12192000" cy="3233151"/>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43</a:t>
            </a:fld>
            <a:endParaRPr lang="en-US"/>
          </a:p>
        </p:txBody>
      </p:sp>
      <p:sp>
        <p:nvSpPr>
          <p:cNvPr id="11" name="TextBox 10">
            <a:extLst>
              <a:ext uri="{FF2B5EF4-FFF2-40B4-BE49-F238E27FC236}">
                <a16:creationId xmlns="" xmlns:a16="http://schemas.microsoft.com/office/drawing/2014/main" id="{385CDEE6-3247-4254-A647-AC713675EEA6}"/>
              </a:ext>
            </a:extLst>
          </p:cNvPr>
          <p:cNvSpPr txBox="1"/>
          <p:nvPr/>
        </p:nvSpPr>
        <p:spPr>
          <a:xfrm>
            <a:off x="460666" y="3710367"/>
            <a:ext cx="3565902" cy="1569660"/>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Marketing Channels</a:t>
            </a:r>
            <a:endParaRPr lang="en-US" sz="48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5D0181D3-E010-4FA2-9E41-BC9292D7876C}"/>
              </a:ext>
            </a:extLst>
          </p:cNvPr>
          <p:cNvSpPr txBox="1"/>
          <p:nvPr/>
        </p:nvSpPr>
        <p:spPr>
          <a:xfrm>
            <a:off x="4556093" y="3791107"/>
            <a:ext cx="7315745" cy="2000548"/>
          </a:xfrm>
          <a:prstGeom prst="rect">
            <a:avLst/>
          </a:prstGeom>
          <a:noFill/>
        </p:spPr>
        <p:txBody>
          <a:bodyPr wrap="square" rtlCol="0">
            <a:spAutoFit/>
          </a:bodyPr>
          <a:lstStyle/>
          <a:p>
            <a:r>
              <a:rPr lang="en-US" sz="2400" b="1" dirty="0">
                <a:solidFill>
                  <a:srgbClr val="E76F0A"/>
                </a:solidFill>
                <a:latin typeface="Arial" panose="020B0604020202020204" pitchFamily="34" charset="0"/>
                <a:cs typeface="Arial" panose="020B0604020202020204" pitchFamily="34" charset="0"/>
              </a:rPr>
              <a:t>Marketing channels</a:t>
            </a:r>
            <a:r>
              <a:rPr lang="en-US" sz="2400" dirty="0">
                <a:solidFill>
                  <a:srgbClr val="E76F0A"/>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are the ways in which we get our message to our customers. </a:t>
            </a:r>
          </a:p>
          <a:p>
            <a:pPr>
              <a:spcBef>
                <a:spcPts val="1200"/>
              </a:spcBef>
            </a:pPr>
            <a:r>
              <a:rPr lang="en-US" sz="2000" dirty="0">
                <a:latin typeface="Arial" panose="020B0604020202020204" pitchFamily="34" charset="0"/>
                <a:cs typeface="Arial" panose="020B0604020202020204" pitchFamily="34" charset="0"/>
              </a:rPr>
              <a:t>Changes in technology have given us many more marketing channels today than we used to have.  </a:t>
            </a:r>
          </a:p>
          <a:p>
            <a:pPr>
              <a:spcBef>
                <a:spcPts val="1200"/>
              </a:spcBef>
            </a:pPr>
            <a:r>
              <a:rPr lang="en-US" sz="2000" dirty="0">
                <a:latin typeface="Arial" panose="020B0604020202020204" pitchFamily="34" charset="0"/>
                <a:cs typeface="Arial" panose="020B0604020202020204" pitchFamily="34" charset="0"/>
              </a:rPr>
              <a:t>These changes have also given us more cost effective options.</a:t>
            </a:r>
          </a:p>
        </p:txBody>
      </p:sp>
      <p:pic>
        <p:nvPicPr>
          <p:cNvPr id="13" name="Picture 12">
            <a:extLst>
              <a:ext uri="{FF2B5EF4-FFF2-40B4-BE49-F238E27FC236}">
                <a16:creationId xmlns="" xmlns:a16="http://schemas.microsoft.com/office/drawing/2014/main" id="{A51FAF71-7F26-4682-A6E8-509F9D49651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cxnSp>
        <p:nvCxnSpPr>
          <p:cNvPr id="16" name="Straight Connector 15">
            <a:extLst>
              <a:ext uri="{FF2B5EF4-FFF2-40B4-BE49-F238E27FC236}">
                <a16:creationId xmlns="" xmlns:a16="http://schemas.microsoft.com/office/drawing/2014/main" id="{35E0B6E3-FA26-FC4A-982E-620287B08A9F}"/>
              </a:ext>
            </a:extLst>
          </p:cNvPr>
          <p:cNvCxnSpPr>
            <a:cxnSpLocks/>
          </p:cNvCxnSpPr>
          <p:nvPr/>
        </p:nvCxnSpPr>
        <p:spPr>
          <a:xfrm>
            <a:off x="4026568" y="3871332"/>
            <a:ext cx="0" cy="1408695"/>
          </a:xfrm>
          <a:prstGeom prst="line">
            <a:avLst/>
          </a:prstGeom>
          <a:ln w="28575">
            <a:solidFill>
              <a:srgbClr val="0DB1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852527"/>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people sitting at a table&#10;&#10;Description automatically generated">
            <a:extLst>
              <a:ext uri="{FF2B5EF4-FFF2-40B4-BE49-F238E27FC236}">
                <a16:creationId xmlns="" xmlns:a16="http://schemas.microsoft.com/office/drawing/2014/main" id="{897EF801-F3D9-41FE-B0A9-4A8C13485404}"/>
              </a:ext>
            </a:extLst>
          </p:cNvPr>
          <p:cNvPicPr>
            <a:picLocks noChangeAspect="1"/>
          </p:cNvPicPr>
          <p:nvPr/>
        </p:nvPicPr>
        <p:blipFill rotWithShape="1">
          <a:blip r:embed="rId2">
            <a:extLst>
              <a:ext uri="{28A0092B-C50C-407E-A947-70E740481C1C}">
                <a14:useLocalDpi xmlns:a14="http://schemas.microsoft.com/office/drawing/2010/main"/>
              </a:ext>
            </a:extLst>
          </a:blip>
          <a:srcRect l="22440" r="36622" b="3823"/>
          <a:stretch/>
        </p:blipFill>
        <p:spPr>
          <a:xfrm>
            <a:off x="-1" y="-1739"/>
            <a:ext cx="5126671" cy="6429087"/>
          </a:xfrm>
          <a:prstGeom prst="rect">
            <a:avLst/>
          </a:prstGeom>
        </p:spPr>
      </p:pic>
      <p:sp>
        <p:nvSpPr>
          <p:cNvPr id="19" name="Rectangle 18">
            <a:extLst>
              <a:ext uri="{FF2B5EF4-FFF2-40B4-BE49-F238E27FC236}">
                <a16:creationId xmlns="" xmlns:a16="http://schemas.microsoft.com/office/drawing/2014/main" id="{F62FBE2F-F222-B841-A71A-CFDDE5B3519D}"/>
              </a:ext>
            </a:extLst>
          </p:cNvPr>
          <p:cNvSpPr/>
          <p:nvPr/>
        </p:nvSpPr>
        <p:spPr>
          <a:xfrm>
            <a:off x="13646" y="-1739"/>
            <a:ext cx="5113024" cy="6429375"/>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44</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7" name="TextBox 16">
            <a:extLst>
              <a:ext uri="{FF2B5EF4-FFF2-40B4-BE49-F238E27FC236}">
                <a16:creationId xmlns="" xmlns:a16="http://schemas.microsoft.com/office/drawing/2014/main" id="{AE363BFF-6266-46BC-8D4B-C12F0911FBB8}"/>
              </a:ext>
            </a:extLst>
          </p:cNvPr>
          <p:cNvSpPr txBox="1"/>
          <p:nvPr/>
        </p:nvSpPr>
        <p:spPr>
          <a:xfrm>
            <a:off x="5588449" y="460969"/>
            <a:ext cx="6480987" cy="769441"/>
          </a:xfrm>
          <a:prstGeom prst="rect">
            <a:avLst/>
          </a:prstGeom>
          <a:noFill/>
        </p:spPr>
        <p:txBody>
          <a:bodyPr wrap="square" rtlCol="0">
            <a:spAutoFit/>
          </a:bodyPr>
          <a:lstStyle/>
          <a:p>
            <a:pPr algn="ctr"/>
            <a:r>
              <a:rPr lang="en-CA" sz="4400" b="1" dirty="0">
                <a:latin typeface="Arial" panose="020B0604020202020204" pitchFamily="34" charset="0"/>
                <a:cs typeface="Arial" panose="020B0604020202020204" pitchFamily="34" charset="0"/>
              </a:rPr>
              <a:t>Marketing Channel</a:t>
            </a:r>
            <a:endParaRPr lang="en-US" sz="44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156744" y="4125859"/>
            <a:ext cx="5252412" cy="2056140"/>
          </a:xfrm>
          <a:prstGeom prst="rect">
            <a:avLst/>
          </a:prstGeom>
          <a:noFill/>
        </p:spPr>
        <p:txBody>
          <a:bodyPr wrap="square" rtlCol="0">
            <a:spAutoFit/>
          </a:bodyPr>
          <a:lstStyle/>
          <a:p>
            <a:pPr>
              <a:lnSpc>
                <a:spcPct val="120000"/>
              </a:lnSpc>
            </a:pPr>
            <a:r>
              <a:rPr lang="en-US" dirty="0">
                <a:latin typeface="Arial" panose="020B0604020202020204" pitchFamily="34" charset="0"/>
                <a:cs typeface="Arial" panose="020B0604020202020204" pitchFamily="34" charset="0"/>
              </a:rPr>
              <a:t>Using the checklist in your Participant Workbook, decide which marketing channels you will use for your business. </a:t>
            </a:r>
          </a:p>
          <a:p>
            <a:pPr>
              <a:lnSpc>
                <a:spcPct val="120000"/>
              </a:lnSpc>
            </a:pPr>
            <a:r>
              <a:rPr lang="en-US" dirty="0">
                <a:latin typeface="Arial" panose="020B0604020202020204" pitchFamily="34" charset="0"/>
                <a:cs typeface="Arial" panose="020B0604020202020204" pitchFamily="34" charset="0"/>
              </a:rPr>
              <a:t>In your decision-making factor in which channels will reach your target market as well as the cost of the channel.</a:t>
            </a:r>
          </a:p>
        </p:txBody>
      </p:sp>
      <p:grpSp>
        <p:nvGrpSpPr>
          <p:cNvPr id="2" name="Group 1">
            <a:extLst>
              <a:ext uri="{FF2B5EF4-FFF2-40B4-BE49-F238E27FC236}">
                <a16:creationId xmlns="" xmlns:a16="http://schemas.microsoft.com/office/drawing/2014/main" id="{E420C5C2-025A-0E4A-AE43-B379ADF17B75}"/>
              </a:ext>
            </a:extLst>
          </p:cNvPr>
          <p:cNvGrpSpPr/>
          <p:nvPr/>
        </p:nvGrpSpPr>
        <p:grpSpPr>
          <a:xfrm>
            <a:off x="7556681" y="1484425"/>
            <a:ext cx="2394346" cy="2394346"/>
            <a:chOff x="7572926" y="1806257"/>
            <a:chExt cx="2394346" cy="2394346"/>
          </a:xfrm>
        </p:grpSpPr>
        <p:sp>
          <p:nvSpPr>
            <p:cNvPr id="12" name="Oval 11">
              <a:extLst>
                <a:ext uri="{FF2B5EF4-FFF2-40B4-BE49-F238E27FC236}">
                  <a16:creationId xmlns="" xmlns:a16="http://schemas.microsoft.com/office/drawing/2014/main" id="{1E2F2B7C-8572-4914-917C-1209F45525D3}"/>
                </a:ext>
              </a:extLst>
            </p:cNvPr>
            <p:cNvSpPr/>
            <p:nvPr/>
          </p:nvSpPr>
          <p:spPr>
            <a:xfrm>
              <a:off x="7572926" y="1806257"/>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9290BE98-C78A-4079-B485-46F8F0F4F76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146908" y="2188511"/>
              <a:ext cx="1565588" cy="1565588"/>
            </a:xfrm>
            <a:prstGeom prst="rect">
              <a:avLst/>
            </a:prstGeom>
          </p:spPr>
        </p:pic>
      </p:grpSp>
    </p:spTree>
    <p:extLst>
      <p:ext uri="{BB962C8B-B14F-4D97-AF65-F5344CB8AC3E}">
        <p14:creationId xmlns:p14="http://schemas.microsoft.com/office/powerpoint/2010/main" val="1002280355"/>
      </p:ext>
    </p:extLst>
  </p:cSld>
  <p:clrMapOvr>
    <a:masterClrMapping/>
  </p:clrMapOvr>
  <p:transition spd="slow">
    <p:push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AF291D87-55DC-41C5-B1FB-7F96DA1506C2}"/>
              </a:ext>
            </a:extLst>
          </p:cNvPr>
          <p:cNvGrpSpPr/>
          <p:nvPr/>
        </p:nvGrpSpPr>
        <p:grpSpPr>
          <a:xfrm>
            <a:off x="8023333" y="1992036"/>
            <a:ext cx="3539188" cy="1469654"/>
            <a:chOff x="8023333" y="1992036"/>
            <a:chExt cx="3539188" cy="1469654"/>
          </a:xfrm>
        </p:grpSpPr>
        <p:pic>
          <p:nvPicPr>
            <p:cNvPr id="29" name="Picture 28">
              <a:extLst>
                <a:ext uri="{FF2B5EF4-FFF2-40B4-BE49-F238E27FC236}">
                  <a16:creationId xmlns="" xmlns:a16="http://schemas.microsoft.com/office/drawing/2014/main" id="{2C2504E6-8006-EE46-9198-873BA8B7FD5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976016" y="2267556"/>
              <a:ext cx="1000927" cy="969037"/>
            </a:xfrm>
            <a:prstGeom prst="rect">
              <a:avLst/>
            </a:prstGeom>
          </p:spPr>
        </p:pic>
        <p:sp>
          <p:nvSpPr>
            <p:cNvPr id="19" name="Oval 18">
              <a:extLst>
                <a:ext uri="{FF2B5EF4-FFF2-40B4-BE49-F238E27FC236}">
                  <a16:creationId xmlns="" xmlns:a16="http://schemas.microsoft.com/office/drawing/2014/main" id="{5BF4CDAB-0E6A-42FF-9A7A-9BB853B3E357}"/>
                </a:ext>
              </a:extLst>
            </p:cNvPr>
            <p:cNvSpPr/>
            <p:nvPr/>
          </p:nvSpPr>
          <p:spPr>
            <a:xfrm>
              <a:off x="8721312" y="1992036"/>
              <a:ext cx="1469654" cy="1469654"/>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 xmlns:a16="http://schemas.microsoft.com/office/drawing/2014/main" id="{B9405511-D37C-4F26-AEBA-31C5DE5618A9}"/>
                </a:ext>
              </a:extLst>
            </p:cNvPr>
            <p:cNvSpPr txBox="1"/>
            <p:nvPr/>
          </p:nvSpPr>
          <p:spPr>
            <a:xfrm>
              <a:off x="10106629" y="2082334"/>
              <a:ext cx="1455892" cy="400110"/>
            </a:xfrm>
            <a:prstGeom prst="rect">
              <a:avLst/>
            </a:prstGeom>
            <a:noFill/>
          </p:spPr>
          <p:txBody>
            <a:bodyPr wrap="square" rtlCol="0">
              <a:spAutoFit/>
            </a:bodyPr>
            <a:lstStyle/>
            <a:p>
              <a:r>
                <a:rPr lang="en-US" sz="2000" b="1" dirty="0">
                  <a:solidFill>
                    <a:srgbClr val="E76F0A"/>
                  </a:solidFill>
                  <a:latin typeface="Arial" panose="020B0604020202020204" pitchFamily="34" charset="0"/>
                  <a:cs typeface="Arial" panose="020B0604020202020204" pitchFamily="34" charset="0"/>
                </a:rPr>
                <a:t>Price</a:t>
              </a:r>
            </a:p>
          </p:txBody>
        </p:sp>
        <p:cxnSp>
          <p:nvCxnSpPr>
            <p:cNvPr id="35" name="Straight Arrow Connector 34">
              <a:extLst>
                <a:ext uri="{FF2B5EF4-FFF2-40B4-BE49-F238E27FC236}">
                  <a16:creationId xmlns="" xmlns:a16="http://schemas.microsoft.com/office/drawing/2014/main" id="{D290E72B-46EA-48F3-BAE0-062AFE08A116}"/>
                </a:ext>
              </a:extLst>
            </p:cNvPr>
            <p:cNvCxnSpPr>
              <a:cxnSpLocks/>
            </p:cNvCxnSpPr>
            <p:nvPr/>
          </p:nvCxnSpPr>
          <p:spPr>
            <a:xfrm flipV="1">
              <a:off x="8023333" y="2980552"/>
              <a:ext cx="852150" cy="397100"/>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45</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86040" y="458565"/>
            <a:ext cx="4108100"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Marketing Mix</a:t>
            </a:r>
            <a:endParaRPr lang="en-US" sz="4400" b="1"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 xmlns:a16="http://schemas.microsoft.com/office/drawing/2014/main" id="{8B415D04-F644-43CD-AD7C-A90A16390BC8}"/>
              </a:ext>
            </a:extLst>
          </p:cNvPr>
          <p:cNvGrpSpPr/>
          <p:nvPr/>
        </p:nvGrpSpPr>
        <p:grpSpPr>
          <a:xfrm>
            <a:off x="3719257" y="2071174"/>
            <a:ext cx="3005575" cy="1347517"/>
            <a:chOff x="3719257" y="2071174"/>
            <a:chExt cx="3005575" cy="1347517"/>
          </a:xfrm>
        </p:grpSpPr>
        <p:pic>
          <p:nvPicPr>
            <p:cNvPr id="40" name="Picture 39">
              <a:extLst>
                <a:ext uri="{FF2B5EF4-FFF2-40B4-BE49-F238E27FC236}">
                  <a16:creationId xmlns="" xmlns:a16="http://schemas.microsoft.com/office/drawing/2014/main" id="{0B84D673-00AD-0C4F-A5F3-1D1A6DC16DF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773659" y="2156760"/>
              <a:ext cx="1061760" cy="1061760"/>
            </a:xfrm>
            <a:prstGeom prst="rect">
              <a:avLst/>
            </a:prstGeom>
          </p:spPr>
        </p:pic>
        <p:sp>
          <p:nvSpPr>
            <p:cNvPr id="20" name="Oval 19">
              <a:extLst>
                <a:ext uri="{FF2B5EF4-FFF2-40B4-BE49-F238E27FC236}">
                  <a16:creationId xmlns="" xmlns:a16="http://schemas.microsoft.com/office/drawing/2014/main" id="{14387C43-3651-41DB-B5FC-A7D1FCD796A8}"/>
                </a:ext>
              </a:extLst>
            </p:cNvPr>
            <p:cNvSpPr/>
            <p:nvPr/>
          </p:nvSpPr>
          <p:spPr>
            <a:xfrm>
              <a:off x="4694140" y="2071174"/>
              <a:ext cx="1214908" cy="1214908"/>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 xmlns:a16="http://schemas.microsoft.com/office/drawing/2014/main" id="{113F380B-E974-493B-8F7A-41D5D6E4CB12}"/>
                </a:ext>
              </a:extLst>
            </p:cNvPr>
            <p:cNvSpPr txBox="1"/>
            <p:nvPr/>
          </p:nvSpPr>
          <p:spPr>
            <a:xfrm>
              <a:off x="3719257" y="3018581"/>
              <a:ext cx="1455892" cy="400110"/>
            </a:xfrm>
            <a:prstGeom prst="rect">
              <a:avLst/>
            </a:prstGeom>
            <a:noFill/>
          </p:spPr>
          <p:txBody>
            <a:bodyPr wrap="square" rtlCol="0">
              <a:spAutoFit/>
            </a:bodyPr>
            <a:lstStyle/>
            <a:p>
              <a:pPr algn="ctr"/>
              <a:r>
                <a:rPr lang="en-US" sz="2000" b="1" dirty="0">
                  <a:solidFill>
                    <a:srgbClr val="E76F0A"/>
                  </a:solidFill>
                  <a:latin typeface="Arial" panose="020B0604020202020204" pitchFamily="34" charset="0"/>
                  <a:cs typeface="Arial" panose="020B0604020202020204" pitchFamily="34" charset="0"/>
                </a:rPr>
                <a:t>Place</a:t>
              </a:r>
            </a:p>
          </p:txBody>
        </p:sp>
        <p:cxnSp>
          <p:nvCxnSpPr>
            <p:cNvPr id="5" name="Straight Arrow Connector 4">
              <a:extLst>
                <a:ext uri="{FF2B5EF4-FFF2-40B4-BE49-F238E27FC236}">
                  <a16:creationId xmlns="" xmlns:a16="http://schemas.microsoft.com/office/drawing/2014/main" id="{EF40835C-9B2B-4762-BE2C-267A979F07DC}"/>
                </a:ext>
              </a:extLst>
            </p:cNvPr>
            <p:cNvCxnSpPr>
              <a:cxnSpLocks/>
            </p:cNvCxnSpPr>
            <p:nvPr/>
          </p:nvCxnSpPr>
          <p:spPr>
            <a:xfrm flipH="1" flipV="1">
              <a:off x="5797553" y="2916157"/>
              <a:ext cx="927279" cy="386367"/>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 xmlns:a16="http://schemas.microsoft.com/office/drawing/2014/main" id="{3C8D329A-C09F-44A1-9CB5-783AECA8369F}"/>
              </a:ext>
            </a:extLst>
          </p:cNvPr>
          <p:cNvGrpSpPr/>
          <p:nvPr/>
        </p:nvGrpSpPr>
        <p:grpSpPr>
          <a:xfrm>
            <a:off x="6647476" y="852084"/>
            <a:ext cx="2377541" cy="2033830"/>
            <a:chOff x="6647476" y="852084"/>
            <a:chExt cx="2377541" cy="2033830"/>
          </a:xfrm>
        </p:grpSpPr>
        <p:pic>
          <p:nvPicPr>
            <p:cNvPr id="45" name="Picture 44">
              <a:extLst>
                <a:ext uri="{FF2B5EF4-FFF2-40B4-BE49-F238E27FC236}">
                  <a16:creationId xmlns="" xmlns:a16="http://schemas.microsoft.com/office/drawing/2014/main" id="{3B9DB7AC-0B6C-2243-A958-BE25099639C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647476" y="852084"/>
              <a:ext cx="1389505" cy="1389505"/>
            </a:xfrm>
            <a:prstGeom prst="rect">
              <a:avLst/>
            </a:prstGeom>
          </p:spPr>
        </p:pic>
        <p:sp>
          <p:nvSpPr>
            <p:cNvPr id="23" name="TextBox 22">
              <a:extLst>
                <a:ext uri="{FF2B5EF4-FFF2-40B4-BE49-F238E27FC236}">
                  <a16:creationId xmlns="" xmlns:a16="http://schemas.microsoft.com/office/drawing/2014/main" id="{94C737D0-AA4F-4385-ADC6-B8AEEAA6E1CB}"/>
                </a:ext>
              </a:extLst>
            </p:cNvPr>
            <p:cNvSpPr txBox="1"/>
            <p:nvPr/>
          </p:nvSpPr>
          <p:spPr>
            <a:xfrm>
              <a:off x="7811533" y="985460"/>
              <a:ext cx="1213484" cy="400110"/>
            </a:xfrm>
            <a:prstGeom prst="rect">
              <a:avLst/>
            </a:prstGeom>
            <a:noFill/>
          </p:spPr>
          <p:txBody>
            <a:bodyPr wrap="square" rtlCol="0">
              <a:spAutoFit/>
            </a:bodyPr>
            <a:lstStyle/>
            <a:p>
              <a:pPr algn="ctr"/>
              <a:r>
                <a:rPr lang="en-US" sz="2000" b="1" dirty="0">
                  <a:solidFill>
                    <a:srgbClr val="E76F0A"/>
                  </a:solidFill>
                  <a:latin typeface="Arial" panose="020B0604020202020204" pitchFamily="34" charset="0"/>
                  <a:cs typeface="Arial" panose="020B0604020202020204" pitchFamily="34" charset="0"/>
                </a:rPr>
                <a:t>Product</a:t>
              </a:r>
            </a:p>
          </p:txBody>
        </p:sp>
        <p:sp>
          <p:nvSpPr>
            <p:cNvPr id="18" name="Oval 17">
              <a:extLst>
                <a:ext uri="{FF2B5EF4-FFF2-40B4-BE49-F238E27FC236}">
                  <a16:creationId xmlns="" xmlns:a16="http://schemas.microsoft.com/office/drawing/2014/main" id="{4D3D1131-978C-42A1-B7DD-4306D8B25C59}"/>
                </a:ext>
              </a:extLst>
            </p:cNvPr>
            <p:cNvSpPr/>
            <p:nvPr/>
          </p:nvSpPr>
          <p:spPr>
            <a:xfrm>
              <a:off x="6730041" y="978610"/>
              <a:ext cx="1214908" cy="1214908"/>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 xmlns:a16="http://schemas.microsoft.com/office/drawing/2014/main" id="{8DD7679A-29EC-4EFF-8059-3BE6D3D57E72}"/>
                </a:ext>
              </a:extLst>
            </p:cNvPr>
            <p:cNvCxnSpPr>
              <a:cxnSpLocks/>
            </p:cNvCxnSpPr>
            <p:nvPr/>
          </p:nvCxnSpPr>
          <p:spPr>
            <a:xfrm flipV="1">
              <a:off x="7335351" y="2117472"/>
              <a:ext cx="0" cy="768442"/>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 xmlns:a16="http://schemas.microsoft.com/office/drawing/2014/main" id="{59B5ADEC-6436-4F3D-9B92-7F60E2FEAE77}"/>
              </a:ext>
            </a:extLst>
          </p:cNvPr>
          <p:cNvGrpSpPr/>
          <p:nvPr/>
        </p:nvGrpSpPr>
        <p:grpSpPr>
          <a:xfrm>
            <a:off x="4514253" y="4155028"/>
            <a:ext cx="2449992" cy="2057751"/>
            <a:chOff x="4514253" y="4155028"/>
            <a:chExt cx="2449992" cy="2057751"/>
          </a:xfrm>
        </p:grpSpPr>
        <p:pic>
          <p:nvPicPr>
            <p:cNvPr id="32" name="Picture 31">
              <a:extLst>
                <a:ext uri="{FF2B5EF4-FFF2-40B4-BE49-F238E27FC236}">
                  <a16:creationId xmlns="" xmlns:a16="http://schemas.microsoft.com/office/drawing/2014/main" id="{A5ACB112-7045-7B4C-85CA-0B08CDB3DC5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212746" y="4523097"/>
              <a:ext cx="1469653" cy="1469653"/>
            </a:xfrm>
            <a:prstGeom prst="rect">
              <a:avLst/>
            </a:prstGeom>
          </p:spPr>
        </p:pic>
        <p:sp>
          <p:nvSpPr>
            <p:cNvPr id="22" name="Oval 21">
              <a:extLst>
                <a:ext uri="{FF2B5EF4-FFF2-40B4-BE49-F238E27FC236}">
                  <a16:creationId xmlns="" xmlns:a16="http://schemas.microsoft.com/office/drawing/2014/main" id="{A6A3B4E9-53D7-45F5-9FBB-96DF29F5EF12}"/>
                </a:ext>
              </a:extLst>
            </p:cNvPr>
            <p:cNvSpPr/>
            <p:nvPr/>
          </p:nvSpPr>
          <p:spPr>
            <a:xfrm>
              <a:off x="5336021" y="4639882"/>
              <a:ext cx="1214908" cy="1214908"/>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6" name="TextBox 25">
              <a:extLst>
                <a:ext uri="{FF2B5EF4-FFF2-40B4-BE49-F238E27FC236}">
                  <a16:creationId xmlns="" xmlns:a16="http://schemas.microsoft.com/office/drawing/2014/main" id="{6FAA9BD1-2AD8-430C-94E9-3EDB5B0B9237}"/>
                </a:ext>
              </a:extLst>
            </p:cNvPr>
            <p:cNvSpPr txBox="1"/>
            <p:nvPr/>
          </p:nvSpPr>
          <p:spPr>
            <a:xfrm>
              <a:off x="4514253" y="5812669"/>
              <a:ext cx="1455892" cy="400110"/>
            </a:xfrm>
            <a:prstGeom prst="rect">
              <a:avLst/>
            </a:prstGeom>
            <a:noFill/>
          </p:spPr>
          <p:txBody>
            <a:bodyPr wrap="square" rtlCol="0">
              <a:spAutoFit/>
            </a:bodyPr>
            <a:lstStyle/>
            <a:p>
              <a:pPr algn="ctr"/>
              <a:r>
                <a:rPr lang="en-US" sz="2000" b="1" dirty="0">
                  <a:solidFill>
                    <a:srgbClr val="E76F0A"/>
                  </a:solidFill>
                  <a:latin typeface="Arial" panose="020B0604020202020204" pitchFamily="34" charset="0"/>
                  <a:cs typeface="Arial" panose="020B0604020202020204" pitchFamily="34" charset="0"/>
                </a:rPr>
                <a:t>Promotion</a:t>
              </a:r>
            </a:p>
          </p:txBody>
        </p:sp>
        <p:cxnSp>
          <p:nvCxnSpPr>
            <p:cNvPr id="39" name="Straight Arrow Connector 38">
              <a:extLst>
                <a:ext uri="{FF2B5EF4-FFF2-40B4-BE49-F238E27FC236}">
                  <a16:creationId xmlns="" xmlns:a16="http://schemas.microsoft.com/office/drawing/2014/main" id="{3E364316-6EF6-48C0-9B3A-21AE732813E5}"/>
                </a:ext>
              </a:extLst>
            </p:cNvPr>
            <p:cNvCxnSpPr>
              <a:cxnSpLocks/>
            </p:cNvCxnSpPr>
            <p:nvPr/>
          </p:nvCxnSpPr>
          <p:spPr>
            <a:xfrm flipH="1">
              <a:off x="6321254" y="4155028"/>
              <a:ext cx="642991" cy="705903"/>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 xmlns:a16="http://schemas.microsoft.com/office/drawing/2014/main" id="{100FFEBD-C850-5546-BA94-9FFE03FBB9F7}"/>
              </a:ext>
            </a:extLst>
          </p:cNvPr>
          <p:cNvGrpSpPr/>
          <p:nvPr/>
        </p:nvGrpSpPr>
        <p:grpSpPr>
          <a:xfrm>
            <a:off x="7677748" y="4036619"/>
            <a:ext cx="2907042" cy="1782332"/>
            <a:chOff x="7677748" y="4036619"/>
            <a:chExt cx="2907042" cy="1782332"/>
          </a:xfrm>
        </p:grpSpPr>
        <p:pic>
          <p:nvPicPr>
            <p:cNvPr id="43" name="Picture 42">
              <a:extLst>
                <a:ext uri="{FF2B5EF4-FFF2-40B4-BE49-F238E27FC236}">
                  <a16:creationId xmlns="" xmlns:a16="http://schemas.microsoft.com/office/drawing/2014/main" id="{F03CD647-208F-AC40-A5A3-8893A368A3D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049756" y="4610659"/>
              <a:ext cx="1208292" cy="1208292"/>
            </a:xfrm>
            <a:prstGeom prst="rect">
              <a:avLst/>
            </a:prstGeom>
          </p:spPr>
        </p:pic>
        <p:sp>
          <p:nvSpPr>
            <p:cNvPr id="21" name="Oval 20">
              <a:extLst>
                <a:ext uri="{FF2B5EF4-FFF2-40B4-BE49-F238E27FC236}">
                  <a16:creationId xmlns="" xmlns:a16="http://schemas.microsoft.com/office/drawing/2014/main" id="{4D734C84-BD4E-400A-9B2B-399E645112D3}"/>
                </a:ext>
              </a:extLst>
            </p:cNvPr>
            <p:cNvSpPr/>
            <p:nvPr/>
          </p:nvSpPr>
          <p:spPr>
            <a:xfrm>
              <a:off x="8023333" y="4583363"/>
              <a:ext cx="1214908" cy="1214908"/>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 xmlns:a16="http://schemas.microsoft.com/office/drawing/2014/main" id="{32E60B5E-48A1-4B76-8118-287B9175F6E5}"/>
                </a:ext>
              </a:extLst>
            </p:cNvPr>
            <p:cNvSpPr txBox="1"/>
            <p:nvPr/>
          </p:nvSpPr>
          <p:spPr>
            <a:xfrm>
              <a:off x="9128898" y="4814125"/>
              <a:ext cx="1455892" cy="400110"/>
            </a:xfrm>
            <a:prstGeom prst="rect">
              <a:avLst/>
            </a:prstGeom>
            <a:noFill/>
          </p:spPr>
          <p:txBody>
            <a:bodyPr wrap="square" rtlCol="0">
              <a:spAutoFit/>
            </a:bodyPr>
            <a:lstStyle/>
            <a:p>
              <a:pPr algn="ctr"/>
              <a:r>
                <a:rPr lang="en-US" sz="2000" b="1" dirty="0">
                  <a:solidFill>
                    <a:srgbClr val="E76F0A"/>
                  </a:solidFill>
                  <a:latin typeface="Arial" panose="020B0604020202020204" pitchFamily="34" charset="0"/>
                  <a:cs typeface="Arial" panose="020B0604020202020204" pitchFamily="34" charset="0"/>
                </a:rPr>
                <a:t>People</a:t>
              </a:r>
            </a:p>
          </p:txBody>
        </p:sp>
        <p:cxnSp>
          <p:nvCxnSpPr>
            <p:cNvPr id="41" name="Straight Arrow Connector 40">
              <a:extLst>
                <a:ext uri="{FF2B5EF4-FFF2-40B4-BE49-F238E27FC236}">
                  <a16:creationId xmlns="" xmlns:a16="http://schemas.microsoft.com/office/drawing/2014/main" id="{49CDFAEF-E4FF-46EF-B0B2-3978551D1313}"/>
                </a:ext>
              </a:extLst>
            </p:cNvPr>
            <p:cNvCxnSpPr>
              <a:cxnSpLocks/>
            </p:cNvCxnSpPr>
            <p:nvPr/>
          </p:nvCxnSpPr>
          <p:spPr>
            <a:xfrm>
              <a:off x="7677748" y="4036619"/>
              <a:ext cx="646506" cy="728425"/>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 xmlns:a16="http://schemas.microsoft.com/office/drawing/2014/main" id="{43E7D203-2D99-E049-A389-43711FF2E6E8}"/>
              </a:ext>
            </a:extLst>
          </p:cNvPr>
          <p:cNvGrpSpPr/>
          <p:nvPr/>
        </p:nvGrpSpPr>
        <p:grpSpPr>
          <a:xfrm>
            <a:off x="6441376" y="2864642"/>
            <a:ext cx="1837581" cy="1469654"/>
            <a:chOff x="6441376" y="2864642"/>
            <a:chExt cx="1837581" cy="1469654"/>
          </a:xfrm>
        </p:grpSpPr>
        <p:sp>
          <p:nvSpPr>
            <p:cNvPr id="16" name="Oval 15">
              <a:extLst>
                <a:ext uri="{FF2B5EF4-FFF2-40B4-BE49-F238E27FC236}">
                  <a16:creationId xmlns="" xmlns:a16="http://schemas.microsoft.com/office/drawing/2014/main" id="{440B52C4-D569-496F-8DF5-137C8E3DE932}"/>
                </a:ext>
              </a:extLst>
            </p:cNvPr>
            <p:cNvSpPr/>
            <p:nvPr/>
          </p:nvSpPr>
          <p:spPr>
            <a:xfrm>
              <a:off x="6633828" y="2864642"/>
              <a:ext cx="1469654" cy="1469654"/>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F7673DAE-E8E7-4F13-8C8E-59B8AAF9A76C}"/>
                </a:ext>
              </a:extLst>
            </p:cNvPr>
            <p:cNvSpPr txBox="1"/>
            <p:nvPr/>
          </p:nvSpPr>
          <p:spPr>
            <a:xfrm>
              <a:off x="6441376" y="3223950"/>
              <a:ext cx="1837581" cy="646331"/>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5 P’s</a:t>
              </a:r>
            </a:p>
          </p:txBody>
        </p:sp>
      </p:grpSp>
      <p:pic>
        <p:nvPicPr>
          <p:cNvPr id="37" name="Picture 36">
            <a:extLst>
              <a:ext uri="{FF2B5EF4-FFF2-40B4-BE49-F238E27FC236}">
                <a16:creationId xmlns="" xmlns:a16="http://schemas.microsoft.com/office/drawing/2014/main" id="{415CDE38-686C-FE4B-97D6-CE3F055EF6D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1" name="TextBox 10">
            <a:extLst>
              <a:ext uri="{FF2B5EF4-FFF2-40B4-BE49-F238E27FC236}">
                <a16:creationId xmlns="" xmlns:a16="http://schemas.microsoft.com/office/drawing/2014/main" id="{0F72C290-87C6-0E4D-9D53-F05E4F3034D8}"/>
              </a:ext>
            </a:extLst>
          </p:cNvPr>
          <p:cNvSpPr txBox="1"/>
          <p:nvPr/>
        </p:nvSpPr>
        <p:spPr>
          <a:xfrm>
            <a:off x="616542" y="1377407"/>
            <a:ext cx="3646521" cy="2092881"/>
          </a:xfrm>
          <a:prstGeom prst="rect">
            <a:avLst/>
          </a:prstGeom>
          <a:noFill/>
        </p:spPr>
        <p:txBody>
          <a:bodyPr wrap="square" rtlCol="0">
            <a:spAutoFit/>
          </a:bodyPr>
          <a:lstStyle/>
          <a:p>
            <a:r>
              <a:rPr lang="en-US" sz="3200" b="1" dirty="0">
                <a:solidFill>
                  <a:srgbClr val="E76F0A"/>
                </a:solidFill>
                <a:latin typeface="Arial" panose="020B0604020202020204" pitchFamily="34" charset="0"/>
                <a:cs typeface="Arial" panose="020B0604020202020204" pitchFamily="34" charset="0"/>
              </a:rPr>
              <a:t>Marketing mix</a:t>
            </a:r>
            <a:r>
              <a:rPr lang="en-US" sz="3200" dirty="0">
                <a:solidFill>
                  <a:srgbClr val="E76F0A"/>
                </a:solidFill>
                <a:latin typeface="Arial" panose="020B0604020202020204" pitchFamily="34" charset="0"/>
                <a:cs typeface="Arial" panose="020B0604020202020204" pitchFamily="34" charset="0"/>
              </a:rPr>
              <a:t> is also known as the </a:t>
            </a:r>
          </a:p>
          <a:p>
            <a:r>
              <a:rPr lang="en-US" sz="4800" b="1" dirty="0">
                <a:solidFill>
                  <a:srgbClr val="E76F0A"/>
                </a:solidFill>
                <a:latin typeface="Arial" panose="020B0604020202020204" pitchFamily="34" charset="0"/>
                <a:cs typeface="Arial" panose="020B0604020202020204" pitchFamily="34" charset="0"/>
              </a:rPr>
              <a:t>Five P’s</a:t>
            </a:r>
            <a:r>
              <a:rPr lang="en-US" sz="4800" dirty="0">
                <a:solidFill>
                  <a:srgbClr val="E76F0A"/>
                </a:solidFill>
                <a:latin typeface="Arial" panose="020B0604020202020204" pitchFamily="34" charset="0"/>
                <a:cs typeface="Arial" panose="020B0604020202020204" pitchFamily="34" charset="0"/>
              </a:rPr>
              <a:t>.</a:t>
            </a:r>
          </a:p>
          <a:p>
            <a:endParaRPr lang="en-US" dirty="0"/>
          </a:p>
        </p:txBody>
      </p:sp>
    </p:spTree>
    <p:extLst>
      <p:ext uri="{BB962C8B-B14F-4D97-AF65-F5344CB8AC3E}">
        <p14:creationId xmlns:p14="http://schemas.microsoft.com/office/powerpoint/2010/main" val="12557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fltVal val="0"/>
                                          </p:val>
                                        </p:tav>
                                        <p:tav tm="100000">
                                          <p:val>
                                            <p:strVal val="#ppt_w"/>
                                          </p:val>
                                        </p:tav>
                                      </p:tavLst>
                                    </p:anim>
                                    <p:anim calcmode="lin" valueType="num">
                                      <p:cBhvr>
                                        <p:cTn id="8" dur="1000" fill="hold"/>
                                        <p:tgtEl>
                                          <p:spTgt spid="54"/>
                                        </p:tgtEl>
                                        <p:attrNameLst>
                                          <p:attrName>ppt_h</p:attrName>
                                        </p:attrNameLst>
                                      </p:cBhvr>
                                      <p:tavLst>
                                        <p:tav tm="0">
                                          <p:val>
                                            <p:fltVal val="0"/>
                                          </p:val>
                                        </p:tav>
                                        <p:tav tm="100000">
                                          <p:val>
                                            <p:strVal val="#ppt_h"/>
                                          </p:val>
                                        </p:tav>
                                      </p:tavLst>
                                    </p:anim>
                                    <p:animEffect transition="in" filter="fade">
                                      <p:cBhvr>
                                        <p:cTn id="9" dur="1000"/>
                                        <p:tgtEl>
                                          <p:spTgt spid="54"/>
                                        </p:tgtEl>
                                      </p:cBhvr>
                                    </p:animEffect>
                                  </p:childTnLst>
                                </p:cTn>
                              </p:par>
                            </p:childTnLst>
                          </p:cTn>
                        </p:par>
                        <p:par>
                          <p:cTn id="10" fill="hold">
                            <p:stCondLst>
                              <p:cond delay="1000"/>
                            </p:stCondLst>
                            <p:childTnLst>
                              <p:par>
                                <p:cTn id="11" presetID="14" presetClass="entr" presetSubtype="10" fill="hold"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1000"/>
                                        <p:tgtEl>
                                          <p:spTgt spid="2"/>
                                        </p:tgtEl>
                                      </p:cBhvr>
                                    </p:animEffect>
                                  </p:childTnLst>
                                </p:cTn>
                              </p:par>
                            </p:childTnLst>
                          </p:cTn>
                        </p:par>
                        <p:par>
                          <p:cTn id="14" fill="hold">
                            <p:stCondLst>
                              <p:cond delay="2500"/>
                            </p:stCondLst>
                            <p:childTnLst>
                              <p:par>
                                <p:cTn id="15" presetID="14" presetClass="entr" presetSubtype="10" fill="hold" nodeType="after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1000"/>
                                        <p:tgtEl>
                                          <p:spTgt spid="3"/>
                                        </p:tgtEl>
                                      </p:cBhvr>
                                    </p:animEffect>
                                  </p:childTnLst>
                                </p:cTn>
                              </p:par>
                            </p:childTnLst>
                          </p:cTn>
                        </p:par>
                        <p:par>
                          <p:cTn id="18" fill="hold">
                            <p:stCondLst>
                              <p:cond delay="4000"/>
                            </p:stCondLst>
                            <p:childTnLst>
                              <p:par>
                                <p:cTn id="19" presetID="14" presetClass="entr" presetSubtype="10" fill="hold" nodeType="afterEffect">
                                  <p:stCondLst>
                                    <p:cond delay="50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1000"/>
                                        <p:tgtEl>
                                          <p:spTgt spid="4"/>
                                        </p:tgtEl>
                                      </p:cBhvr>
                                    </p:animEffect>
                                  </p:childTnLst>
                                </p:cTn>
                              </p:par>
                            </p:childTnLst>
                          </p:cTn>
                        </p:par>
                        <p:par>
                          <p:cTn id="22" fill="hold">
                            <p:stCondLst>
                              <p:cond delay="5500"/>
                            </p:stCondLst>
                            <p:childTnLst>
                              <p:par>
                                <p:cTn id="23" presetID="14" presetClass="entr" presetSubtype="10" fill="hold" nodeType="afterEffect">
                                  <p:stCondLst>
                                    <p:cond delay="500"/>
                                  </p:stCondLst>
                                  <p:childTnLst>
                                    <p:set>
                                      <p:cBhvr>
                                        <p:cTn id="24" dur="1" fill="hold">
                                          <p:stCondLst>
                                            <p:cond delay="0"/>
                                          </p:stCondLst>
                                        </p:cTn>
                                        <p:tgtEl>
                                          <p:spTgt spid="51"/>
                                        </p:tgtEl>
                                        <p:attrNameLst>
                                          <p:attrName>style.visibility</p:attrName>
                                        </p:attrNameLst>
                                      </p:cBhvr>
                                      <p:to>
                                        <p:strVal val="visible"/>
                                      </p:to>
                                    </p:set>
                                    <p:animEffect transition="in" filter="randombar(horizontal)">
                                      <p:cBhvr>
                                        <p:cTn id="25" dur="1000"/>
                                        <p:tgtEl>
                                          <p:spTgt spid="51"/>
                                        </p:tgtEl>
                                      </p:cBhvr>
                                    </p:animEffect>
                                  </p:childTnLst>
                                </p:cTn>
                              </p:par>
                            </p:childTnLst>
                          </p:cTn>
                        </p:par>
                        <p:par>
                          <p:cTn id="26" fill="hold">
                            <p:stCondLst>
                              <p:cond delay="7000"/>
                            </p:stCondLst>
                            <p:childTnLst>
                              <p:par>
                                <p:cTn id="27" presetID="14" presetClass="entr" presetSubtype="10" fill="hold" nodeType="afterEffect">
                                  <p:stCondLst>
                                    <p:cond delay="50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745674"/>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46</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1136619" y="488116"/>
            <a:ext cx="4237486" cy="769441"/>
          </a:xfrm>
          <a:prstGeom prst="rect">
            <a:avLst/>
          </a:prstGeom>
          <a:noFill/>
        </p:spPr>
        <p:txBody>
          <a:bodyPr wrap="square" rtlCol="0">
            <a:spAutoFit/>
          </a:bodyPr>
          <a:lstStyle/>
          <a:p>
            <a:r>
              <a:rPr lang="en-CA" sz="4400" b="1" dirty="0">
                <a:solidFill>
                  <a:schemeClr val="bg1"/>
                </a:solidFill>
                <a:latin typeface="Arial" panose="020B0604020202020204" pitchFamily="34" charset="0"/>
                <a:cs typeface="Arial" panose="020B0604020202020204" pitchFamily="34" charset="0"/>
              </a:rPr>
              <a:t>Marketing Mix</a:t>
            </a:r>
            <a:endParaRPr lang="en-US" sz="44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grpSp>
        <p:nvGrpSpPr>
          <p:cNvPr id="13" name="Group 12">
            <a:extLst>
              <a:ext uri="{FF2B5EF4-FFF2-40B4-BE49-F238E27FC236}">
                <a16:creationId xmlns="" xmlns:a16="http://schemas.microsoft.com/office/drawing/2014/main" id="{CA1702C0-9DC9-F94D-8EE0-7001A9A47434}"/>
              </a:ext>
            </a:extLst>
          </p:cNvPr>
          <p:cNvGrpSpPr/>
          <p:nvPr/>
        </p:nvGrpSpPr>
        <p:grpSpPr>
          <a:xfrm>
            <a:off x="833142" y="2057123"/>
            <a:ext cx="3734534" cy="3734533"/>
            <a:chOff x="2414909" y="1820883"/>
            <a:chExt cx="1450680" cy="1450680"/>
          </a:xfrm>
        </p:grpSpPr>
        <p:pic>
          <p:nvPicPr>
            <p:cNvPr id="14" name="Picture 13">
              <a:extLst>
                <a:ext uri="{FF2B5EF4-FFF2-40B4-BE49-F238E27FC236}">
                  <a16:creationId xmlns="" xmlns:a16="http://schemas.microsoft.com/office/drawing/2014/main" id="{B7584A4B-E3A9-4140-BFE3-F1B54934AF5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414909" y="1820883"/>
              <a:ext cx="1450680" cy="1450680"/>
            </a:xfrm>
            <a:prstGeom prst="rect">
              <a:avLst/>
            </a:prstGeom>
          </p:spPr>
        </p:pic>
        <p:sp>
          <p:nvSpPr>
            <p:cNvPr id="15" name="Oval 14">
              <a:extLst>
                <a:ext uri="{FF2B5EF4-FFF2-40B4-BE49-F238E27FC236}">
                  <a16:creationId xmlns="" xmlns:a16="http://schemas.microsoft.com/office/drawing/2014/main" id="{511A2174-8051-934B-88BB-3C5A707C466B}"/>
                </a:ext>
              </a:extLst>
            </p:cNvPr>
            <p:cNvSpPr/>
            <p:nvPr/>
          </p:nvSpPr>
          <p:spPr>
            <a:xfrm>
              <a:off x="2532795" y="1936140"/>
              <a:ext cx="1214908" cy="1214908"/>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 xmlns:a16="http://schemas.microsoft.com/office/drawing/2014/main" id="{EAA9908E-95DA-0E4F-81FD-3C6B62645645}"/>
              </a:ext>
            </a:extLst>
          </p:cNvPr>
          <p:cNvGrpSpPr/>
          <p:nvPr/>
        </p:nvGrpSpPr>
        <p:grpSpPr>
          <a:xfrm>
            <a:off x="5649063" y="2212631"/>
            <a:ext cx="4557484" cy="3268781"/>
            <a:chOff x="5649063" y="2212631"/>
            <a:chExt cx="4557484" cy="3268781"/>
          </a:xfrm>
        </p:grpSpPr>
        <p:sp>
          <p:nvSpPr>
            <p:cNvPr id="16" name="TextBox 15">
              <a:extLst>
                <a:ext uri="{FF2B5EF4-FFF2-40B4-BE49-F238E27FC236}">
                  <a16:creationId xmlns="" xmlns:a16="http://schemas.microsoft.com/office/drawing/2014/main" id="{62335ACD-B9F9-1A4D-B890-91C68E645F62}"/>
                </a:ext>
              </a:extLst>
            </p:cNvPr>
            <p:cNvSpPr txBox="1"/>
            <p:nvPr/>
          </p:nvSpPr>
          <p:spPr>
            <a:xfrm>
              <a:off x="5649063" y="2212631"/>
              <a:ext cx="3461928" cy="523220"/>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7.1 The Product</a:t>
              </a:r>
            </a:p>
          </p:txBody>
        </p:sp>
        <p:sp>
          <p:nvSpPr>
            <p:cNvPr id="17" name="TextBox 16">
              <a:extLst>
                <a:ext uri="{FF2B5EF4-FFF2-40B4-BE49-F238E27FC236}">
                  <a16:creationId xmlns="" xmlns:a16="http://schemas.microsoft.com/office/drawing/2014/main" id="{EFCA4CF1-EF0B-1F44-A05B-E88B3398CE29}"/>
                </a:ext>
              </a:extLst>
            </p:cNvPr>
            <p:cNvSpPr txBox="1"/>
            <p:nvPr/>
          </p:nvSpPr>
          <p:spPr>
            <a:xfrm>
              <a:off x="5649063" y="2926867"/>
              <a:ext cx="4557484" cy="2554545"/>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 </a:t>
              </a:r>
              <a:r>
                <a:rPr lang="en-US" sz="2000" b="1" dirty="0">
                  <a:latin typeface="Arial" panose="020B0604020202020204" pitchFamily="34" charset="0"/>
                  <a:cs typeface="Arial" panose="020B0604020202020204" pitchFamily="34" charset="0"/>
                </a:rPr>
                <a:t>product</a:t>
              </a:r>
              <a:r>
                <a:rPr lang="en-US" sz="2000" dirty="0">
                  <a:latin typeface="Arial" panose="020B0604020202020204" pitchFamily="34" charset="0"/>
                  <a:cs typeface="Arial" panose="020B0604020202020204" pitchFamily="34" charset="0"/>
                </a:rPr>
                <a:t> is what we have to offer to our target market. </a:t>
              </a:r>
            </a:p>
            <a:p>
              <a:pPr>
                <a:spcBef>
                  <a:spcPts val="1200"/>
                </a:spcBef>
              </a:pPr>
              <a:r>
                <a:rPr lang="en-US" sz="2000" dirty="0">
                  <a:latin typeface="Arial" panose="020B0604020202020204" pitchFamily="34" charset="0"/>
                  <a:cs typeface="Arial" panose="020B0604020202020204" pitchFamily="34" charset="0"/>
                </a:rPr>
                <a:t>It can be either a product or a service.</a:t>
              </a:r>
            </a:p>
            <a:p>
              <a:pPr>
                <a:spcBef>
                  <a:spcPts val="1200"/>
                </a:spcBef>
              </a:pPr>
              <a:r>
                <a:rPr lang="en-US" sz="2000" dirty="0">
                  <a:latin typeface="Arial" panose="020B0604020202020204" pitchFamily="34" charset="0"/>
                  <a:cs typeface="Arial" panose="020B0604020202020204" pitchFamily="34" charset="0"/>
                </a:rPr>
                <a:t>We need to make sure we clearly define our product or service so that our target market knows exactly what we have to offer</a:t>
              </a:r>
            </a:p>
          </p:txBody>
        </p:sp>
      </p:grpSp>
    </p:spTree>
    <p:extLst>
      <p:ext uri="{BB962C8B-B14F-4D97-AF65-F5344CB8AC3E}">
        <p14:creationId xmlns:p14="http://schemas.microsoft.com/office/powerpoint/2010/main" val="3733688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90"/>
                                          </p:val>
                                        </p:tav>
                                        <p:tav tm="100000">
                                          <p:val>
                                            <p:fltVal val="0"/>
                                          </p:val>
                                        </p:tav>
                                      </p:tavLst>
                                    </p:anim>
                                    <p:animEffect transition="in" filter="fade">
                                      <p:cBhvr>
                                        <p:cTn id="10" dur="500"/>
                                        <p:tgtEl>
                                          <p:spTgt spid="13"/>
                                        </p:tgtEl>
                                      </p:cBhvr>
                                    </p:animEffect>
                                  </p:childTnLst>
                                </p:cTn>
                              </p:par>
                              <p:par>
                                <p:cTn id="11" presetID="2" presetClass="entr" presetSubtype="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person, wall, man&#10;&#10;Description automatically generated">
            <a:extLst>
              <a:ext uri="{FF2B5EF4-FFF2-40B4-BE49-F238E27FC236}">
                <a16:creationId xmlns="" xmlns:a16="http://schemas.microsoft.com/office/drawing/2014/main" id="{8D133105-FAAB-4564-8DF2-E533B1A1E73F}"/>
              </a:ext>
            </a:extLst>
          </p:cNvPr>
          <p:cNvPicPr>
            <a:picLocks noChangeAspect="1"/>
          </p:cNvPicPr>
          <p:nvPr/>
        </p:nvPicPr>
        <p:blipFill rotWithShape="1">
          <a:blip r:embed="rId2">
            <a:extLst>
              <a:ext uri="{28A0092B-C50C-407E-A947-70E740481C1C}">
                <a14:useLocalDpi xmlns:a14="http://schemas.microsoft.com/office/drawing/2010/main"/>
              </a:ext>
            </a:extLst>
          </a:blip>
          <a:srcRect l="16650" r="16650"/>
          <a:stretch/>
        </p:blipFill>
        <p:spPr>
          <a:xfrm>
            <a:off x="6360210" y="-620619"/>
            <a:ext cx="7976761" cy="7976761"/>
          </a:xfrm>
          <a:prstGeom prst="ellipse">
            <a:avLst/>
          </a:prstGeom>
          <a:ln w="76200">
            <a:solidFill>
              <a:srgbClr val="E76F0A"/>
            </a:solidFill>
          </a:ln>
        </p:spPr>
      </p:pic>
      <p:sp>
        <p:nvSpPr>
          <p:cNvPr id="2" name="Date Placeholder 1">
            <a:extLst>
              <a:ext uri="{FF2B5EF4-FFF2-40B4-BE49-F238E27FC236}">
                <a16:creationId xmlns="" xmlns:a16="http://schemas.microsoft.com/office/drawing/2014/main" id="{78B91161-8EA5-2D40-9F56-23823BE16ECE}"/>
              </a:ext>
            </a:extLst>
          </p:cNvPr>
          <p:cNvSpPr>
            <a:spLocks noGrp="1"/>
          </p:cNvSpPr>
          <p:nvPr>
            <p:ph type="dt" sz="half" idx="10"/>
          </p:nvPr>
        </p:nvSpPr>
        <p:spPr/>
        <p:txBody>
          <a:bodyPr/>
          <a:lstStyle/>
          <a:p>
            <a:fld id="{268002D7-0BC9-454A-B249-2E63A8E2EA08}" type="datetime1">
              <a:rPr lang="en-US" smtClean="0"/>
              <a:pPr/>
              <a:t>9/23/2019</a:t>
            </a:fld>
            <a:endParaRPr lang="en-US"/>
          </a:p>
        </p:txBody>
      </p:sp>
      <p:sp>
        <p:nvSpPr>
          <p:cNvPr id="3" name="Slide Number Placeholder 2">
            <a:extLst>
              <a:ext uri="{FF2B5EF4-FFF2-40B4-BE49-F238E27FC236}">
                <a16:creationId xmlns="" xmlns:a16="http://schemas.microsoft.com/office/drawing/2014/main" id="{58A8FCC2-A949-E543-8763-388FDF162F8D}"/>
              </a:ext>
            </a:extLst>
          </p:cNvPr>
          <p:cNvSpPr>
            <a:spLocks noGrp="1"/>
          </p:cNvSpPr>
          <p:nvPr>
            <p:ph type="sldNum" sz="quarter" idx="12"/>
          </p:nvPr>
        </p:nvSpPr>
        <p:spPr/>
        <p:txBody>
          <a:bodyPr/>
          <a:lstStyle/>
          <a:p>
            <a:fld id="{FD980031-200C-46EB-A905-0D9DD9F0457B}" type="slidenum">
              <a:rPr lang="en-US" smtClean="0"/>
              <a:pPr/>
              <a:t>47</a:t>
            </a:fld>
            <a:endParaRPr lang="en-US"/>
          </a:p>
        </p:txBody>
      </p:sp>
      <p:sp>
        <p:nvSpPr>
          <p:cNvPr id="11" name="TextBox 10">
            <a:extLst>
              <a:ext uri="{FF2B5EF4-FFF2-40B4-BE49-F238E27FC236}">
                <a16:creationId xmlns="" xmlns:a16="http://schemas.microsoft.com/office/drawing/2014/main" id="{39CEBF1D-921D-944C-A19F-0F613814664A}"/>
              </a:ext>
            </a:extLst>
          </p:cNvPr>
          <p:cNvSpPr txBox="1"/>
          <p:nvPr/>
        </p:nvSpPr>
        <p:spPr>
          <a:xfrm>
            <a:off x="733724" y="379482"/>
            <a:ext cx="4108100"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Marketing Mix</a:t>
            </a:r>
            <a:endParaRPr lang="en-US" sz="44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1797BD23-70DE-C245-90E2-3932254AA868}"/>
              </a:ext>
            </a:extLst>
          </p:cNvPr>
          <p:cNvSpPr txBox="1"/>
          <p:nvPr/>
        </p:nvSpPr>
        <p:spPr>
          <a:xfrm>
            <a:off x="733726" y="1722035"/>
            <a:ext cx="5116889" cy="3939540"/>
          </a:xfrm>
          <a:prstGeom prst="rect">
            <a:avLst/>
          </a:prstGeom>
          <a:noFill/>
        </p:spPr>
        <p:txBody>
          <a:bodyPr wrap="square" rtlCol="0">
            <a:spAutoFit/>
          </a:bodyPr>
          <a:lstStyle/>
          <a:p>
            <a:pPr>
              <a:spcBef>
                <a:spcPts val="1200"/>
              </a:spcBef>
            </a:pPr>
            <a:r>
              <a:rPr lang="en-US" sz="2000" b="1" dirty="0">
                <a:solidFill>
                  <a:srgbClr val="E76F0A"/>
                </a:solidFill>
                <a:latin typeface="Arial" panose="020B0604020202020204" pitchFamily="34" charset="0"/>
                <a:cs typeface="Arial" panose="020B0604020202020204" pitchFamily="34" charset="0"/>
              </a:rPr>
              <a:t>Besides answering the basic question of what our product or service is, we also need to ask:</a:t>
            </a:r>
          </a:p>
          <a:p>
            <a:pPr marL="342900" lvl="0" indent="-342900">
              <a:spcBef>
                <a:spcPts val="1200"/>
              </a:spcBef>
              <a:buFont typeface="Arial" panose="020B0604020202020204" pitchFamily="34" charset="0"/>
              <a:buChar char="•"/>
            </a:pPr>
            <a:r>
              <a:rPr lang="en-US" sz="2000" dirty="0">
                <a:latin typeface="Arial" panose="020B0604020202020204" pitchFamily="34" charset="0"/>
                <a:cs typeface="Arial" panose="020B0604020202020204" pitchFamily="34" charset="0"/>
              </a:rPr>
              <a:t>If we have a product, how is it designed, how is it labelled and how is it packaged?</a:t>
            </a:r>
          </a:p>
          <a:p>
            <a:pPr marL="342900" lvl="0" indent="-342900">
              <a:spcBef>
                <a:spcPts val="1200"/>
              </a:spcBef>
              <a:buFont typeface="Arial" panose="020B0604020202020204" pitchFamily="34" charset="0"/>
              <a:buChar char="•"/>
            </a:pPr>
            <a:r>
              <a:rPr lang="en-US" sz="2000" dirty="0">
                <a:latin typeface="Arial" panose="020B0604020202020204" pitchFamily="34" charset="0"/>
                <a:cs typeface="Arial" panose="020B0604020202020204" pitchFamily="34" charset="0"/>
              </a:rPr>
              <a:t>What variations on the basic product or service can customers select from?</a:t>
            </a:r>
          </a:p>
          <a:p>
            <a:pPr marL="342900" lvl="0" indent="-342900">
              <a:spcBef>
                <a:spcPts val="1200"/>
              </a:spcBef>
              <a:buFont typeface="Arial" panose="020B0604020202020204" pitchFamily="34" charset="0"/>
              <a:buChar char="•"/>
            </a:pPr>
            <a:r>
              <a:rPr lang="en-US" sz="2000" dirty="0">
                <a:latin typeface="Arial" panose="020B0604020202020204" pitchFamily="34" charset="0"/>
                <a:cs typeface="Arial" panose="020B0604020202020204" pitchFamily="34" charset="0"/>
              </a:rPr>
              <a:t>How do we want to position the product or service?  Is it high quality, high price?  Low quality, low price?  </a:t>
            </a:r>
          </a:p>
        </p:txBody>
      </p:sp>
      <p:pic>
        <p:nvPicPr>
          <p:cNvPr id="18" name="Picture 17">
            <a:extLst>
              <a:ext uri="{FF2B5EF4-FFF2-40B4-BE49-F238E27FC236}">
                <a16:creationId xmlns="" xmlns:a16="http://schemas.microsoft.com/office/drawing/2014/main" id="{033FFA54-67C2-5F47-BB10-DCA89F0B5AB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1047749079"/>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 xmlns:a16="http://schemas.microsoft.com/office/drawing/2014/main" id="{002D5037-6C46-6C49-A565-0264E3583571}"/>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0746" r="3107"/>
          <a:stretch/>
        </p:blipFill>
        <p:spPr>
          <a:xfrm>
            <a:off x="-1" y="-1739"/>
            <a:ext cx="5538707" cy="6429375"/>
          </a:xfrm>
        </p:spPr>
      </p:pic>
      <p:sp>
        <p:nvSpPr>
          <p:cNvPr id="19" name="Rectangle 18">
            <a:extLst>
              <a:ext uri="{FF2B5EF4-FFF2-40B4-BE49-F238E27FC236}">
                <a16:creationId xmlns="" xmlns:a16="http://schemas.microsoft.com/office/drawing/2014/main" id="{F62FBE2F-F222-B841-A71A-CFDDE5B3519D}"/>
              </a:ext>
            </a:extLst>
          </p:cNvPr>
          <p:cNvSpPr/>
          <p:nvPr/>
        </p:nvSpPr>
        <p:spPr>
          <a:xfrm>
            <a:off x="0" y="-1739"/>
            <a:ext cx="5538706" cy="6429375"/>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48</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7" name="TextBox 16">
            <a:extLst>
              <a:ext uri="{FF2B5EF4-FFF2-40B4-BE49-F238E27FC236}">
                <a16:creationId xmlns="" xmlns:a16="http://schemas.microsoft.com/office/drawing/2014/main" id="{AE363BFF-6266-46BC-8D4B-C12F0911FBB8}"/>
              </a:ext>
            </a:extLst>
          </p:cNvPr>
          <p:cNvSpPr txBox="1"/>
          <p:nvPr/>
        </p:nvSpPr>
        <p:spPr>
          <a:xfrm>
            <a:off x="5548222" y="565984"/>
            <a:ext cx="6480987" cy="769441"/>
          </a:xfrm>
          <a:prstGeom prst="rect">
            <a:avLst/>
          </a:prstGeom>
          <a:noFill/>
        </p:spPr>
        <p:txBody>
          <a:bodyPr wrap="square" rtlCol="0">
            <a:spAutoFit/>
          </a:bodyPr>
          <a:lstStyle/>
          <a:p>
            <a:pPr algn="ctr"/>
            <a:r>
              <a:rPr lang="en-CA" sz="4400" b="1" dirty="0">
                <a:latin typeface="Arial" panose="020B0604020202020204" pitchFamily="34" charset="0"/>
                <a:cs typeface="Arial" panose="020B0604020202020204" pitchFamily="34" charset="0"/>
              </a:rPr>
              <a:t>Marketing Mix</a:t>
            </a:r>
            <a:endParaRPr lang="en-US" sz="44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287251" y="4576562"/>
            <a:ext cx="5252412" cy="797013"/>
          </a:xfrm>
          <a:prstGeom prst="rect">
            <a:avLst/>
          </a:prstGeom>
          <a:noFill/>
        </p:spPr>
        <p:txBody>
          <a:bodyPr wrap="square" rtlCol="0">
            <a:spAutoFit/>
          </a:bodyPr>
          <a:lstStyle/>
          <a:p>
            <a:pPr>
              <a:lnSpc>
                <a:spcPct val="120000"/>
              </a:lnSpc>
            </a:pPr>
            <a:r>
              <a:rPr lang="en-US" sz="2000" dirty="0">
                <a:latin typeface="Arial" panose="020B0604020202020204" pitchFamily="34" charset="0"/>
                <a:cs typeface="Arial" panose="020B0604020202020204" pitchFamily="34" charset="0"/>
              </a:rPr>
              <a:t>Write a detailed description of your product, using the questions above as prompts</a:t>
            </a:r>
          </a:p>
        </p:txBody>
      </p:sp>
      <p:grpSp>
        <p:nvGrpSpPr>
          <p:cNvPr id="2" name="Group 1">
            <a:extLst>
              <a:ext uri="{FF2B5EF4-FFF2-40B4-BE49-F238E27FC236}">
                <a16:creationId xmlns="" xmlns:a16="http://schemas.microsoft.com/office/drawing/2014/main" id="{E420C5C2-025A-0E4A-AE43-B379ADF17B75}"/>
              </a:ext>
            </a:extLst>
          </p:cNvPr>
          <p:cNvGrpSpPr/>
          <p:nvPr/>
        </p:nvGrpSpPr>
        <p:grpSpPr>
          <a:xfrm>
            <a:off x="7556681" y="1874169"/>
            <a:ext cx="2394346" cy="2394346"/>
            <a:chOff x="7572926" y="1806257"/>
            <a:chExt cx="2394346" cy="2394346"/>
          </a:xfrm>
        </p:grpSpPr>
        <p:sp>
          <p:nvSpPr>
            <p:cNvPr id="12" name="Oval 11">
              <a:extLst>
                <a:ext uri="{FF2B5EF4-FFF2-40B4-BE49-F238E27FC236}">
                  <a16:creationId xmlns="" xmlns:a16="http://schemas.microsoft.com/office/drawing/2014/main" id="{1E2F2B7C-8572-4914-917C-1209F45525D3}"/>
                </a:ext>
              </a:extLst>
            </p:cNvPr>
            <p:cNvSpPr/>
            <p:nvPr/>
          </p:nvSpPr>
          <p:spPr>
            <a:xfrm>
              <a:off x="7572926" y="1806257"/>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9290BE98-C78A-4079-B485-46F8F0F4F76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146908" y="2188511"/>
              <a:ext cx="1565588" cy="1565588"/>
            </a:xfrm>
            <a:prstGeom prst="rect">
              <a:avLst/>
            </a:prstGeom>
          </p:spPr>
        </p:pic>
      </p:grpSp>
    </p:spTree>
    <p:extLst>
      <p:ext uri="{BB962C8B-B14F-4D97-AF65-F5344CB8AC3E}">
        <p14:creationId xmlns:p14="http://schemas.microsoft.com/office/powerpoint/2010/main" val="197114336"/>
      </p:ext>
    </p:extLst>
  </p:cSld>
  <p:clrMapOvr>
    <a:masterClrMapping/>
  </p:clrMapOvr>
  <p:transition spd="slow">
    <p:push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745674"/>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49</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1136619" y="488116"/>
            <a:ext cx="4237486" cy="769441"/>
          </a:xfrm>
          <a:prstGeom prst="rect">
            <a:avLst/>
          </a:prstGeom>
          <a:noFill/>
        </p:spPr>
        <p:txBody>
          <a:bodyPr wrap="square" rtlCol="0">
            <a:spAutoFit/>
          </a:bodyPr>
          <a:lstStyle/>
          <a:p>
            <a:r>
              <a:rPr lang="en-CA" sz="4400" b="1" dirty="0">
                <a:solidFill>
                  <a:schemeClr val="bg1"/>
                </a:solidFill>
                <a:latin typeface="Arial" panose="020B0604020202020204" pitchFamily="34" charset="0"/>
                <a:cs typeface="Arial" panose="020B0604020202020204" pitchFamily="34" charset="0"/>
              </a:rPr>
              <a:t>Marketing Mix</a:t>
            </a:r>
            <a:endParaRPr lang="en-US" sz="44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 name="Oval 1">
            <a:extLst>
              <a:ext uri="{FF2B5EF4-FFF2-40B4-BE49-F238E27FC236}">
                <a16:creationId xmlns="" xmlns:a16="http://schemas.microsoft.com/office/drawing/2014/main" id="{7F3E5830-AB0D-AD43-A5DE-462083E8D91A}"/>
              </a:ext>
            </a:extLst>
          </p:cNvPr>
          <p:cNvSpPr/>
          <p:nvPr/>
        </p:nvSpPr>
        <p:spPr>
          <a:xfrm>
            <a:off x="4219074" y="2466626"/>
            <a:ext cx="356842" cy="5653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 xmlns:a16="http://schemas.microsoft.com/office/drawing/2014/main" id="{9F40CDEB-8D6A-1943-8201-B92081A10414}"/>
              </a:ext>
            </a:extLst>
          </p:cNvPr>
          <p:cNvGrpSpPr/>
          <p:nvPr/>
        </p:nvGrpSpPr>
        <p:grpSpPr>
          <a:xfrm>
            <a:off x="1198790" y="2393919"/>
            <a:ext cx="3198705" cy="3198705"/>
            <a:chOff x="4565354" y="5044098"/>
            <a:chExt cx="1214908" cy="1214908"/>
          </a:xfrm>
        </p:grpSpPr>
        <p:pic>
          <p:nvPicPr>
            <p:cNvPr id="17" name="Picture 16">
              <a:extLst>
                <a:ext uri="{FF2B5EF4-FFF2-40B4-BE49-F238E27FC236}">
                  <a16:creationId xmlns="" xmlns:a16="http://schemas.microsoft.com/office/drawing/2014/main" id="{47DFE7AD-E028-A844-B80C-5B3BBFC9253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21523" y="5100267"/>
              <a:ext cx="1102569" cy="1102569"/>
            </a:xfrm>
            <a:prstGeom prst="rect">
              <a:avLst/>
            </a:prstGeom>
          </p:spPr>
        </p:pic>
        <p:sp>
          <p:nvSpPr>
            <p:cNvPr id="18" name="Oval 17">
              <a:extLst>
                <a:ext uri="{FF2B5EF4-FFF2-40B4-BE49-F238E27FC236}">
                  <a16:creationId xmlns="" xmlns:a16="http://schemas.microsoft.com/office/drawing/2014/main" id="{CDD0FBC5-7E97-304E-96B9-FEBA69846237}"/>
                </a:ext>
              </a:extLst>
            </p:cNvPr>
            <p:cNvSpPr/>
            <p:nvPr/>
          </p:nvSpPr>
          <p:spPr>
            <a:xfrm>
              <a:off x="4565354" y="5044098"/>
              <a:ext cx="1214908" cy="1214908"/>
            </a:xfrm>
            <a:prstGeom prst="ellipse">
              <a:avLst/>
            </a:prstGeom>
            <a:noFill/>
            <a:ln w="47625">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a:extLst>
              <a:ext uri="{FF2B5EF4-FFF2-40B4-BE49-F238E27FC236}">
                <a16:creationId xmlns="" xmlns:a16="http://schemas.microsoft.com/office/drawing/2014/main" id="{B299A532-E8A5-BA4E-8A20-3D27A6A48667}"/>
              </a:ext>
            </a:extLst>
          </p:cNvPr>
          <p:cNvGrpSpPr/>
          <p:nvPr/>
        </p:nvGrpSpPr>
        <p:grpSpPr>
          <a:xfrm>
            <a:off x="5235626" y="1844540"/>
            <a:ext cx="6204765" cy="4407738"/>
            <a:chOff x="5235626" y="1844540"/>
            <a:chExt cx="6204765" cy="4407738"/>
          </a:xfrm>
        </p:grpSpPr>
        <p:sp>
          <p:nvSpPr>
            <p:cNvPr id="12" name="TextBox 11">
              <a:extLst>
                <a:ext uri="{FF2B5EF4-FFF2-40B4-BE49-F238E27FC236}">
                  <a16:creationId xmlns="" xmlns:a16="http://schemas.microsoft.com/office/drawing/2014/main" id="{32AB77DA-8ECE-0443-B982-8928E2A99FD3}"/>
                </a:ext>
              </a:extLst>
            </p:cNvPr>
            <p:cNvSpPr txBox="1"/>
            <p:nvPr/>
          </p:nvSpPr>
          <p:spPr>
            <a:xfrm>
              <a:off x="5235626" y="1844540"/>
              <a:ext cx="3461928" cy="523220"/>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7.2 The People</a:t>
              </a:r>
            </a:p>
          </p:txBody>
        </p:sp>
        <p:sp>
          <p:nvSpPr>
            <p:cNvPr id="19" name="TextBox 18">
              <a:extLst>
                <a:ext uri="{FF2B5EF4-FFF2-40B4-BE49-F238E27FC236}">
                  <a16:creationId xmlns="" xmlns:a16="http://schemas.microsoft.com/office/drawing/2014/main" id="{39DB9326-FCB2-7749-AB6B-DEB2AE4B424D}"/>
                </a:ext>
              </a:extLst>
            </p:cNvPr>
            <p:cNvSpPr txBox="1"/>
            <p:nvPr/>
          </p:nvSpPr>
          <p:spPr>
            <a:xfrm>
              <a:off x="5235626" y="2466626"/>
              <a:ext cx="6204765" cy="3785652"/>
            </a:xfrm>
            <a:prstGeom prst="rect">
              <a:avLst/>
            </a:prstGeom>
            <a:noFill/>
          </p:spPr>
          <p:txBody>
            <a:bodyPr wrap="square" rtlCol="0">
              <a:spAutoFit/>
            </a:bodyPr>
            <a:lstStyle/>
            <a:p>
              <a:pPr>
                <a:spcBef>
                  <a:spcPts val="1200"/>
                </a:spcBef>
              </a:pPr>
              <a:r>
                <a:rPr lang="en-US" sz="2000" dirty="0">
                  <a:latin typeface="Arial" panose="020B0604020202020204" pitchFamily="34" charset="0"/>
                  <a:cs typeface="Arial" panose="020B0604020202020204" pitchFamily="34" charset="0"/>
                </a:rPr>
                <a:t>The </a:t>
              </a:r>
              <a:r>
                <a:rPr lang="en-US" sz="2000" b="1" dirty="0">
                  <a:latin typeface="Arial" panose="020B0604020202020204" pitchFamily="34" charset="0"/>
                  <a:cs typeface="Arial" panose="020B0604020202020204" pitchFamily="34" charset="0"/>
                </a:rPr>
                <a:t>people </a:t>
              </a:r>
              <a:r>
                <a:rPr lang="en-US" sz="2000" dirty="0">
                  <a:latin typeface="Arial" panose="020B0604020202020204" pitchFamily="34" charset="0"/>
                  <a:cs typeface="Arial" panose="020B0604020202020204" pitchFamily="34" charset="0"/>
                </a:rPr>
                <a:t>includes everyone who is involved in the marketing of the product or service.</a:t>
              </a:r>
              <a:r>
                <a:rPr lang="en-US" sz="2000" b="1" dirty="0">
                  <a:latin typeface="Arial" panose="020B0604020202020204" pitchFamily="34" charset="0"/>
                  <a:cs typeface="Arial" panose="020B0604020202020204" pitchFamily="34" charset="0"/>
                </a:rPr>
                <a:t>  </a:t>
              </a:r>
            </a:p>
            <a:p>
              <a:pPr>
                <a:spcBef>
                  <a:spcPts val="1200"/>
                </a:spcBef>
              </a:pPr>
              <a:r>
                <a:rPr lang="en-US" sz="2000" dirty="0">
                  <a:latin typeface="Arial" panose="020B0604020202020204" pitchFamily="34" charset="0"/>
                  <a:cs typeface="Arial" panose="020B0604020202020204" pitchFamily="34" charset="0"/>
                </a:rPr>
                <a:t>With a new company that is being started without much money, this is usually just one person—the entrepreneur.  As the business gets bigger, more people may be brought on board to help with the marketing.  </a:t>
              </a:r>
            </a:p>
            <a:p>
              <a:pPr>
                <a:spcBef>
                  <a:spcPts val="1200"/>
                </a:spcBef>
              </a:pPr>
              <a:r>
                <a:rPr lang="en-US" sz="2000" dirty="0">
                  <a:latin typeface="Arial" panose="020B0604020202020204" pitchFamily="34" charset="0"/>
                  <a:cs typeface="Arial" panose="020B0604020202020204" pitchFamily="34" charset="0"/>
                </a:rPr>
                <a:t>Alternatively, today, many small businesses choose to outsource marketing tasks, for example, graphic design, website design and maintenance, or social media posting.   </a:t>
              </a:r>
            </a:p>
          </p:txBody>
        </p:sp>
      </p:grpSp>
    </p:spTree>
    <p:extLst>
      <p:ext uri="{BB962C8B-B14F-4D97-AF65-F5344CB8AC3E}">
        <p14:creationId xmlns:p14="http://schemas.microsoft.com/office/powerpoint/2010/main" val="4044239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90"/>
                                          </p:val>
                                        </p:tav>
                                        <p:tav tm="100000">
                                          <p:val>
                                            <p:fltVal val="0"/>
                                          </p:val>
                                        </p:tav>
                                      </p:tavLst>
                                    </p:anim>
                                    <p:animEffect transition="in" filter="fade">
                                      <p:cBhvr>
                                        <p:cTn id="10" dur="500"/>
                                        <p:tgtEl>
                                          <p:spTgt spid="16"/>
                                        </p:tgtEl>
                                      </p:cBhvr>
                                    </p:animEffect>
                                  </p:childTnLst>
                                </p:cTn>
                              </p:par>
                              <p:par>
                                <p:cTn id="11" presetID="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itting on a table&#10;&#10;Description automatically generated">
            <a:extLst>
              <a:ext uri="{FF2B5EF4-FFF2-40B4-BE49-F238E27FC236}">
                <a16:creationId xmlns="" xmlns:a16="http://schemas.microsoft.com/office/drawing/2014/main" id="{4F7B6EC7-B06F-4801-B257-4E53A48AE8B2}"/>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l="16498" r="16498"/>
          <a:stretch>
            <a:fillRect/>
          </a:stretch>
        </p:blipFill>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2" name="TextBox 11">
            <a:extLst>
              <a:ext uri="{FF2B5EF4-FFF2-40B4-BE49-F238E27FC236}">
                <a16:creationId xmlns="" xmlns:a16="http://schemas.microsoft.com/office/drawing/2014/main" id="{A8FA3752-5211-488B-83DF-C6C7E1C1278E}"/>
              </a:ext>
            </a:extLst>
          </p:cNvPr>
          <p:cNvSpPr txBox="1"/>
          <p:nvPr/>
        </p:nvSpPr>
        <p:spPr>
          <a:xfrm>
            <a:off x="585356" y="342902"/>
            <a:ext cx="5212771" cy="1569660"/>
          </a:xfrm>
          <a:prstGeom prst="rect">
            <a:avLst/>
          </a:prstGeom>
          <a:noFill/>
        </p:spPr>
        <p:txBody>
          <a:bodyPr wrap="square" rtlCol="0">
            <a:spAutoFit/>
          </a:bodyPr>
          <a:lstStyle/>
          <a:p>
            <a:r>
              <a:rPr lang="en-CA" sz="4800" b="1" dirty="0">
                <a:solidFill>
                  <a:srgbClr val="0DB14B"/>
                </a:solidFill>
                <a:latin typeface="Arial" panose="020B0604020202020204" pitchFamily="34" charset="0"/>
                <a:cs typeface="Arial" panose="020B0604020202020204" pitchFamily="34" charset="0"/>
              </a:rPr>
              <a:t>Rules of Engagement</a:t>
            </a:r>
            <a:endParaRPr lang="en-US" sz="4800" b="1" dirty="0">
              <a:solidFill>
                <a:srgbClr val="0DB14B"/>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A5B9902D-E82B-4D78-A41C-8405CF488BC7}"/>
              </a:ext>
            </a:extLst>
          </p:cNvPr>
          <p:cNvSpPr txBox="1"/>
          <p:nvPr/>
        </p:nvSpPr>
        <p:spPr>
          <a:xfrm>
            <a:off x="1136075" y="2245791"/>
            <a:ext cx="3945080" cy="3416320"/>
          </a:xfrm>
          <a:prstGeom prst="rect">
            <a:avLst/>
          </a:prstGeom>
          <a:noFill/>
        </p:spPr>
        <p:txBody>
          <a:bodyPr wrap="square" rtlCol="0">
            <a:spAutoFit/>
          </a:bodyPr>
          <a:lstStyle/>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This workshop is for you.</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Ask your questions.</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Make your comments.</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One person speaking at a time.</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Communicate respectfully even when you disagree.</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Have some fun along the way.</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13974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75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8" dur="75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500"/>
                                  </p:stCondLst>
                                  <p:childTnLst>
                                    <p:set>
                                      <p:cBhvr>
                                        <p:cTn id="11" dur="1" fill="hold">
                                          <p:stCondLst>
                                            <p:cond delay="0"/>
                                          </p:stCondLst>
                                        </p:cTn>
                                        <p:tgtEl>
                                          <p:spTgt spid="17">
                                            <p:txEl>
                                              <p:pRg st="2" end="2"/>
                                            </p:txEl>
                                          </p:spTgt>
                                        </p:tgtEl>
                                        <p:attrNameLst>
                                          <p:attrName>style.visibility</p:attrName>
                                        </p:attrNameLst>
                                      </p:cBhvr>
                                      <p:to>
                                        <p:strVal val="visible"/>
                                      </p:to>
                                    </p:set>
                                    <p:anim calcmode="lin" valueType="num">
                                      <p:cBhvr additive="base">
                                        <p:cTn id="12" dur="75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500"/>
                                  </p:stCondLst>
                                  <p:childTnLst>
                                    <p:set>
                                      <p:cBhvr>
                                        <p:cTn id="16" dur="1" fill="hold">
                                          <p:stCondLst>
                                            <p:cond delay="0"/>
                                          </p:stCondLst>
                                        </p:cTn>
                                        <p:tgtEl>
                                          <p:spTgt spid="17">
                                            <p:txEl>
                                              <p:pRg st="4" end="4"/>
                                            </p:txEl>
                                          </p:spTgt>
                                        </p:tgtEl>
                                        <p:attrNameLst>
                                          <p:attrName>style.visibility</p:attrName>
                                        </p:attrNameLst>
                                      </p:cBhvr>
                                      <p:to>
                                        <p:strVal val="visible"/>
                                      </p:to>
                                    </p:set>
                                    <p:anim calcmode="lin" valueType="num">
                                      <p:cBhvr additive="base">
                                        <p:cTn id="17" dur="750" fill="hold"/>
                                        <p:tgtEl>
                                          <p:spTgt spid="17">
                                            <p:txEl>
                                              <p:pRg st="4" end="4"/>
                                            </p:txEl>
                                          </p:spTgt>
                                        </p:tgtEl>
                                        <p:attrNameLst>
                                          <p:attrName>ppt_x</p:attrName>
                                        </p:attrNameLst>
                                      </p:cBhvr>
                                      <p:tavLst>
                                        <p:tav tm="0">
                                          <p:val>
                                            <p:strVal val="0-#ppt_w/2"/>
                                          </p:val>
                                        </p:tav>
                                        <p:tav tm="100000">
                                          <p:val>
                                            <p:strVal val="#ppt_x"/>
                                          </p:val>
                                        </p:tav>
                                      </p:tavLst>
                                    </p:anim>
                                    <p:anim calcmode="lin" valueType="num">
                                      <p:cBhvr additive="base">
                                        <p:cTn id="18" dur="750" fill="hold"/>
                                        <p:tgtEl>
                                          <p:spTgt spid="17">
                                            <p:txEl>
                                              <p:pRg st="4" end="4"/>
                                            </p:txEl>
                                          </p:spTgt>
                                        </p:tgtEl>
                                        <p:attrNameLst>
                                          <p:attrName>ppt_y</p:attrName>
                                        </p:attrNameLst>
                                      </p:cBhvr>
                                      <p:tavLst>
                                        <p:tav tm="0">
                                          <p:val>
                                            <p:strVal val="#ppt_y"/>
                                          </p:val>
                                        </p:tav>
                                        <p:tav tm="100000">
                                          <p:val>
                                            <p:strVal val="#ppt_y"/>
                                          </p:val>
                                        </p:tav>
                                      </p:tavLst>
                                    </p:anim>
                                  </p:childTnLst>
                                </p:cTn>
                              </p:par>
                            </p:childTnLst>
                          </p:cTn>
                        </p:par>
                        <p:par>
                          <p:cTn id="19" fill="hold">
                            <p:stCondLst>
                              <p:cond delay="3250"/>
                            </p:stCondLst>
                            <p:childTnLst>
                              <p:par>
                                <p:cTn id="20" presetID="2" presetClass="entr" presetSubtype="8" fill="hold" grpId="0" nodeType="afterEffect">
                                  <p:stCondLst>
                                    <p:cond delay="500"/>
                                  </p:stCondLst>
                                  <p:childTnLst>
                                    <p:set>
                                      <p:cBhvr>
                                        <p:cTn id="21" dur="1" fill="hold">
                                          <p:stCondLst>
                                            <p:cond delay="0"/>
                                          </p:stCondLst>
                                        </p:cTn>
                                        <p:tgtEl>
                                          <p:spTgt spid="17">
                                            <p:txEl>
                                              <p:pRg st="6" end="6"/>
                                            </p:txEl>
                                          </p:spTgt>
                                        </p:tgtEl>
                                        <p:attrNameLst>
                                          <p:attrName>style.visibility</p:attrName>
                                        </p:attrNameLst>
                                      </p:cBhvr>
                                      <p:to>
                                        <p:strVal val="visible"/>
                                      </p:to>
                                    </p:set>
                                    <p:anim calcmode="lin" valueType="num">
                                      <p:cBhvr additive="base">
                                        <p:cTn id="22" dur="750" fill="hold"/>
                                        <p:tgtEl>
                                          <p:spTgt spid="17">
                                            <p:txEl>
                                              <p:pRg st="6" end="6"/>
                                            </p:txEl>
                                          </p:spTgt>
                                        </p:tgtEl>
                                        <p:attrNameLst>
                                          <p:attrName>ppt_x</p:attrName>
                                        </p:attrNameLst>
                                      </p:cBhvr>
                                      <p:tavLst>
                                        <p:tav tm="0">
                                          <p:val>
                                            <p:strVal val="0-#ppt_w/2"/>
                                          </p:val>
                                        </p:tav>
                                        <p:tav tm="100000">
                                          <p:val>
                                            <p:strVal val="#ppt_x"/>
                                          </p:val>
                                        </p:tav>
                                      </p:tavLst>
                                    </p:anim>
                                    <p:anim calcmode="lin" valueType="num">
                                      <p:cBhvr additive="base">
                                        <p:cTn id="23" dur="750" fill="hold"/>
                                        <p:tgtEl>
                                          <p:spTgt spid="17">
                                            <p:txEl>
                                              <p:pRg st="6" end="6"/>
                                            </p:txEl>
                                          </p:spTgt>
                                        </p:tgtEl>
                                        <p:attrNameLst>
                                          <p:attrName>ppt_y</p:attrName>
                                        </p:attrNameLst>
                                      </p:cBhvr>
                                      <p:tavLst>
                                        <p:tav tm="0">
                                          <p:val>
                                            <p:strVal val="#ppt_y"/>
                                          </p:val>
                                        </p:tav>
                                        <p:tav tm="100000">
                                          <p:val>
                                            <p:strVal val="#ppt_y"/>
                                          </p:val>
                                        </p:tav>
                                      </p:tavLst>
                                    </p:anim>
                                  </p:childTnLst>
                                </p:cTn>
                              </p:par>
                            </p:childTnLst>
                          </p:cTn>
                        </p:par>
                        <p:par>
                          <p:cTn id="24" fill="hold">
                            <p:stCondLst>
                              <p:cond delay="4500"/>
                            </p:stCondLst>
                            <p:childTnLst>
                              <p:par>
                                <p:cTn id="25" presetID="2" presetClass="entr" presetSubtype="8" fill="hold" grpId="0" nodeType="afterEffect">
                                  <p:stCondLst>
                                    <p:cond delay="500"/>
                                  </p:stCondLst>
                                  <p:childTnLst>
                                    <p:set>
                                      <p:cBhvr>
                                        <p:cTn id="26" dur="1" fill="hold">
                                          <p:stCondLst>
                                            <p:cond delay="0"/>
                                          </p:stCondLst>
                                        </p:cTn>
                                        <p:tgtEl>
                                          <p:spTgt spid="17">
                                            <p:txEl>
                                              <p:pRg st="8" end="8"/>
                                            </p:txEl>
                                          </p:spTgt>
                                        </p:tgtEl>
                                        <p:attrNameLst>
                                          <p:attrName>style.visibility</p:attrName>
                                        </p:attrNameLst>
                                      </p:cBhvr>
                                      <p:to>
                                        <p:strVal val="visible"/>
                                      </p:to>
                                    </p:set>
                                    <p:anim calcmode="lin" valueType="num">
                                      <p:cBhvr additive="base">
                                        <p:cTn id="27" dur="750" fill="hold"/>
                                        <p:tgtEl>
                                          <p:spTgt spid="17">
                                            <p:txEl>
                                              <p:pRg st="8" end="8"/>
                                            </p:txEl>
                                          </p:spTgt>
                                        </p:tgtEl>
                                        <p:attrNameLst>
                                          <p:attrName>ppt_x</p:attrName>
                                        </p:attrNameLst>
                                      </p:cBhvr>
                                      <p:tavLst>
                                        <p:tav tm="0">
                                          <p:val>
                                            <p:strVal val="0-#ppt_w/2"/>
                                          </p:val>
                                        </p:tav>
                                        <p:tav tm="100000">
                                          <p:val>
                                            <p:strVal val="#ppt_x"/>
                                          </p:val>
                                        </p:tav>
                                      </p:tavLst>
                                    </p:anim>
                                    <p:anim calcmode="lin" valueType="num">
                                      <p:cBhvr additive="base">
                                        <p:cTn id="28" dur="750" fill="hold"/>
                                        <p:tgtEl>
                                          <p:spTgt spid="17">
                                            <p:txEl>
                                              <p:pRg st="8" end="8"/>
                                            </p:txEl>
                                          </p:spTgt>
                                        </p:tgtEl>
                                        <p:attrNameLst>
                                          <p:attrName>ppt_y</p:attrName>
                                        </p:attrNameLst>
                                      </p:cBhvr>
                                      <p:tavLst>
                                        <p:tav tm="0">
                                          <p:val>
                                            <p:strVal val="#ppt_y"/>
                                          </p:val>
                                        </p:tav>
                                        <p:tav tm="100000">
                                          <p:val>
                                            <p:strVal val="#ppt_y"/>
                                          </p:val>
                                        </p:tav>
                                      </p:tavLst>
                                    </p:anim>
                                  </p:childTnLst>
                                </p:cTn>
                              </p:par>
                            </p:childTnLst>
                          </p:cTn>
                        </p:par>
                        <p:par>
                          <p:cTn id="29" fill="hold">
                            <p:stCondLst>
                              <p:cond delay="5750"/>
                            </p:stCondLst>
                            <p:childTnLst>
                              <p:par>
                                <p:cTn id="30" presetID="2" presetClass="entr" presetSubtype="8" fill="hold" grpId="0" nodeType="afterEffect">
                                  <p:stCondLst>
                                    <p:cond delay="500"/>
                                  </p:stCondLst>
                                  <p:childTnLst>
                                    <p:set>
                                      <p:cBhvr>
                                        <p:cTn id="31" dur="1" fill="hold">
                                          <p:stCondLst>
                                            <p:cond delay="0"/>
                                          </p:stCondLst>
                                        </p:cTn>
                                        <p:tgtEl>
                                          <p:spTgt spid="17">
                                            <p:txEl>
                                              <p:pRg st="10" end="10"/>
                                            </p:txEl>
                                          </p:spTgt>
                                        </p:tgtEl>
                                        <p:attrNameLst>
                                          <p:attrName>style.visibility</p:attrName>
                                        </p:attrNameLst>
                                      </p:cBhvr>
                                      <p:to>
                                        <p:strVal val="visible"/>
                                      </p:to>
                                    </p:set>
                                    <p:anim calcmode="lin" valueType="num">
                                      <p:cBhvr additive="base">
                                        <p:cTn id="32" dur="750" fill="hold"/>
                                        <p:tgtEl>
                                          <p:spTgt spid="17">
                                            <p:txEl>
                                              <p:pRg st="10" end="10"/>
                                            </p:txEl>
                                          </p:spTgt>
                                        </p:tgtEl>
                                        <p:attrNameLst>
                                          <p:attrName>ppt_x</p:attrName>
                                        </p:attrNameLst>
                                      </p:cBhvr>
                                      <p:tavLst>
                                        <p:tav tm="0">
                                          <p:val>
                                            <p:strVal val="0-#ppt_w/2"/>
                                          </p:val>
                                        </p:tav>
                                        <p:tav tm="100000">
                                          <p:val>
                                            <p:strVal val="#ppt_x"/>
                                          </p:val>
                                        </p:tav>
                                      </p:tavLst>
                                    </p:anim>
                                    <p:anim calcmode="lin" valueType="num">
                                      <p:cBhvr additive="base">
                                        <p:cTn id="33" dur="750" fill="hold"/>
                                        <p:tgtEl>
                                          <p:spTgt spid="17">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745674"/>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50</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1136619" y="488116"/>
            <a:ext cx="4237486" cy="769441"/>
          </a:xfrm>
          <a:prstGeom prst="rect">
            <a:avLst/>
          </a:prstGeom>
          <a:noFill/>
        </p:spPr>
        <p:txBody>
          <a:bodyPr wrap="square" rtlCol="0">
            <a:spAutoFit/>
          </a:bodyPr>
          <a:lstStyle/>
          <a:p>
            <a:r>
              <a:rPr lang="en-CA" sz="4400" b="1" dirty="0">
                <a:solidFill>
                  <a:schemeClr val="bg1"/>
                </a:solidFill>
                <a:latin typeface="Arial" panose="020B0604020202020204" pitchFamily="34" charset="0"/>
                <a:cs typeface="Arial" panose="020B0604020202020204" pitchFamily="34" charset="0"/>
              </a:rPr>
              <a:t>Marketing Mix</a:t>
            </a:r>
            <a:endParaRPr lang="en-US" sz="44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 name="Oval 1">
            <a:extLst>
              <a:ext uri="{FF2B5EF4-FFF2-40B4-BE49-F238E27FC236}">
                <a16:creationId xmlns="" xmlns:a16="http://schemas.microsoft.com/office/drawing/2014/main" id="{7F3E5830-AB0D-AD43-A5DE-462083E8D91A}"/>
              </a:ext>
            </a:extLst>
          </p:cNvPr>
          <p:cNvSpPr/>
          <p:nvPr/>
        </p:nvSpPr>
        <p:spPr>
          <a:xfrm>
            <a:off x="4219074" y="2466626"/>
            <a:ext cx="356842" cy="5653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 xmlns:a16="http://schemas.microsoft.com/office/drawing/2014/main" id="{B299A532-E8A5-BA4E-8A20-3D27A6A48667}"/>
              </a:ext>
            </a:extLst>
          </p:cNvPr>
          <p:cNvGrpSpPr/>
          <p:nvPr/>
        </p:nvGrpSpPr>
        <p:grpSpPr>
          <a:xfrm>
            <a:off x="1136619" y="2648483"/>
            <a:ext cx="6204765" cy="2240362"/>
            <a:chOff x="5235626" y="2508738"/>
            <a:chExt cx="6204765" cy="2240362"/>
          </a:xfrm>
        </p:grpSpPr>
        <p:sp>
          <p:nvSpPr>
            <p:cNvPr id="12" name="TextBox 11">
              <a:extLst>
                <a:ext uri="{FF2B5EF4-FFF2-40B4-BE49-F238E27FC236}">
                  <a16:creationId xmlns="" xmlns:a16="http://schemas.microsoft.com/office/drawing/2014/main" id="{32AB77DA-8ECE-0443-B982-8928E2A99FD3}"/>
                </a:ext>
              </a:extLst>
            </p:cNvPr>
            <p:cNvSpPr txBox="1"/>
            <p:nvPr/>
          </p:nvSpPr>
          <p:spPr>
            <a:xfrm>
              <a:off x="5235626" y="2508738"/>
              <a:ext cx="3461928" cy="523220"/>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7.3 The Price</a:t>
              </a:r>
            </a:p>
          </p:txBody>
        </p:sp>
        <p:sp>
          <p:nvSpPr>
            <p:cNvPr id="19" name="TextBox 18">
              <a:extLst>
                <a:ext uri="{FF2B5EF4-FFF2-40B4-BE49-F238E27FC236}">
                  <a16:creationId xmlns="" xmlns:a16="http://schemas.microsoft.com/office/drawing/2014/main" id="{39DB9326-FCB2-7749-AB6B-DEB2AE4B424D}"/>
                </a:ext>
              </a:extLst>
            </p:cNvPr>
            <p:cNvSpPr txBox="1"/>
            <p:nvPr/>
          </p:nvSpPr>
          <p:spPr>
            <a:xfrm>
              <a:off x="5235626" y="3425661"/>
              <a:ext cx="6204765" cy="1323439"/>
            </a:xfrm>
            <a:prstGeom prst="rect">
              <a:avLst/>
            </a:prstGeom>
            <a:noFill/>
          </p:spPr>
          <p:txBody>
            <a:bodyPr wrap="square" rtlCol="0">
              <a:spAutoFit/>
            </a:bodyPr>
            <a:lstStyle/>
            <a:p>
              <a:pPr>
                <a:spcBef>
                  <a:spcPts val="1200"/>
                </a:spcBef>
              </a:pPr>
              <a:r>
                <a:rPr lang="en-US" sz="2000" dirty="0">
                  <a:latin typeface="Arial" panose="020B0604020202020204" pitchFamily="34" charset="0"/>
                  <a:cs typeface="Arial" panose="020B0604020202020204" pitchFamily="34" charset="0"/>
                </a:rPr>
                <a:t>The </a:t>
              </a:r>
              <a:r>
                <a:rPr lang="en-US" sz="2000" b="1" dirty="0">
                  <a:latin typeface="Arial" panose="020B0604020202020204" pitchFamily="34" charset="0"/>
                  <a:cs typeface="Arial" panose="020B0604020202020204" pitchFamily="34" charset="0"/>
                </a:rPr>
                <a:t>price</a:t>
              </a:r>
              <a:r>
                <a:rPr lang="en-US" sz="2000" dirty="0">
                  <a:latin typeface="Arial" panose="020B0604020202020204" pitchFamily="34" charset="0"/>
                  <a:cs typeface="Arial" panose="020B0604020202020204" pitchFamily="34" charset="0"/>
                </a:rPr>
                <a:t> is the amount we charge so that we can generate revenues that cover our costs and return a profit.  When setting our price we have to consider both internal and external factors.</a:t>
              </a:r>
            </a:p>
          </p:txBody>
        </p:sp>
      </p:grpSp>
      <p:grpSp>
        <p:nvGrpSpPr>
          <p:cNvPr id="23" name="Group 22">
            <a:extLst>
              <a:ext uri="{FF2B5EF4-FFF2-40B4-BE49-F238E27FC236}">
                <a16:creationId xmlns="" xmlns:a16="http://schemas.microsoft.com/office/drawing/2014/main" id="{BD5031CF-5E35-5545-BA6C-64B806DED5B2}"/>
              </a:ext>
            </a:extLst>
          </p:cNvPr>
          <p:cNvGrpSpPr/>
          <p:nvPr/>
        </p:nvGrpSpPr>
        <p:grpSpPr>
          <a:xfrm>
            <a:off x="7933290" y="2361695"/>
            <a:ext cx="3239759" cy="3239759"/>
            <a:chOff x="1691577" y="3031958"/>
            <a:chExt cx="1469654" cy="1469654"/>
          </a:xfrm>
        </p:grpSpPr>
        <p:pic>
          <p:nvPicPr>
            <p:cNvPr id="24" name="Picture 23">
              <a:extLst>
                <a:ext uri="{FF2B5EF4-FFF2-40B4-BE49-F238E27FC236}">
                  <a16:creationId xmlns="" xmlns:a16="http://schemas.microsoft.com/office/drawing/2014/main" id="{18B706AD-1E1B-B34A-AEA3-2D1C96D3610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917719" y="3301287"/>
              <a:ext cx="1000927" cy="969037"/>
            </a:xfrm>
            <a:prstGeom prst="rect">
              <a:avLst/>
            </a:prstGeom>
          </p:spPr>
        </p:pic>
        <p:sp>
          <p:nvSpPr>
            <p:cNvPr id="26" name="Oval 25">
              <a:extLst>
                <a:ext uri="{FF2B5EF4-FFF2-40B4-BE49-F238E27FC236}">
                  <a16:creationId xmlns="" xmlns:a16="http://schemas.microsoft.com/office/drawing/2014/main" id="{816BA117-D4A1-8B4B-A56B-54FBC1B9F8D2}"/>
                </a:ext>
              </a:extLst>
            </p:cNvPr>
            <p:cNvSpPr/>
            <p:nvPr/>
          </p:nvSpPr>
          <p:spPr>
            <a:xfrm>
              <a:off x="1691577" y="3031958"/>
              <a:ext cx="1469654" cy="1469654"/>
            </a:xfrm>
            <a:prstGeom prst="ellipse">
              <a:avLst/>
            </a:prstGeom>
            <a:noFill/>
            <a:ln w="47625">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560624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 calcmode="lin" valueType="num">
                                      <p:cBhvr>
                                        <p:cTn id="13" dur="500" fill="hold"/>
                                        <p:tgtEl>
                                          <p:spTgt spid="23"/>
                                        </p:tgtEl>
                                        <p:attrNameLst>
                                          <p:attrName>style.rotation</p:attrName>
                                        </p:attrNameLst>
                                      </p:cBhvr>
                                      <p:tavLst>
                                        <p:tav tm="0">
                                          <p:val>
                                            <p:fltVal val="90"/>
                                          </p:val>
                                        </p:tav>
                                        <p:tav tm="100000">
                                          <p:val>
                                            <p:fltVal val="0"/>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0336E03F-31A1-4DBC-83D9-171B9818F37E}"/>
              </a:ext>
            </a:extLst>
          </p:cNvPr>
          <p:cNvPicPr>
            <a:picLocks noChangeAspect="1"/>
          </p:cNvPicPr>
          <p:nvPr/>
        </p:nvPicPr>
        <p:blipFill rotWithShape="1">
          <a:blip r:embed="rId2">
            <a:extLst>
              <a:ext uri="{28A0092B-C50C-407E-A947-70E740481C1C}">
                <a14:useLocalDpi xmlns:a14="http://schemas.microsoft.com/office/drawing/2010/main"/>
              </a:ext>
            </a:extLst>
          </a:blip>
          <a:srcRect l="21875" r="21875"/>
          <a:stretch/>
        </p:blipFill>
        <p:spPr>
          <a:xfrm>
            <a:off x="5827948" y="-586855"/>
            <a:ext cx="8188657" cy="8188657"/>
          </a:xfrm>
          <a:prstGeom prst="ellipse">
            <a:avLst/>
          </a:prstGeom>
          <a:ln w="76200">
            <a:solidFill>
              <a:srgbClr val="E76F0A"/>
            </a:solidFill>
          </a:ln>
        </p:spPr>
      </p:pic>
      <p:sp>
        <p:nvSpPr>
          <p:cNvPr id="2" name="Date Placeholder 1">
            <a:extLst>
              <a:ext uri="{FF2B5EF4-FFF2-40B4-BE49-F238E27FC236}">
                <a16:creationId xmlns="" xmlns:a16="http://schemas.microsoft.com/office/drawing/2014/main" id="{78B91161-8EA5-2D40-9F56-23823BE16ECE}"/>
              </a:ext>
            </a:extLst>
          </p:cNvPr>
          <p:cNvSpPr>
            <a:spLocks noGrp="1"/>
          </p:cNvSpPr>
          <p:nvPr>
            <p:ph type="dt" sz="half" idx="10"/>
          </p:nvPr>
        </p:nvSpPr>
        <p:spPr/>
        <p:txBody>
          <a:bodyPr/>
          <a:lstStyle/>
          <a:p>
            <a:fld id="{268002D7-0BC9-454A-B249-2E63A8E2EA08}" type="datetime1">
              <a:rPr lang="en-US" smtClean="0"/>
              <a:pPr/>
              <a:t>9/23/2019</a:t>
            </a:fld>
            <a:endParaRPr lang="en-US"/>
          </a:p>
        </p:txBody>
      </p:sp>
      <p:sp>
        <p:nvSpPr>
          <p:cNvPr id="3" name="Slide Number Placeholder 2">
            <a:extLst>
              <a:ext uri="{FF2B5EF4-FFF2-40B4-BE49-F238E27FC236}">
                <a16:creationId xmlns="" xmlns:a16="http://schemas.microsoft.com/office/drawing/2014/main" id="{58A8FCC2-A949-E543-8763-388FDF162F8D}"/>
              </a:ext>
            </a:extLst>
          </p:cNvPr>
          <p:cNvSpPr>
            <a:spLocks noGrp="1"/>
          </p:cNvSpPr>
          <p:nvPr>
            <p:ph type="sldNum" sz="quarter" idx="12"/>
          </p:nvPr>
        </p:nvSpPr>
        <p:spPr/>
        <p:txBody>
          <a:bodyPr/>
          <a:lstStyle/>
          <a:p>
            <a:fld id="{FD980031-200C-46EB-A905-0D9DD9F0457B}" type="slidenum">
              <a:rPr lang="en-US" smtClean="0"/>
              <a:pPr/>
              <a:t>51</a:t>
            </a:fld>
            <a:endParaRPr lang="en-US"/>
          </a:p>
        </p:txBody>
      </p:sp>
      <p:sp>
        <p:nvSpPr>
          <p:cNvPr id="11" name="TextBox 10">
            <a:extLst>
              <a:ext uri="{FF2B5EF4-FFF2-40B4-BE49-F238E27FC236}">
                <a16:creationId xmlns="" xmlns:a16="http://schemas.microsoft.com/office/drawing/2014/main" id="{39CEBF1D-921D-944C-A19F-0F613814664A}"/>
              </a:ext>
            </a:extLst>
          </p:cNvPr>
          <p:cNvSpPr txBox="1"/>
          <p:nvPr/>
        </p:nvSpPr>
        <p:spPr>
          <a:xfrm>
            <a:off x="733724" y="379482"/>
            <a:ext cx="4108100"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Marketing Mix</a:t>
            </a:r>
            <a:endParaRPr lang="en-US" sz="44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991FA544-AB4C-5D40-B67C-F43F63511071}"/>
              </a:ext>
            </a:extLst>
          </p:cNvPr>
          <p:cNvSpPr txBox="1"/>
          <p:nvPr/>
        </p:nvSpPr>
        <p:spPr>
          <a:xfrm>
            <a:off x="733724" y="1469035"/>
            <a:ext cx="4482853" cy="830997"/>
          </a:xfrm>
          <a:prstGeom prst="rect">
            <a:avLst/>
          </a:prstGeom>
          <a:noFill/>
        </p:spPr>
        <p:txBody>
          <a:bodyPr wrap="square" rtlCol="0">
            <a:spAutoFit/>
          </a:bodyPr>
          <a:lstStyle/>
          <a:p>
            <a:r>
              <a:rPr lang="en-US" sz="2400" b="1" dirty="0">
                <a:solidFill>
                  <a:srgbClr val="E76F0A"/>
                </a:solidFill>
                <a:latin typeface="Arial" panose="020B0604020202020204" pitchFamily="34" charset="0"/>
                <a:cs typeface="Arial" panose="020B0604020202020204" pitchFamily="34" charset="0"/>
              </a:rPr>
              <a:t>Internal factors affecting our price include: </a:t>
            </a:r>
          </a:p>
        </p:txBody>
      </p:sp>
      <p:sp>
        <p:nvSpPr>
          <p:cNvPr id="21" name="TextBox 20">
            <a:extLst>
              <a:ext uri="{FF2B5EF4-FFF2-40B4-BE49-F238E27FC236}">
                <a16:creationId xmlns="" xmlns:a16="http://schemas.microsoft.com/office/drawing/2014/main" id="{F638027F-BD01-FB45-8028-C210F49A0E69}"/>
              </a:ext>
            </a:extLst>
          </p:cNvPr>
          <p:cNvSpPr txBox="1"/>
          <p:nvPr/>
        </p:nvSpPr>
        <p:spPr>
          <a:xfrm>
            <a:off x="733724" y="2720397"/>
            <a:ext cx="4377922" cy="646331"/>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US" b="1" dirty="0">
                <a:latin typeface="Arial" panose="020B0604020202020204" pitchFamily="34" charset="0"/>
                <a:cs typeface="Arial" panose="020B0604020202020204" pitchFamily="34" charset="0"/>
              </a:rPr>
              <a:t>Fixed costs </a:t>
            </a:r>
            <a:r>
              <a:rPr lang="en-US" dirty="0">
                <a:latin typeface="Arial" panose="020B0604020202020204" pitchFamily="34" charset="0"/>
                <a:cs typeface="Arial" panose="020B0604020202020204" pitchFamily="34" charset="0"/>
              </a:rPr>
              <a:t>(costs that don’t change regardless of how much we sell), </a:t>
            </a:r>
            <a:endParaRPr lang="en-US" dirty="0"/>
          </a:p>
        </p:txBody>
      </p:sp>
      <p:sp>
        <p:nvSpPr>
          <p:cNvPr id="22" name="TextBox 21">
            <a:extLst>
              <a:ext uri="{FF2B5EF4-FFF2-40B4-BE49-F238E27FC236}">
                <a16:creationId xmlns="" xmlns:a16="http://schemas.microsoft.com/office/drawing/2014/main" id="{3FE95807-A2FB-C04D-82C5-D73D6CF07953}"/>
              </a:ext>
            </a:extLst>
          </p:cNvPr>
          <p:cNvSpPr txBox="1"/>
          <p:nvPr/>
        </p:nvSpPr>
        <p:spPr>
          <a:xfrm>
            <a:off x="733724" y="3577441"/>
            <a:ext cx="3777521" cy="646331"/>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b="1" dirty="0">
                <a:latin typeface="Arial" panose="020B0604020202020204" pitchFamily="34" charset="0"/>
                <a:cs typeface="Arial" panose="020B0604020202020204" pitchFamily="34" charset="0"/>
              </a:rPr>
              <a:t>Variable costs </a:t>
            </a:r>
            <a:r>
              <a:rPr lang="en-US" dirty="0">
                <a:latin typeface="Arial" panose="020B0604020202020204" pitchFamily="34" charset="0"/>
                <a:cs typeface="Arial" panose="020B0604020202020204" pitchFamily="34" charset="0"/>
              </a:rPr>
              <a:t>(the cost tied to each product or service delivery</a:t>
            </a:r>
            <a:endParaRPr lang="en-US" dirty="0"/>
          </a:p>
        </p:txBody>
      </p:sp>
      <p:sp>
        <p:nvSpPr>
          <p:cNvPr id="23" name="TextBox 22">
            <a:extLst>
              <a:ext uri="{FF2B5EF4-FFF2-40B4-BE49-F238E27FC236}">
                <a16:creationId xmlns="" xmlns:a16="http://schemas.microsoft.com/office/drawing/2014/main" id="{FD7E1EA1-F33C-5341-9613-BBAEC130E486}"/>
              </a:ext>
            </a:extLst>
          </p:cNvPr>
          <p:cNvSpPr txBox="1"/>
          <p:nvPr/>
        </p:nvSpPr>
        <p:spPr>
          <a:xfrm>
            <a:off x="733724" y="4434485"/>
            <a:ext cx="4790622" cy="369332"/>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b="1" dirty="0">
                <a:latin typeface="Arial" panose="020B0604020202020204" pitchFamily="34" charset="0"/>
                <a:cs typeface="Arial" panose="020B0604020202020204" pitchFamily="34" charset="0"/>
              </a:rPr>
              <a:t>Our positioning </a:t>
            </a:r>
            <a:r>
              <a:rPr lang="en-US" dirty="0">
                <a:latin typeface="Arial" panose="020B0604020202020204" pitchFamily="34" charset="0"/>
                <a:cs typeface="Arial" panose="020B0604020202020204" pitchFamily="34" charset="0"/>
              </a:rPr>
              <a:t>(quality versus price), </a:t>
            </a:r>
            <a:endParaRPr lang="en-US" dirty="0"/>
          </a:p>
        </p:txBody>
      </p:sp>
      <p:sp>
        <p:nvSpPr>
          <p:cNvPr id="24" name="TextBox 23">
            <a:extLst>
              <a:ext uri="{FF2B5EF4-FFF2-40B4-BE49-F238E27FC236}">
                <a16:creationId xmlns="" xmlns:a16="http://schemas.microsoft.com/office/drawing/2014/main" id="{DA77B07B-ABD4-534A-9FEF-34C0E213BA47}"/>
              </a:ext>
            </a:extLst>
          </p:cNvPr>
          <p:cNvSpPr txBox="1"/>
          <p:nvPr/>
        </p:nvSpPr>
        <p:spPr>
          <a:xfrm>
            <a:off x="733724" y="5106863"/>
            <a:ext cx="4672858" cy="923330"/>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b="1" dirty="0">
                <a:latin typeface="Arial" panose="020B0604020202020204" pitchFamily="34" charset="0"/>
                <a:cs typeface="Arial" panose="020B0604020202020204" pitchFamily="34" charset="0"/>
              </a:rPr>
              <a:t>Business objectives </a:t>
            </a:r>
            <a:r>
              <a:rPr lang="en-US" dirty="0">
                <a:latin typeface="Arial" panose="020B0604020202020204" pitchFamily="34" charset="0"/>
                <a:cs typeface="Arial" panose="020B0604020202020204" pitchFamily="34" charset="0"/>
              </a:rPr>
              <a:t>(growth, social entrepreneurship, survival).  </a:t>
            </a:r>
          </a:p>
          <a:p>
            <a:endParaRPr lang="en-US" dirty="0"/>
          </a:p>
        </p:txBody>
      </p:sp>
      <p:pic>
        <p:nvPicPr>
          <p:cNvPr id="25" name="Picture 24">
            <a:extLst>
              <a:ext uri="{FF2B5EF4-FFF2-40B4-BE49-F238E27FC236}">
                <a16:creationId xmlns="" xmlns:a16="http://schemas.microsoft.com/office/drawing/2014/main" id="{57F36E9B-AFF9-4B4E-AC9A-6B9A9E32C62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4196755464"/>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B4EFE841-8A77-4CDF-BBCD-F85460E99455}"/>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9427" t="19253" r="6893" b="6015"/>
          <a:stretch/>
        </p:blipFill>
        <p:spPr bwMode="auto">
          <a:xfrm flipH="1">
            <a:off x="-2" y="-40169"/>
            <a:ext cx="12190315" cy="726699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 xmlns:a16="http://schemas.microsoft.com/office/drawing/2014/main" id="{7F756F6D-8963-4B2D-8FDF-8BA91F887F30}"/>
              </a:ext>
            </a:extLst>
          </p:cNvPr>
          <p:cNvSpPr/>
          <p:nvPr/>
        </p:nvSpPr>
        <p:spPr>
          <a:xfrm>
            <a:off x="-1689" y="-36752"/>
            <a:ext cx="12190315" cy="7263574"/>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277591" y="-40169"/>
            <a:ext cx="4971295" cy="769441"/>
          </a:xfrm>
          <a:prstGeom prst="rect">
            <a:avLst/>
          </a:prstGeom>
          <a:noFill/>
        </p:spPr>
        <p:txBody>
          <a:bodyPr wrap="square" rtlCol="0">
            <a:spAutoFit/>
          </a:bodyPr>
          <a:lstStyle/>
          <a:p>
            <a:pPr algn="ctr"/>
            <a:r>
              <a:rPr lang="en-CA" sz="4400" b="1" dirty="0">
                <a:latin typeface="Arial" panose="020B0604020202020204" pitchFamily="34" charset="0"/>
                <a:cs typeface="Arial" panose="020B0604020202020204" pitchFamily="34" charset="0"/>
              </a:rPr>
              <a:t>Marketing Mix</a:t>
            </a:r>
            <a:endParaRPr lang="en-US" sz="4400" b="1"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 xmlns:a16="http://schemas.microsoft.com/office/drawing/2014/main" id="{6D392DC9-F5AC-AB4A-AB26-9E2950475BE2}"/>
              </a:ext>
            </a:extLst>
          </p:cNvPr>
          <p:cNvGrpSpPr/>
          <p:nvPr/>
        </p:nvGrpSpPr>
        <p:grpSpPr>
          <a:xfrm>
            <a:off x="1632158" y="1187482"/>
            <a:ext cx="1455892" cy="1228049"/>
            <a:chOff x="5497115" y="1210128"/>
            <a:chExt cx="1455892" cy="1228049"/>
          </a:xfrm>
        </p:grpSpPr>
        <p:sp>
          <p:nvSpPr>
            <p:cNvPr id="50" name="Oval 49">
              <a:extLst>
                <a:ext uri="{FF2B5EF4-FFF2-40B4-BE49-F238E27FC236}">
                  <a16:creationId xmlns="" xmlns:a16="http://schemas.microsoft.com/office/drawing/2014/main" id="{BA1BAE59-2A65-8548-84C1-FFCF43158EA9}"/>
                </a:ext>
              </a:extLst>
            </p:cNvPr>
            <p:cNvSpPr/>
            <p:nvPr/>
          </p:nvSpPr>
          <p:spPr>
            <a:xfrm>
              <a:off x="5611144" y="1210128"/>
              <a:ext cx="1228049" cy="1228049"/>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 xmlns:a16="http://schemas.microsoft.com/office/drawing/2014/main" id="{FA7C0BC0-FAE0-1448-857C-BB383BBD117F}"/>
                </a:ext>
              </a:extLst>
            </p:cNvPr>
            <p:cNvSpPr txBox="1"/>
            <p:nvPr/>
          </p:nvSpPr>
          <p:spPr>
            <a:xfrm>
              <a:off x="5497115" y="1529510"/>
              <a:ext cx="1455892" cy="584775"/>
            </a:xfrm>
            <a:prstGeom prst="rect">
              <a:avLst/>
            </a:prstGeom>
            <a:noFill/>
          </p:spPr>
          <p:txBody>
            <a:bodyPr wrap="square" rtlCol="0">
              <a:spAutoFit/>
            </a:bodyPr>
            <a:lstStyle/>
            <a:p>
              <a:pPr algn="ctr"/>
              <a:r>
                <a:rPr lang="en-US" sz="1600" b="1" dirty="0">
                  <a:solidFill>
                    <a:srgbClr val="E76F0A"/>
                  </a:solidFill>
                  <a:latin typeface="Arial" panose="020B0604020202020204" pitchFamily="34" charset="0"/>
                  <a:cs typeface="Arial" panose="020B0604020202020204" pitchFamily="34" charset="0"/>
                </a:rPr>
                <a:t>Overall economy</a:t>
              </a:r>
            </a:p>
          </p:txBody>
        </p:sp>
      </p:grpSp>
      <p:grpSp>
        <p:nvGrpSpPr>
          <p:cNvPr id="13" name="Group 12">
            <a:extLst>
              <a:ext uri="{FF2B5EF4-FFF2-40B4-BE49-F238E27FC236}">
                <a16:creationId xmlns="" xmlns:a16="http://schemas.microsoft.com/office/drawing/2014/main" id="{7D9E2DA2-193C-3C48-A5AD-E7C2058BC463}"/>
              </a:ext>
            </a:extLst>
          </p:cNvPr>
          <p:cNvGrpSpPr/>
          <p:nvPr/>
        </p:nvGrpSpPr>
        <p:grpSpPr>
          <a:xfrm>
            <a:off x="1619020" y="4505019"/>
            <a:ext cx="1455892" cy="1228049"/>
            <a:chOff x="1829120" y="4428623"/>
            <a:chExt cx="1455892" cy="1228049"/>
          </a:xfrm>
        </p:grpSpPr>
        <p:sp>
          <p:nvSpPr>
            <p:cNvPr id="27" name="TextBox 26">
              <a:extLst>
                <a:ext uri="{FF2B5EF4-FFF2-40B4-BE49-F238E27FC236}">
                  <a16:creationId xmlns="" xmlns:a16="http://schemas.microsoft.com/office/drawing/2014/main" id="{113F380B-E974-493B-8F7A-41D5D6E4CB12}"/>
                </a:ext>
              </a:extLst>
            </p:cNvPr>
            <p:cNvSpPr txBox="1"/>
            <p:nvPr/>
          </p:nvSpPr>
          <p:spPr>
            <a:xfrm>
              <a:off x="1829120" y="4803329"/>
              <a:ext cx="1455892" cy="584775"/>
            </a:xfrm>
            <a:prstGeom prst="rect">
              <a:avLst/>
            </a:prstGeom>
            <a:noFill/>
          </p:spPr>
          <p:txBody>
            <a:bodyPr wrap="square" rtlCol="0">
              <a:spAutoFit/>
            </a:bodyPr>
            <a:lstStyle/>
            <a:p>
              <a:pPr algn="ctr"/>
              <a:r>
                <a:rPr lang="en-US" sz="1600" b="1" dirty="0">
                  <a:solidFill>
                    <a:srgbClr val="E76F0A"/>
                  </a:solidFill>
                  <a:latin typeface="Arial" panose="020B0604020202020204" pitchFamily="34" charset="0"/>
                  <a:cs typeface="Arial" panose="020B0604020202020204" pitchFamily="34" charset="0"/>
                </a:rPr>
                <a:t>Weather </a:t>
              </a:r>
            </a:p>
            <a:p>
              <a:pPr algn="ctr"/>
              <a:r>
                <a:rPr lang="en-US" sz="1600" b="1" dirty="0">
                  <a:solidFill>
                    <a:srgbClr val="E76F0A"/>
                  </a:solidFill>
                  <a:latin typeface="Arial" panose="020B0604020202020204" pitchFamily="34" charset="0"/>
                  <a:cs typeface="Arial" panose="020B0604020202020204" pitchFamily="34" charset="0"/>
                </a:rPr>
                <a:t>events</a:t>
              </a:r>
            </a:p>
          </p:txBody>
        </p:sp>
        <p:sp>
          <p:nvSpPr>
            <p:cNvPr id="51" name="Oval 50">
              <a:extLst>
                <a:ext uri="{FF2B5EF4-FFF2-40B4-BE49-F238E27FC236}">
                  <a16:creationId xmlns="" xmlns:a16="http://schemas.microsoft.com/office/drawing/2014/main" id="{AAF46AF2-DB88-C64D-80A1-B688501BB230}"/>
                </a:ext>
              </a:extLst>
            </p:cNvPr>
            <p:cNvSpPr/>
            <p:nvPr/>
          </p:nvSpPr>
          <p:spPr>
            <a:xfrm>
              <a:off x="1923676" y="4428623"/>
              <a:ext cx="1228049" cy="1228049"/>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 xmlns:a16="http://schemas.microsoft.com/office/drawing/2014/main" id="{5673D4AB-82F8-4343-961D-D3865F2A849B}"/>
              </a:ext>
            </a:extLst>
          </p:cNvPr>
          <p:cNvGrpSpPr/>
          <p:nvPr/>
        </p:nvGrpSpPr>
        <p:grpSpPr>
          <a:xfrm>
            <a:off x="699409" y="2781378"/>
            <a:ext cx="1455892" cy="1228049"/>
            <a:chOff x="1865594" y="3183956"/>
            <a:chExt cx="1455892" cy="1228049"/>
          </a:xfrm>
        </p:grpSpPr>
        <p:sp>
          <p:nvSpPr>
            <p:cNvPr id="65" name="TextBox 64">
              <a:extLst>
                <a:ext uri="{FF2B5EF4-FFF2-40B4-BE49-F238E27FC236}">
                  <a16:creationId xmlns="" xmlns:a16="http://schemas.microsoft.com/office/drawing/2014/main" id="{0C1218B1-C69B-884E-8898-42A3370B26D8}"/>
                </a:ext>
              </a:extLst>
            </p:cNvPr>
            <p:cNvSpPr txBox="1"/>
            <p:nvPr/>
          </p:nvSpPr>
          <p:spPr>
            <a:xfrm>
              <a:off x="1865594" y="3516239"/>
              <a:ext cx="1455892" cy="584775"/>
            </a:xfrm>
            <a:prstGeom prst="rect">
              <a:avLst/>
            </a:prstGeom>
            <a:noFill/>
          </p:spPr>
          <p:txBody>
            <a:bodyPr wrap="square" rtlCol="0">
              <a:spAutoFit/>
            </a:bodyPr>
            <a:lstStyle/>
            <a:p>
              <a:pPr algn="ctr"/>
              <a:r>
                <a:rPr lang="en-US" sz="1600" b="1" dirty="0">
                  <a:solidFill>
                    <a:srgbClr val="E76F0A"/>
                  </a:solidFill>
                  <a:latin typeface="Arial" panose="020B0604020202020204" pitchFamily="34" charset="0"/>
                  <a:cs typeface="Arial" panose="020B0604020202020204" pitchFamily="34" charset="0"/>
                </a:rPr>
                <a:t>Current events</a:t>
              </a:r>
            </a:p>
          </p:txBody>
        </p:sp>
        <p:sp>
          <p:nvSpPr>
            <p:cNvPr id="52" name="Oval 51">
              <a:extLst>
                <a:ext uri="{FF2B5EF4-FFF2-40B4-BE49-F238E27FC236}">
                  <a16:creationId xmlns="" xmlns:a16="http://schemas.microsoft.com/office/drawing/2014/main" id="{4360E7E9-6835-5541-93D8-196A16A896B4}"/>
                </a:ext>
              </a:extLst>
            </p:cNvPr>
            <p:cNvSpPr/>
            <p:nvPr/>
          </p:nvSpPr>
          <p:spPr>
            <a:xfrm>
              <a:off x="1999455" y="3183956"/>
              <a:ext cx="1228049" cy="1228049"/>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 xmlns:a16="http://schemas.microsoft.com/office/drawing/2014/main" id="{73CA440A-F2F8-1C43-80D9-DF1281626C9D}"/>
              </a:ext>
            </a:extLst>
          </p:cNvPr>
          <p:cNvGrpSpPr/>
          <p:nvPr/>
        </p:nvGrpSpPr>
        <p:grpSpPr>
          <a:xfrm>
            <a:off x="3367471" y="5103608"/>
            <a:ext cx="1228049" cy="1228049"/>
            <a:chOff x="3567036" y="5070737"/>
            <a:chExt cx="1228049" cy="1228049"/>
          </a:xfrm>
        </p:grpSpPr>
        <p:sp>
          <p:nvSpPr>
            <p:cNvPr id="43" name="TextBox 42">
              <a:extLst>
                <a:ext uri="{FF2B5EF4-FFF2-40B4-BE49-F238E27FC236}">
                  <a16:creationId xmlns="" xmlns:a16="http://schemas.microsoft.com/office/drawing/2014/main" id="{E08055CB-F184-5F47-87BC-93E4B06311F4}"/>
                </a:ext>
              </a:extLst>
            </p:cNvPr>
            <p:cNvSpPr txBox="1"/>
            <p:nvPr/>
          </p:nvSpPr>
          <p:spPr>
            <a:xfrm>
              <a:off x="3602385" y="5419542"/>
              <a:ext cx="1165259" cy="830997"/>
            </a:xfrm>
            <a:prstGeom prst="rect">
              <a:avLst/>
            </a:prstGeom>
            <a:noFill/>
          </p:spPr>
          <p:txBody>
            <a:bodyPr wrap="square" rtlCol="0">
              <a:spAutoFit/>
            </a:bodyPr>
            <a:lstStyle/>
            <a:p>
              <a:pPr algn="ctr"/>
              <a:r>
                <a:rPr lang="en-US" sz="1600" b="1" dirty="0">
                  <a:solidFill>
                    <a:srgbClr val="E76F0A"/>
                  </a:solidFill>
                  <a:latin typeface="Arial" panose="020B0604020202020204" pitchFamily="34" charset="0"/>
                  <a:cs typeface="Arial" panose="020B0604020202020204" pitchFamily="34" charset="0"/>
                </a:rPr>
                <a:t>Seasonal demand</a:t>
              </a:r>
            </a:p>
            <a:p>
              <a:pPr algn="ctr"/>
              <a:endParaRPr lang="en-US" sz="1600" b="1" dirty="0">
                <a:solidFill>
                  <a:srgbClr val="E76F0A"/>
                </a:solidFill>
                <a:latin typeface="Arial" panose="020B0604020202020204" pitchFamily="34" charset="0"/>
                <a:cs typeface="Arial" panose="020B0604020202020204" pitchFamily="34" charset="0"/>
              </a:endParaRPr>
            </a:p>
          </p:txBody>
        </p:sp>
        <p:sp>
          <p:nvSpPr>
            <p:cNvPr id="53" name="Oval 52">
              <a:extLst>
                <a:ext uri="{FF2B5EF4-FFF2-40B4-BE49-F238E27FC236}">
                  <a16:creationId xmlns="" xmlns:a16="http://schemas.microsoft.com/office/drawing/2014/main" id="{2BA18311-2AA4-D94A-94AA-EB772D04194E}"/>
                </a:ext>
              </a:extLst>
            </p:cNvPr>
            <p:cNvSpPr/>
            <p:nvPr/>
          </p:nvSpPr>
          <p:spPr>
            <a:xfrm>
              <a:off x="3567036" y="5070737"/>
              <a:ext cx="1228049" cy="1228049"/>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 xmlns:a16="http://schemas.microsoft.com/office/drawing/2014/main" id="{F67B4BD5-45E8-2D41-87E9-FCCE3BD0C888}"/>
              </a:ext>
            </a:extLst>
          </p:cNvPr>
          <p:cNvGrpSpPr/>
          <p:nvPr/>
        </p:nvGrpSpPr>
        <p:grpSpPr>
          <a:xfrm>
            <a:off x="4878930" y="1198594"/>
            <a:ext cx="1425126" cy="1228049"/>
            <a:chOff x="8034781" y="2979129"/>
            <a:chExt cx="1425126" cy="1228049"/>
          </a:xfrm>
        </p:grpSpPr>
        <p:sp>
          <p:nvSpPr>
            <p:cNvPr id="24" name="TextBox 23">
              <a:extLst>
                <a:ext uri="{FF2B5EF4-FFF2-40B4-BE49-F238E27FC236}">
                  <a16:creationId xmlns="" xmlns:a16="http://schemas.microsoft.com/office/drawing/2014/main" id="{B9405511-D37C-4F26-AEBA-31C5DE5618A9}"/>
                </a:ext>
              </a:extLst>
            </p:cNvPr>
            <p:cNvSpPr txBox="1"/>
            <p:nvPr/>
          </p:nvSpPr>
          <p:spPr>
            <a:xfrm>
              <a:off x="8034781" y="3276975"/>
              <a:ext cx="1425126" cy="738664"/>
            </a:xfrm>
            <a:prstGeom prst="rect">
              <a:avLst/>
            </a:prstGeom>
            <a:noFill/>
          </p:spPr>
          <p:txBody>
            <a:bodyPr wrap="square" rtlCol="0">
              <a:spAutoFit/>
            </a:bodyPr>
            <a:lstStyle/>
            <a:p>
              <a:pPr algn="ctr"/>
              <a:r>
                <a:rPr lang="en-US" sz="1400" b="1" dirty="0">
                  <a:solidFill>
                    <a:srgbClr val="E76F0A"/>
                  </a:solidFill>
                  <a:latin typeface="Arial" panose="020B0604020202020204" pitchFamily="34" charset="0"/>
                  <a:cs typeface="Arial" panose="020B0604020202020204" pitchFamily="34" charset="0"/>
                </a:rPr>
                <a:t>Competitive-ness of the market</a:t>
              </a:r>
            </a:p>
          </p:txBody>
        </p:sp>
        <p:sp>
          <p:nvSpPr>
            <p:cNvPr id="54" name="Oval 53">
              <a:extLst>
                <a:ext uri="{FF2B5EF4-FFF2-40B4-BE49-F238E27FC236}">
                  <a16:creationId xmlns="" xmlns:a16="http://schemas.microsoft.com/office/drawing/2014/main" id="{76923D83-9EC8-1F4E-A105-E836B1957604}"/>
                </a:ext>
              </a:extLst>
            </p:cNvPr>
            <p:cNvSpPr/>
            <p:nvPr/>
          </p:nvSpPr>
          <p:spPr>
            <a:xfrm>
              <a:off x="8121660" y="2979129"/>
              <a:ext cx="1228049" cy="1228049"/>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 xmlns:a16="http://schemas.microsoft.com/office/drawing/2014/main" id="{8F2AE484-C057-9546-BD40-136815BA3C60}"/>
              </a:ext>
            </a:extLst>
          </p:cNvPr>
          <p:cNvGrpSpPr/>
          <p:nvPr/>
        </p:nvGrpSpPr>
        <p:grpSpPr>
          <a:xfrm>
            <a:off x="5664351" y="2767898"/>
            <a:ext cx="1469654" cy="1228049"/>
            <a:chOff x="7657864" y="4135042"/>
            <a:chExt cx="1469654" cy="1228049"/>
          </a:xfrm>
        </p:grpSpPr>
        <p:sp>
          <p:nvSpPr>
            <p:cNvPr id="25" name="TextBox 24">
              <a:extLst>
                <a:ext uri="{FF2B5EF4-FFF2-40B4-BE49-F238E27FC236}">
                  <a16:creationId xmlns="" xmlns:a16="http://schemas.microsoft.com/office/drawing/2014/main" id="{32E60B5E-48A1-4B76-8118-287B9175F6E5}"/>
                </a:ext>
              </a:extLst>
            </p:cNvPr>
            <p:cNvSpPr txBox="1"/>
            <p:nvPr/>
          </p:nvSpPr>
          <p:spPr>
            <a:xfrm>
              <a:off x="7657864" y="4335209"/>
              <a:ext cx="1469654" cy="830997"/>
            </a:xfrm>
            <a:prstGeom prst="rect">
              <a:avLst/>
            </a:prstGeom>
            <a:noFill/>
          </p:spPr>
          <p:txBody>
            <a:bodyPr wrap="square" rtlCol="0">
              <a:spAutoFit/>
            </a:bodyPr>
            <a:lstStyle/>
            <a:p>
              <a:pPr algn="ctr"/>
              <a:r>
                <a:rPr lang="en-US" sz="1600" b="1" dirty="0">
                  <a:solidFill>
                    <a:srgbClr val="E76F0A"/>
                  </a:solidFill>
                  <a:latin typeface="Arial" panose="020B0604020202020204" pitchFamily="34" charset="0"/>
                  <a:cs typeface="Arial" panose="020B0604020202020204" pitchFamily="34" charset="0"/>
                </a:rPr>
                <a:t>Costs charged by suppliers</a:t>
              </a:r>
            </a:p>
          </p:txBody>
        </p:sp>
        <p:sp>
          <p:nvSpPr>
            <p:cNvPr id="56" name="Oval 55">
              <a:extLst>
                <a:ext uri="{FF2B5EF4-FFF2-40B4-BE49-F238E27FC236}">
                  <a16:creationId xmlns="" xmlns:a16="http://schemas.microsoft.com/office/drawing/2014/main" id="{10F51FC5-F9CC-BD4A-B54F-26BF093B8280}"/>
                </a:ext>
              </a:extLst>
            </p:cNvPr>
            <p:cNvSpPr/>
            <p:nvPr/>
          </p:nvSpPr>
          <p:spPr>
            <a:xfrm>
              <a:off x="7740973" y="4135042"/>
              <a:ext cx="1228049" cy="1228049"/>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 xmlns:a16="http://schemas.microsoft.com/office/drawing/2014/main" id="{127EEEAB-0395-F449-A6DA-8B97430C7F24}"/>
              </a:ext>
            </a:extLst>
          </p:cNvPr>
          <p:cNvGrpSpPr/>
          <p:nvPr/>
        </p:nvGrpSpPr>
        <p:grpSpPr>
          <a:xfrm>
            <a:off x="3326980" y="634348"/>
            <a:ext cx="1228049" cy="1228049"/>
            <a:chOff x="7222090" y="1899904"/>
            <a:chExt cx="1228049" cy="1228049"/>
          </a:xfrm>
        </p:grpSpPr>
        <p:sp>
          <p:nvSpPr>
            <p:cNvPr id="23" name="TextBox 22">
              <a:extLst>
                <a:ext uri="{FF2B5EF4-FFF2-40B4-BE49-F238E27FC236}">
                  <a16:creationId xmlns="" xmlns:a16="http://schemas.microsoft.com/office/drawing/2014/main" id="{94C737D0-AA4F-4385-ADC6-B8AEEAA6E1CB}"/>
                </a:ext>
              </a:extLst>
            </p:cNvPr>
            <p:cNvSpPr txBox="1"/>
            <p:nvPr/>
          </p:nvSpPr>
          <p:spPr>
            <a:xfrm>
              <a:off x="7231497" y="2236525"/>
              <a:ext cx="1218642" cy="584775"/>
            </a:xfrm>
            <a:prstGeom prst="rect">
              <a:avLst/>
            </a:prstGeom>
            <a:noFill/>
          </p:spPr>
          <p:txBody>
            <a:bodyPr wrap="square" rtlCol="0">
              <a:spAutoFit/>
            </a:bodyPr>
            <a:lstStyle/>
            <a:p>
              <a:pPr algn="ctr"/>
              <a:r>
                <a:rPr lang="en-US" sz="1600" b="1" dirty="0">
                  <a:solidFill>
                    <a:srgbClr val="E76F0A"/>
                  </a:solidFill>
                  <a:latin typeface="Arial" panose="020B0604020202020204" pitchFamily="34" charset="0"/>
                  <a:cs typeface="Arial" panose="020B0604020202020204" pitchFamily="34" charset="0"/>
                </a:rPr>
                <a:t>Customer</a:t>
              </a:r>
            </a:p>
            <a:p>
              <a:pPr algn="ctr"/>
              <a:r>
                <a:rPr lang="en-US" sz="1600" b="1" dirty="0">
                  <a:solidFill>
                    <a:srgbClr val="E76F0A"/>
                  </a:solidFill>
                  <a:latin typeface="Arial" panose="020B0604020202020204" pitchFamily="34" charset="0"/>
                  <a:cs typeface="Arial" panose="020B0604020202020204" pitchFamily="34" charset="0"/>
                </a:rPr>
                <a:t>Demand</a:t>
              </a:r>
            </a:p>
          </p:txBody>
        </p:sp>
        <p:sp>
          <p:nvSpPr>
            <p:cNvPr id="59" name="Oval 58">
              <a:extLst>
                <a:ext uri="{FF2B5EF4-FFF2-40B4-BE49-F238E27FC236}">
                  <a16:creationId xmlns="" xmlns:a16="http://schemas.microsoft.com/office/drawing/2014/main" id="{9AC8CA0B-D598-D04D-A520-30E75F0117C6}"/>
                </a:ext>
              </a:extLst>
            </p:cNvPr>
            <p:cNvSpPr/>
            <p:nvPr/>
          </p:nvSpPr>
          <p:spPr>
            <a:xfrm>
              <a:off x="7222090" y="1899904"/>
              <a:ext cx="1228049" cy="1228049"/>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 xmlns:a16="http://schemas.microsoft.com/office/drawing/2014/main" id="{29326643-627A-F441-856E-BA6F99BC2BD1}"/>
              </a:ext>
            </a:extLst>
          </p:cNvPr>
          <p:cNvGrpSpPr/>
          <p:nvPr/>
        </p:nvGrpSpPr>
        <p:grpSpPr>
          <a:xfrm>
            <a:off x="5006328" y="4537471"/>
            <a:ext cx="1313457" cy="1228049"/>
            <a:chOff x="5149323" y="5070738"/>
            <a:chExt cx="1313457" cy="1228049"/>
          </a:xfrm>
        </p:grpSpPr>
        <p:sp>
          <p:nvSpPr>
            <p:cNvPr id="26" name="TextBox 25">
              <a:extLst>
                <a:ext uri="{FF2B5EF4-FFF2-40B4-BE49-F238E27FC236}">
                  <a16:creationId xmlns="" xmlns:a16="http://schemas.microsoft.com/office/drawing/2014/main" id="{6FAA9BD1-2AD8-430C-94E9-3EDB5B0B9237}"/>
                </a:ext>
              </a:extLst>
            </p:cNvPr>
            <p:cNvSpPr txBox="1"/>
            <p:nvPr/>
          </p:nvSpPr>
          <p:spPr>
            <a:xfrm>
              <a:off x="5149323" y="5352714"/>
              <a:ext cx="1313457" cy="738664"/>
            </a:xfrm>
            <a:prstGeom prst="rect">
              <a:avLst/>
            </a:prstGeom>
            <a:noFill/>
          </p:spPr>
          <p:txBody>
            <a:bodyPr wrap="square" rtlCol="0">
              <a:spAutoFit/>
            </a:bodyPr>
            <a:lstStyle/>
            <a:p>
              <a:pPr algn="ctr"/>
              <a:r>
                <a:rPr lang="en-US" sz="1400" b="1" dirty="0">
                  <a:solidFill>
                    <a:srgbClr val="E76F0A"/>
                  </a:solidFill>
                  <a:latin typeface="Arial" panose="020B0604020202020204" pitchFamily="34" charset="0"/>
                  <a:cs typeface="Arial" panose="020B0604020202020204" pitchFamily="34" charset="0"/>
                </a:rPr>
                <a:t>Government laws and regulations</a:t>
              </a:r>
            </a:p>
          </p:txBody>
        </p:sp>
        <p:sp>
          <p:nvSpPr>
            <p:cNvPr id="60" name="Oval 59">
              <a:extLst>
                <a:ext uri="{FF2B5EF4-FFF2-40B4-BE49-F238E27FC236}">
                  <a16:creationId xmlns="" xmlns:a16="http://schemas.microsoft.com/office/drawing/2014/main" id="{CC64DCB4-B995-B449-8B32-E06936B9DE2D}"/>
                </a:ext>
              </a:extLst>
            </p:cNvPr>
            <p:cNvSpPr/>
            <p:nvPr/>
          </p:nvSpPr>
          <p:spPr>
            <a:xfrm>
              <a:off x="5172750" y="5070738"/>
              <a:ext cx="1228049" cy="1228049"/>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4" name="Straight Arrow Connector 83">
            <a:extLst>
              <a:ext uri="{FF2B5EF4-FFF2-40B4-BE49-F238E27FC236}">
                <a16:creationId xmlns="" xmlns:a16="http://schemas.microsoft.com/office/drawing/2014/main" id="{B2FD0B58-B718-8148-9BCA-FE28C12BD81E}"/>
              </a:ext>
            </a:extLst>
          </p:cNvPr>
          <p:cNvCxnSpPr>
            <a:cxnSpLocks/>
          </p:cNvCxnSpPr>
          <p:nvPr/>
        </p:nvCxnSpPr>
        <p:spPr>
          <a:xfrm flipH="1">
            <a:off x="2096450" y="3371364"/>
            <a:ext cx="3600449" cy="0"/>
          </a:xfrm>
          <a:prstGeom prst="straightConnector1">
            <a:avLst/>
          </a:prstGeom>
          <a:ln w="666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 xmlns:a16="http://schemas.microsoft.com/office/drawing/2014/main" id="{A5EC2AA7-EAB1-47E8-BCDB-FC3AE284A26D}"/>
              </a:ext>
            </a:extLst>
          </p:cNvPr>
          <p:cNvCxnSpPr>
            <a:cxnSpLocks/>
          </p:cNvCxnSpPr>
          <p:nvPr/>
        </p:nvCxnSpPr>
        <p:spPr>
          <a:xfrm flipH="1" flipV="1">
            <a:off x="3937770" y="1899006"/>
            <a:ext cx="44666" cy="3154101"/>
          </a:xfrm>
          <a:prstGeom prst="straightConnector1">
            <a:avLst/>
          </a:prstGeom>
          <a:ln w="666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 xmlns:a16="http://schemas.microsoft.com/office/drawing/2014/main" id="{E7BD0AA1-CAE5-4630-95DD-83286B5AD466}"/>
              </a:ext>
            </a:extLst>
          </p:cNvPr>
          <p:cNvCxnSpPr>
            <a:cxnSpLocks/>
          </p:cNvCxnSpPr>
          <p:nvPr/>
        </p:nvCxnSpPr>
        <p:spPr>
          <a:xfrm flipH="1" flipV="1">
            <a:off x="2805258" y="2314966"/>
            <a:ext cx="2320684" cy="2357961"/>
          </a:xfrm>
          <a:prstGeom prst="straightConnector1">
            <a:avLst/>
          </a:prstGeom>
          <a:ln w="666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 xmlns:a16="http://schemas.microsoft.com/office/drawing/2014/main" id="{E326E331-6F68-40D0-93CE-BF3B10C41591}"/>
              </a:ext>
            </a:extLst>
          </p:cNvPr>
          <p:cNvCxnSpPr>
            <a:cxnSpLocks/>
          </p:cNvCxnSpPr>
          <p:nvPr/>
        </p:nvCxnSpPr>
        <p:spPr>
          <a:xfrm flipH="1">
            <a:off x="2744802" y="2284915"/>
            <a:ext cx="2334578" cy="2338135"/>
          </a:xfrm>
          <a:prstGeom prst="straightConnector1">
            <a:avLst/>
          </a:prstGeom>
          <a:ln w="666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13" name="Picture 112">
            <a:extLst>
              <a:ext uri="{FF2B5EF4-FFF2-40B4-BE49-F238E27FC236}">
                <a16:creationId xmlns="" xmlns:a16="http://schemas.microsoft.com/office/drawing/2014/main" id="{D54B2685-C337-8F4C-A263-51953A7FA42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6" name="Oval 15">
            <a:extLst>
              <a:ext uri="{FF2B5EF4-FFF2-40B4-BE49-F238E27FC236}">
                <a16:creationId xmlns="" xmlns:a16="http://schemas.microsoft.com/office/drawing/2014/main" id="{440B52C4-D569-496F-8DF5-137C8E3DE932}"/>
              </a:ext>
            </a:extLst>
          </p:cNvPr>
          <p:cNvSpPr/>
          <p:nvPr/>
        </p:nvSpPr>
        <p:spPr>
          <a:xfrm>
            <a:off x="3224050" y="2636537"/>
            <a:ext cx="1469654" cy="1469654"/>
          </a:xfrm>
          <a:prstGeom prst="ellipse">
            <a:avLst/>
          </a:prstGeom>
          <a:solidFill>
            <a:srgbClr val="0DB14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 xmlns:a16="http://schemas.microsoft.com/office/drawing/2014/main" id="{1FE98E65-5FBF-D246-8262-B4B4B2A303B0}"/>
              </a:ext>
            </a:extLst>
          </p:cNvPr>
          <p:cNvSpPr txBox="1"/>
          <p:nvPr/>
        </p:nvSpPr>
        <p:spPr>
          <a:xfrm>
            <a:off x="3053469" y="2804370"/>
            <a:ext cx="1837581" cy="1200329"/>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External</a:t>
            </a:r>
          </a:p>
          <a:p>
            <a:pPr algn="ctr"/>
            <a:r>
              <a:rPr lang="en-US" b="1" dirty="0">
                <a:solidFill>
                  <a:schemeClr val="bg1"/>
                </a:solidFill>
                <a:latin typeface="Arial" panose="020B0604020202020204" pitchFamily="34" charset="0"/>
                <a:cs typeface="Arial" panose="020B0604020202020204" pitchFamily="34" charset="0"/>
              </a:rPr>
              <a:t>Factors Affecting</a:t>
            </a:r>
          </a:p>
          <a:p>
            <a:pPr algn="ctr"/>
            <a:r>
              <a:rPr lang="en-US" b="1" dirty="0">
                <a:solidFill>
                  <a:schemeClr val="bg1"/>
                </a:solidFill>
                <a:latin typeface="Arial" panose="020B0604020202020204" pitchFamily="34" charset="0"/>
                <a:cs typeface="Arial" panose="020B0604020202020204" pitchFamily="34" charset="0"/>
              </a:rPr>
              <a:t>Price</a:t>
            </a:r>
          </a:p>
        </p:txBody>
      </p:sp>
      <p:sp>
        <p:nvSpPr>
          <p:cNvPr id="42" name="Date Placeholder 1">
            <a:extLst>
              <a:ext uri="{FF2B5EF4-FFF2-40B4-BE49-F238E27FC236}">
                <a16:creationId xmlns="" xmlns:a16="http://schemas.microsoft.com/office/drawing/2014/main" id="{4942B3F7-D8A1-43BE-9AC8-CF8D97F8B863}"/>
              </a:ext>
            </a:extLst>
          </p:cNvPr>
          <p:cNvSpPr txBox="1">
            <a:spLocks/>
          </p:cNvSpPr>
          <p:nvPr/>
        </p:nvSpPr>
        <p:spPr>
          <a:xfrm>
            <a:off x="8579427" y="642908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8002D7-0BC9-454A-B249-2E63A8E2EA08}" type="datetime1">
              <a:rPr lang="en-US" smtClean="0"/>
              <a:pPr/>
              <a:t>9/23/2019</a:t>
            </a:fld>
            <a:endParaRPr lang="en-US"/>
          </a:p>
        </p:txBody>
      </p:sp>
      <p:sp>
        <p:nvSpPr>
          <p:cNvPr id="45" name="Slide Number Placeholder 2">
            <a:extLst>
              <a:ext uri="{FF2B5EF4-FFF2-40B4-BE49-F238E27FC236}">
                <a16:creationId xmlns="" xmlns:a16="http://schemas.microsoft.com/office/drawing/2014/main" id="{21030558-8CBA-47D8-8314-EF97FA6B4C38}"/>
              </a:ext>
            </a:extLst>
          </p:cNvPr>
          <p:cNvSpPr>
            <a:spLocks noGrp="1"/>
          </p:cNvSpPr>
          <p:nvPr>
            <p:ph type="sldNum" sz="quarter" idx="12"/>
          </p:nvPr>
        </p:nvSpPr>
        <p:spPr>
          <a:xfrm>
            <a:off x="11440391" y="6429087"/>
            <a:ext cx="588818" cy="365125"/>
          </a:xfrm>
        </p:spPr>
        <p:txBody>
          <a:bodyPr/>
          <a:lstStyle/>
          <a:p>
            <a:fld id="{FD980031-200C-46EB-A905-0D9DD9F0457B}" type="slidenum">
              <a:rPr lang="en-US" smtClean="0"/>
              <a:pPr/>
              <a:t>52</a:t>
            </a:fld>
            <a:endParaRPr lang="en-US"/>
          </a:p>
        </p:txBody>
      </p:sp>
    </p:spTree>
    <p:extLst>
      <p:ext uri="{BB962C8B-B14F-4D97-AF65-F5344CB8AC3E}">
        <p14:creationId xmlns:p14="http://schemas.microsoft.com/office/powerpoint/2010/main" val="399222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p:cTn id="7" dur="500" fill="hold"/>
                                        <p:tgtEl>
                                          <p:spTgt spid="112"/>
                                        </p:tgtEl>
                                        <p:attrNameLst>
                                          <p:attrName>ppt_w</p:attrName>
                                        </p:attrNameLst>
                                      </p:cBhvr>
                                      <p:tavLst>
                                        <p:tav tm="0">
                                          <p:val>
                                            <p:fltVal val="0"/>
                                          </p:val>
                                        </p:tav>
                                        <p:tav tm="100000">
                                          <p:val>
                                            <p:strVal val="#ppt_w"/>
                                          </p:val>
                                        </p:tav>
                                      </p:tavLst>
                                    </p:anim>
                                    <p:anim calcmode="lin" valueType="num">
                                      <p:cBhvr>
                                        <p:cTn id="8" dur="500" fill="hold"/>
                                        <p:tgtEl>
                                          <p:spTgt spid="112"/>
                                        </p:tgtEl>
                                        <p:attrNameLst>
                                          <p:attrName>ppt_h</p:attrName>
                                        </p:attrNameLst>
                                      </p:cBhvr>
                                      <p:tavLst>
                                        <p:tav tm="0">
                                          <p:val>
                                            <p:fltVal val="0"/>
                                          </p:val>
                                        </p:tav>
                                        <p:tav tm="100000">
                                          <p:val>
                                            <p:strVal val="#ppt_h"/>
                                          </p:val>
                                        </p:tav>
                                      </p:tavLst>
                                    </p:anim>
                                    <p:anim calcmode="lin" valueType="num">
                                      <p:cBhvr>
                                        <p:cTn id="9" dur="500" fill="hold"/>
                                        <p:tgtEl>
                                          <p:spTgt spid="112"/>
                                        </p:tgtEl>
                                        <p:attrNameLst>
                                          <p:attrName>style.rotation</p:attrName>
                                        </p:attrNameLst>
                                      </p:cBhvr>
                                      <p:tavLst>
                                        <p:tav tm="0">
                                          <p:val>
                                            <p:fltVal val="90"/>
                                          </p:val>
                                        </p:tav>
                                        <p:tav tm="100000">
                                          <p:val>
                                            <p:fltVal val="0"/>
                                          </p:val>
                                        </p:tav>
                                      </p:tavLst>
                                    </p:anim>
                                    <p:animEffect transition="in" filter="fade">
                                      <p:cBhvr>
                                        <p:cTn id="10" dur="500"/>
                                        <p:tgtEl>
                                          <p:spTgt spid="11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 calcmode="lin" valueType="num">
                                      <p:cBhvr>
                                        <p:cTn id="15" dur="500" fill="hold"/>
                                        <p:tgtEl>
                                          <p:spTgt spid="16"/>
                                        </p:tgtEl>
                                        <p:attrNameLst>
                                          <p:attrName>style.rotation</p:attrName>
                                        </p:attrNameLst>
                                      </p:cBhvr>
                                      <p:tavLst>
                                        <p:tav tm="0">
                                          <p:val>
                                            <p:fltVal val="90"/>
                                          </p:val>
                                        </p:tav>
                                        <p:tav tm="100000">
                                          <p:val>
                                            <p:fltVal val="0"/>
                                          </p:val>
                                        </p:tav>
                                      </p:tavLst>
                                    </p:anim>
                                    <p:animEffect transition="in" filter="fade">
                                      <p:cBhvr>
                                        <p:cTn id="16" dur="500"/>
                                        <p:tgtEl>
                                          <p:spTgt spid="16"/>
                                        </p:tgtEl>
                                      </p:cBhvr>
                                    </p:animEffect>
                                  </p:childTnLst>
                                </p:cTn>
                              </p:par>
                            </p:childTnLst>
                          </p:cTn>
                        </p:par>
                        <p:par>
                          <p:cTn id="17" fill="hold">
                            <p:stCondLst>
                              <p:cond delay="500"/>
                            </p:stCondLst>
                            <p:childTnLst>
                              <p:par>
                                <p:cTn id="18" presetID="6" presetClass="entr" presetSubtype="32" fill="hold" nodeType="afterEffect">
                                  <p:stCondLst>
                                    <p:cond delay="500"/>
                                  </p:stCondLst>
                                  <p:childTnLst>
                                    <p:set>
                                      <p:cBhvr>
                                        <p:cTn id="19" dur="1" fill="hold">
                                          <p:stCondLst>
                                            <p:cond delay="0"/>
                                          </p:stCondLst>
                                        </p:cTn>
                                        <p:tgtEl>
                                          <p:spTgt spid="61"/>
                                        </p:tgtEl>
                                        <p:attrNameLst>
                                          <p:attrName>style.visibility</p:attrName>
                                        </p:attrNameLst>
                                      </p:cBhvr>
                                      <p:to>
                                        <p:strVal val="visible"/>
                                      </p:to>
                                    </p:set>
                                    <p:animEffect transition="in" filter="circle(out)">
                                      <p:cBhvr>
                                        <p:cTn id="20" dur="1000"/>
                                        <p:tgtEl>
                                          <p:spTgt spid="61"/>
                                        </p:tgtEl>
                                      </p:cBhvr>
                                    </p:animEffect>
                                  </p:childTnLst>
                                </p:cTn>
                              </p:par>
                              <p:par>
                                <p:cTn id="21" presetID="6" presetClass="entr" presetSubtype="32" fill="hold" nodeType="withEffect">
                                  <p:stCondLst>
                                    <p:cond delay="500"/>
                                  </p:stCondLst>
                                  <p:childTnLst>
                                    <p:set>
                                      <p:cBhvr>
                                        <p:cTn id="22" dur="1" fill="hold">
                                          <p:stCondLst>
                                            <p:cond delay="0"/>
                                          </p:stCondLst>
                                        </p:cTn>
                                        <p:tgtEl>
                                          <p:spTgt spid="55"/>
                                        </p:tgtEl>
                                        <p:attrNameLst>
                                          <p:attrName>style.visibility</p:attrName>
                                        </p:attrNameLst>
                                      </p:cBhvr>
                                      <p:to>
                                        <p:strVal val="visible"/>
                                      </p:to>
                                    </p:set>
                                    <p:animEffect transition="in" filter="circle(out)">
                                      <p:cBhvr>
                                        <p:cTn id="23" dur="1000"/>
                                        <p:tgtEl>
                                          <p:spTgt spid="55"/>
                                        </p:tgtEl>
                                      </p:cBhvr>
                                    </p:animEffect>
                                  </p:childTnLst>
                                </p:cTn>
                              </p:par>
                              <p:par>
                                <p:cTn id="24" presetID="6" presetClass="entr" presetSubtype="32" fill="hold" nodeType="withEffect">
                                  <p:stCondLst>
                                    <p:cond delay="500"/>
                                  </p:stCondLst>
                                  <p:childTnLst>
                                    <p:set>
                                      <p:cBhvr>
                                        <p:cTn id="25" dur="1" fill="hold">
                                          <p:stCondLst>
                                            <p:cond delay="0"/>
                                          </p:stCondLst>
                                        </p:cTn>
                                        <p:tgtEl>
                                          <p:spTgt spid="62"/>
                                        </p:tgtEl>
                                        <p:attrNameLst>
                                          <p:attrName>style.visibility</p:attrName>
                                        </p:attrNameLst>
                                      </p:cBhvr>
                                      <p:to>
                                        <p:strVal val="visible"/>
                                      </p:to>
                                    </p:set>
                                    <p:animEffect transition="in" filter="circle(out)">
                                      <p:cBhvr>
                                        <p:cTn id="26" dur="1000"/>
                                        <p:tgtEl>
                                          <p:spTgt spid="62"/>
                                        </p:tgtEl>
                                      </p:cBhvr>
                                    </p:animEffect>
                                  </p:childTnLst>
                                </p:cTn>
                              </p:par>
                              <p:par>
                                <p:cTn id="27" presetID="6" presetClass="entr" presetSubtype="32" fill="hold" nodeType="withEffect">
                                  <p:stCondLst>
                                    <p:cond delay="500"/>
                                  </p:stCondLst>
                                  <p:childTnLst>
                                    <p:set>
                                      <p:cBhvr>
                                        <p:cTn id="28" dur="1" fill="hold">
                                          <p:stCondLst>
                                            <p:cond delay="0"/>
                                          </p:stCondLst>
                                        </p:cTn>
                                        <p:tgtEl>
                                          <p:spTgt spid="84"/>
                                        </p:tgtEl>
                                        <p:attrNameLst>
                                          <p:attrName>style.visibility</p:attrName>
                                        </p:attrNameLst>
                                      </p:cBhvr>
                                      <p:to>
                                        <p:strVal val="visible"/>
                                      </p:to>
                                    </p:set>
                                    <p:animEffect transition="in" filter="circle(out)">
                                      <p:cBhvr>
                                        <p:cTn id="29" dur="1000"/>
                                        <p:tgtEl>
                                          <p:spTgt spid="84"/>
                                        </p:tgtEl>
                                      </p:cBhvr>
                                    </p:animEffect>
                                  </p:childTnLst>
                                </p:cTn>
                              </p:par>
                            </p:childTnLst>
                          </p:cTn>
                        </p:par>
                        <p:par>
                          <p:cTn id="30" fill="hold">
                            <p:stCondLst>
                              <p:cond delay="2000"/>
                            </p:stCondLst>
                            <p:childTnLst>
                              <p:par>
                                <p:cTn id="31" presetID="42" presetClass="entr" presetSubtype="0" fill="hold" nodeType="afterEffect">
                                  <p:stCondLst>
                                    <p:cond delay="10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anim calcmode="lin" valueType="num">
                                      <p:cBhvr>
                                        <p:cTn id="34" dur="500" fill="hold"/>
                                        <p:tgtEl>
                                          <p:spTgt spid="3"/>
                                        </p:tgtEl>
                                        <p:attrNameLst>
                                          <p:attrName>ppt_x</p:attrName>
                                        </p:attrNameLst>
                                      </p:cBhvr>
                                      <p:tavLst>
                                        <p:tav tm="0">
                                          <p:val>
                                            <p:strVal val="#ppt_x"/>
                                          </p:val>
                                        </p:tav>
                                        <p:tav tm="100000">
                                          <p:val>
                                            <p:strVal val="#ppt_x"/>
                                          </p:val>
                                        </p:tav>
                                      </p:tavLst>
                                    </p:anim>
                                    <p:anim calcmode="lin" valueType="num">
                                      <p:cBhvr>
                                        <p:cTn id="35" dur="500" fill="hold"/>
                                        <p:tgtEl>
                                          <p:spTgt spid="3"/>
                                        </p:tgtEl>
                                        <p:attrNameLst>
                                          <p:attrName>ppt_y</p:attrName>
                                        </p:attrNameLst>
                                      </p:cBhvr>
                                      <p:tavLst>
                                        <p:tav tm="0">
                                          <p:val>
                                            <p:strVal val="#ppt_y+.1"/>
                                          </p:val>
                                        </p:tav>
                                        <p:tav tm="100000">
                                          <p:val>
                                            <p:strVal val="#ppt_y"/>
                                          </p:val>
                                        </p:tav>
                                      </p:tavLst>
                                    </p:anim>
                                  </p:childTnLst>
                                </p:cTn>
                              </p:par>
                            </p:childTnLst>
                          </p:cTn>
                        </p:par>
                        <p:par>
                          <p:cTn id="36" fill="hold">
                            <p:stCondLst>
                              <p:cond delay="2600"/>
                            </p:stCondLst>
                            <p:childTnLst>
                              <p:par>
                                <p:cTn id="37" presetID="42" presetClass="entr" presetSubtype="0" fill="hold" nodeType="afterEffect">
                                  <p:stCondLst>
                                    <p:cond delay="10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anim calcmode="lin" valueType="num">
                                      <p:cBhvr>
                                        <p:cTn id="40" dur="500" fill="hold"/>
                                        <p:tgtEl>
                                          <p:spTgt spid="4"/>
                                        </p:tgtEl>
                                        <p:attrNameLst>
                                          <p:attrName>ppt_x</p:attrName>
                                        </p:attrNameLst>
                                      </p:cBhvr>
                                      <p:tavLst>
                                        <p:tav tm="0">
                                          <p:val>
                                            <p:strVal val="#ppt_x"/>
                                          </p:val>
                                        </p:tav>
                                        <p:tav tm="100000">
                                          <p:val>
                                            <p:strVal val="#ppt_x"/>
                                          </p:val>
                                        </p:tav>
                                      </p:tavLst>
                                    </p:anim>
                                    <p:anim calcmode="lin" valueType="num">
                                      <p:cBhvr>
                                        <p:cTn id="41" dur="500" fill="hold"/>
                                        <p:tgtEl>
                                          <p:spTgt spid="4"/>
                                        </p:tgtEl>
                                        <p:attrNameLst>
                                          <p:attrName>ppt_y</p:attrName>
                                        </p:attrNameLst>
                                      </p:cBhvr>
                                      <p:tavLst>
                                        <p:tav tm="0">
                                          <p:val>
                                            <p:strVal val="#ppt_y+.1"/>
                                          </p:val>
                                        </p:tav>
                                        <p:tav tm="100000">
                                          <p:val>
                                            <p:strVal val="#ppt_y"/>
                                          </p:val>
                                        </p:tav>
                                      </p:tavLst>
                                    </p:anim>
                                  </p:childTnLst>
                                </p:cTn>
                              </p:par>
                            </p:childTnLst>
                          </p:cTn>
                        </p:par>
                        <p:par>
                          <p:cTn id="42" fill="hold">
                            <p:stCondLst>
                              <p:cond delay="3200"/>
                            </p:stCondLst>
                            <p:childTnLst>
                              <p:par>
                                <p:cTn id="43" presetID="42" presetClass="entr" presetSubtype="0" fill="hold" nodeType="afterEffect">
                                  <p:stCondLst>
                                    <p:cond delay="10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anim calcmode="lin" valueType="num">
                                      <p:cBhvr>
                                        <p:cTn id="46" dur="500" fill="hold"/>
                                        <p:tgtEl>
                                          <p:spTgt spid="6"/>
                                        </p:tgtEl>
                                        <p:attrNameLst>
                                          <p:attrName>ppt_x</p:attrName>
                                        </p:attrNameLst>
                                      </p:cBhvr>
                                      <p:tavLst>
                                        <p:tav tm="0">
                                          <p:val>
                                            <p:strVal val="#ppt_x"/>
                                          </p:val>
                                        </p:tav>
                                        <p:tav tm="100000">
                                          <p:val>
                                            <p:strVal val="#ppt_x"/>
                                          </p:val>
                                        </p:tav>
                                      </p:tavLst>
                                    </p:anim>
                                    <p:anim calcmode="lin" valueType="num">
                                      <p:cBhvr>
                                        <p:cTn id="47" dur="500" fill="hold"/>
                                        <p:tgtEl>
                                          <p:spTgt spid="6"/>
                                        </p:tgtEl>
                                        <p:attrNameLst>
                                          <p:attrName>ppt_y</p:attrName>
                                        </p:attrNameLst>
                                      </p:cBhvr>
                                      <p:tavLst>
                                        <p:tav tm="0">
                                          <p:val>
                                            <p:strVal val="#ppt_y+.1"/>
                                          </p:val>
                                        </p:tav>
                                        <p:tav tm="100000">
                                          <p:val>
                                            <p:strVal val="#ppt_y"/>
                                          </p:val>
                                        </p:tav>
                                      </p:tavLst>
                                    </p:anim>
                                  </p:childTnLst>
                                </p:cTn>
                              </p:par>
                            </p:childTnLst>
                          </p:cTn>
                        </p:par>
                        <p:par>
                          <p:cTn id="48" fill="hold">
                            <p:stCondLst>
                              <p:cond delay="3800"/>
                            </p:stCondLst>
                            <p:childTnLst>
                              <p:par>
                                <p:cTn id="49" presetID="42" presetClass="entr" presetSubtype="0" fill="hold" nodeType="afterEffect">
                                  <p:stCondLst>
                                    <p:cond delay="10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anim calcmode="lin" valueType="num">
                                      <p:cBhvr>
                                        <p:cTn id="52" dur="500" fill="hold"/>
                                        <p:tgtEl>
                                          <p:spTgt spid="7"/>
                                        </p:tgtEl>
                                        <p:attrNameLst>
                                          <p:attrName>ppt_x</p:attrName>
                                        </p:attrNameLst>
                                      </p:cBhvr>
                                      <p:tavLst>
                                        <p:tav tm="0">
                                          <p:val>
                                            <p:strVal val="#ppt_x"/>
                                          </p:val>
                                        </p:tav>
                                        <p:tav tm="100000">
                                          <p:val>
                                            <p:strVal val="#ppt_x"/>
                                          </p:val>
                                        </p:tav>
                                      </p:tavLst>
                                    </p:anim>
                                    <p:anim calcmode="lin" valueType="num">
                                      <p:cBhvr>
                                        <p:cTn id="53" dur="500" fill="hold"/>
                                        <p:tgtEl>
                                          <p:spTgt spid="7"/>
                                        </p:tgtEl>
                                        <p:attrNameLst>
                                          <p:attrName>ppt_y</p:attrName>
                                        </p:attrNameLst>
                                      </p:cBhvr>
                                      <p:tavLst>
                                        <p:tav tm="0">
                                          <p:val>
                                            <p:strVal val="#ppt_y+.1"/>
                                          </p:val>
                                        </p:tav>
                                        <p:tav tm="100000">
                                          <p:val>
                                            <p:strVal val="#ppt_y"/>
                                          </p:val>
                                        </p:tav>
                                      </p:tavLst>
                                    </p:anim>
                                  </p:childTnLst>
                                </p:cTn>
                              </p:par>
                            </p:childTnLst>
                          </p:cTn>
                        </p:par>
                        <p:par>
                          <p:cTn id="54" fill="hold">
                            <p:stCondLst>
                              <p:cond delay="4400"/>
                            </p:stCondLst>
                            <p:childTnLst>
                              <p:par>
                                <p:cTn id="55" presetID="42" presetClass="entr" presetSubtype="0" fill="hold" nodeType="afterEffect">
                                  <p:stCondLst>
                                    <p:cond delay="10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anim calcmode="lin" valueType="num">
                                      <p:cBhvr>
                                        <p:cTn id="58" dur="500" fill="hold"/>
                                        <p:tgtEl>
                                          <p:spTgt spid="8"/>
                                        </p:tgtEl>
                                        <p:attrNameLst>
                                          <p:attrName>ppt_x</p:attrName>
                                        </p:attrNameLst>
                                      </p:cBhvr>
                                      <p:tavLst>
                                        <p:tav tm="0">
                                          <p:val>
                                            <p:strVal val="#ppt_x"/>
                                          </p:val>
                                        </p:tav>
                                        <p:tav tm="100000">
                                          <p:val>
                                            <p:strVal val="#ppt_x"/>
                                          </p:val>
                                        </p:tav>
                                      </p:tavLst>
                                    </p:anim>
                                    <p:anim calcmode="lin" valueType="num">
                                      <p:cBhvr>
                                        <p:cTn id="59" dur="500" fill="hold"/>
                                        <p:tgtEl>
                                          <p:spTgt spid="8"/>
                                        </p:tgtEl>
                                        <p:attrNameLst>
                                          <p:attrName>ppt_y</p:attrName>
                                        </p:attrNameLst>
                                      </p:cBhvr>
                                      <p:tavLst>
                                        <p:tav tm="0">
                                          <p:val>
                                            <p:strVal val="#ppt_y+.1"/>
                                          </p:val>
                                        </p:tav>
                                        <p:tav tm="100000">
                                          <p:val>
                                            <p:strVal val="#ppt_y"/>
                                          </p:val>
                                        </p:tav>
                                      </p:tavLst>
                                    </p:anim>
                                  </p:childTnLst>
                                </p:cTn>
                              </p:par>
                            </p:childTnLst>
                          </p:cTn>
                        </p:par>
                        <p:par>
                          <p:cTn id="60" fill="hold">
                            <p:stCondLst>
                              <p:cond delay="5000"/>
                            </p:stCondLst>
                            <p:childTnLst>
                              <p:par>
                                <p:cTn id="61" presetID="42" presetClass="entr" presetSubtype="0" fill="hold" nodeType="afterEffect">
                                  <p:stCondLst>
                                    <p:cond delay="10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anim calcmode="lin" valueType="num">
                                      <p:cBhvr>
                                        <p:cTn id="64" dur="500" fill="hold"/>
                                        <p:tgtEl>
                                          <p:spTgt spid="11"/>
                                        </p:tgtEl>
                                        <p:attrNameLst>
                                          <p:attrName>ppt_x</p:attrName>
                                        </p:attrNameLst>
                                      </p:cBhvr>
                                      <p:tavLst>
                                        <p:tav tm="0">
                                          <p:val>
                                            <p:strVal val="#ppt_x"/>
                                          </p:val>
                                        </p:tav>
                                        <p:tav tm="100000">
                                          <p:val>
                                            <p:strVal val="#ppt_x"/>
                                          </p:val>
                                        </p:tav>
                                      </p:tavLst>
                                    </p:anim>
                                    <p:anim calcmode="lin" valueType="num">
                                      <p:cBhvr>
                                        <p:cTn id="65" dur="500" fill="hold"/>
                                        <p:tgtEl>
                                          <p:spTgt spid="11"/>
                                        </p:tgtEl>
                                        <p:attrNameLst>
                                          <p:attrName>ppt_y</p:attrName>
                                        </p:attrNameLst>
                                      </p:cBhvr>
                                      <p:tavLst>
                                        <p:tav tm="0">
                                          <p:val>
                                            <p:strVal val="#ppt_y+.1"/>
                                          </p:val>
                                        </p:tav>
                                        <p:tav tm="100000">
                                          <p:val>
                                            <p:strVal val="#ppt_y"/>
                                          </p:val>
                                        </p:tav>
                                      </p:tavLst>
                                    </p:anim>
                                  </p:childTnLst>
                                </p:cTn>
                              </p:par>
                            </p:childTnLst>
                          </p:cTn>
                        </p:par>
                        <p:par>
                          <p:cTn id="66" fill="hold">
                            <p:stCondLst>
                              <p:cond delay="5600"/>
                            </p:stCondLst>
                            <p:childTnLst>
                              <p:par>
                                <p:cTn id="67" presetID="42" presetClass="entr" presetSubtype="0" fill="hold" nodeType="afterEffect">
                                  <p:stCondLst>
                                    <p:cond delay="10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anim calcmode="lin" valueType="num">
                                      <p:cBhvr>
                                        <p:cTn id="70" dur="500" fill="hold"/>
                                        <p:tgtEl>
                                          <p:spTgt spid="13"/>
                                        </p:tgtEl>
                                        <p:attrNameLst>
                                          <p:attrName>ppt_x</p:attrName>
                                        </p:attrNameLst>
                                      </p:cBhvr>
                                      <p:tavLst>
                                        <p:tav tm="0">
                                          <p:val>
                                            <p:strVal val="#ppt_x"/>
                                          </p:val>
                                        </p:tav>
                                        <p:tav tm="100000">
                                          <p:val>
                                            <p:strVal val="#ppt_x"/>
                                          </p:val>
                                        </p:tav>
                                      </p:tavLst>
                                    </p:anim>
                                    <p:anim calcmode="lin" valueType="num">
                                      <p:cBhvr>
                                        <p:cTn id="71" dur="500" fill="hold"/>
                                        <p:tgtEl>
                                          <p:spTgt spid="13"/>
                                        </p:tgtEl>
                                        <p:attrNameLst>
                                          <p:attrName>ppt_y</p:attrName>
                                        </p:attrNameLst>
                                      </p:cBhvr>
                                      <p:tavLst>
                                        <p:tav tm="0">
                                          <p:val>
                                            <p:strVal val="#ppt_y+.1"/>
                                          </p:val>
                                        </p:tav>
                                        <p:tav tm="100000">
                                          <p:val>
                                            <p:strVal val="#ppt_y"/>
                                          </p:val>
                                        </p:tav>
                                      </p:tavLst>
                                    </p:anim>
                                  </p:childTnLst>
                                </p:cTn>
                              </p:par>
                            </p:childTnLst>
                          </p:cTn>
                        </p:par>
                        <p:par>
                          <p:cTn id="72" fill="hold">
                            <p:stCondLst>
                              <p:cond delay="6200"/>
                            </p:stCondLst>
                            <p:childTnLst>
                              <p:par>
                                <p:cTn id="73" presetID="42" presetClass="entr" presetSubtype="0" fill="hold" nodeType="afterEffect">
                                  <p:stCondLst>
                                    <p:cond delay="10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500"/>
                                        <p:tgtEl>
                                          <p:spTgt spid="12"/>
                                        </p:tgtEl>
                                      </p:cBhvr>
                                    </p:animEffect>
                                    <p:anim calcmode="lin" valueType="num">
                                      <p:cBhvr>
                                        <p:cTn id="76" dur="500" fill="hold"/>
                                        <p:tgtEl>
                                          <p:spTgt spid="12"/>
                                        </p:tgtEl>
                                        <p:attrNameLst>
                                          <p:attrName>ppt_x</p:attrName>
                                        </p:attrNameLst>
                                      </p:cBhvr>
                                      <p:tavLst>
                                        <p:tav tm="0">
                                          <p:val>
                                            <p:strVal val="#ppt_x"/>
                                          </p:val>
                                        </p:tav>
                                        <p:tav tm="100000">
                                          <p:val>
                                            <p:strVal val="#ppt_x"/>
                                          </p:val>
                                        </p:tav>
                                      </p:tavLst>
                                    </p:anim>
                                    <p:anim calcmode="lin" valueType="num">
                                      <p:cBhvr>
                                        <p:cTn id="7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3BD8607-D21C-C445-82A8-3C46B9CD10AB}"/>
              </a:ext>
            </a:extLst>
          </p:cNvPr>
          <p:cNvSpPr>
            <a:spLocks noGrp="1"/>
          </p:cNvSpPr>
          <p:nvPr>
            <p:ph type="dt" sz="half" idx="10"/>
          </p:nvPr>
        </p:nvSpPr>
        <p:spPr/>
        <p:txBody>
          <a:bodyPr/>
          <a:lstStyle/>
          <a:p>
            <a:fld id="{268002D7-0BC9-454A-B249-2E63A8E2EA08}" type="datetime1">
              <a:rPr lang="en-US" smtClean="0"/>
              <a:pPr/>
              <a:t>9/23/2019</a:t>
            </a:fld>
            <a:endParaRPr lang="en-US"/>
          </a:p>
        </p:txBody>
      </p:sp>
      <p:sp>
        <p:nvSpPr>
          <p:cNvPr id="3" name="Slide Number Placeholder 2">
            <a:extLst>
              <a:ext uri="{FF2B5EF4-FFF2-40B4-BE49-F238E27FC236}">
                <a16:creationId xmlns="" xmlns:a16="http://schemas.microsoft.com/office/drawing/2014/main" id="{083F65BC-4C0B-8E49-92EB-3B30D22E2037}"/>
              </a:ext>
            </a:extLst>
          </p:cNvPr>
          <p:cNvSpPr>
            <a:spLocks noGrp="1"/>
          </p:cNvSpPr>
          <p:nvPr>
            <p:ph type="sldNum" sz="quarter" idx="12"/>
          </p:nvPr>
        </p:nvSpPr>
        <p:spPr/>
        <p:txBody>
          <a:bodyPr/>
          <a:lstStyle/>
          <a:p>
            <a:fld id="{FD980031-200C-46EB-A905-0D9DD9F0457B}" type="slidenum">
              <a:rPr lang="en-US" smtClean="0"/>
              <a:pPr/>
              <a:t>53</a:t>
            </a:fld>
            <a:endParaRPr lang="en-US"/>
          </a:p>
        </p:txBody>
      </p:sp>
      <p:sp>
        <p:nvSpPr>
          <p:cNvPr id="5" name="TextBox 4">
            <a:extLst>
              <a:ext uri="{FF2B5EF4-FFF2-40B4-BE49-F238E27FC236}">
                <a16:creationId xmlns="" xmlns:a16="http://schemas.microsoft.com/office/drawing/2014/main" id="{414B815C-6365-EF45-A71D-09FEA6E596F0}"/>
              </a:ext>
            </a:extLst>
          </p:cNvPr>
          <p:cNvSpPr txBox="1"/>
          <p:nvPr/>
        </p:nvSpPr>
        <p:spPr>
          <a:xfrm>
            <a:off x="8346626" y="1394085"/>
            <a:ext cx="3682583" cy="4431983"/>
          </a:xfrm>
          <a:prstGeom prst="rect">
            <a:avLst/>
          </a:prstGeom>
          <a:noFill/>
        </p:spPr>
        <p:txBody>
          <a:bodyPr wrap="square" rtlCol="0">
            <a:spAutoFit/>
          </a:bodyPr>
          <a:lstStyle/>
          <a:p>
            <a:pPr>
              <a:spcBef>
                <a:spcPts val="1200"/>
              </a:spcBef>
            </a:pPr>
            <a:r>
              <a:rPr lang="en-US" sz="2800" b="1" dirty="0">
                <a:solidFill>
                  <a:schemeClr val="bg1"/>
                </a:solidFill>
                <a:latin typeface="Arial" panose="020B0604020202020204" pitchFamily="34" charset="0"/>
                <a:cs typeface="Arial" panose="020B0604020202020204" pitchFamily="34" charset="0"/>
              </a:rPr>
              <a:t>The Law of Demand</a:t>
            </a:r>
            <a:r>
              <a:rPr lang="en-US" sz="2800" dirty="0">
                <a:solidFill>
                  <a:schemeClr val="bg1"/>
                </a:solidFill>
                <a:latin typeface="Arial" panose="020B0604020202020204" pitchFamily="34" charset="0"/>
                <a:cs typeface="Arial" panose="020B0604020202020204" pitchFamily="34" charset="0"/>
              </a:rPr>
              <a:t> </a:t>
            </a:r>
            <a:r>
              <a:rPr lang="en-US" sz="2400" dirty="0">
                <a:solidFill>
                  <a:schemeClr val="bg1"/>
                </a:solidFill>
                <a:latin typeface="Arial" panose="020B0604020202020204" pitchFamily="34" charset="0"/>
                <a:cs typeface="Arial" panose="020B0604020202020204" pitchFamily="34" charset="0"/>
              </a:rPr>
              <a:t>states that:</a:t>
            </a:r>
          </a:p>
          <a:p>
            <a:pPr>
              <a:spcBef>
                <a:spcPts val="1200"/>
              </a:spcBef>
            </a:pPr>
            <a:r>
              <a:rPr lang="en-US" sz="2400" dirty="0">
                <a:solidFill>
                  <a:schemeClr val="bg1"/>
                </a:solidFill>
                <a:latin typeface="Arial" panose="020B0604020202020204" pitchFamily="34" charset="0"/>
                <a:cs typeface="Arial" panose="020B0604020202020204" pitchFamily="34" charset="0"/>
              </a:rPr>
              <a:t>“When prices rise, demand falls and vice versa, when prices decrease, demand increases.  </a:t>
            </a:r>
          </a:p>
          <a:p>
            <a:pPr>
              <a:spcBef>
                <a:spcPts val="1200"/>
              </a:spcBef>
            </a:pPr>
            <a:r>
              <a:rPr lang="en-US" sz="2400" b="1" dirty="0">
                <a:solidFill>
                  <a:schemeClr val="bg1"/>
                </a:solidFill>
                <a:latin typeface="Arial" panose="020B0604020202020204" pitchFamily="34" charset="0"/>
                <a:cs typeface="Arial" panose="020B0604020202020204" pitchFamily="34" charset="0"/>
              </a:rPr>
              <a:t>With our pricing we need to find the middle point.</a:t>
            </a:r>
          </a:p>
          <a:p>
            <a:endParaRPr lang="en-US" dirty="0"/>
          </a:p>
        </p:txBody>
      </p:sp>
      <p:sp>
        <p:nvSpPr>
          <p:cNvPr id="6" name="TextBox 5">
            <a:extLst>
              <a:ext uri="{FF2B5EF4-FFF2-40B4-BE49-F238E27FC236}">
                <a16:creationId xmlns="" xmlns:a16="http://schemas.microsoft.com/office/drawing/2014/main" id="{0C9A3684-56D3-6044-A81B-9ACD7BB71E33}"/>
              </a:ext>
            </a:extLst>
          </p:cNvPr>
          <p:cNvSpPr txBox="1"/>
          <p:nvPr/>
        </p:nvSpPr>
        <p:spPr>
          <a:xfrm>
            <a:off x="479942" y="209934"/>
            <a:ext cx="6210299"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Marketing Mix</a:t>
            </a:r>
            <a:endParaRPr lang="en-US" sz="44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 xmlns:a16="http://schemas.microsoft.com/office/drawing/2014/main" id="{E3DA6372-6181-BE4B-9C96-A8F215B5CE6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grpSp>
        <p:nvGrpSpPr>
          <p:cNvPr id="21" name="Group 20">
            <a:extLst>
              <a:ext uri="{FF2B5EF4-FFF2-40B4-BE49-F238E27FC236}">
                <a16:creationId xmlns="" xmlns:a16="http://schemas.microsoft.com/office/drawing/2014/main" id="{ED425884-DA58-DA47-80C7-1D0C6FC78921}"/>
              </a:ext>
            </a:extLst>
          </p:cNvPr>
          <p:cNvGrpSpPr/>
          <p:nvPr/>
        </p:nvGrpSpPr>
        <p:grpSpPr>
          <a:xfrm>
            <a:off x="2177360" y="3003658"/>
            <a:ext cx="1473145" cy="2263342"/>
            <a:chOff x="2177360" y="3003658"/>
            <a:chExt cx="1473145" cy="2263342"/>
          </a:xfrm>
        </p:grpSpPr>
        <p:sp>
          <p:nvSpPr>
            <p:cNvPr id="10" name="Pentagon 9">
              <a:extLst>
                <a:ext uri="{FF2B5EF4-FFF2-40B4-BE49-F238E27FC236}">
                  <a16:creationId xmlns="" xmlns:a16="http://schemas.microsoft.com/office/drawing/2014/main" id="{6186F79F-D27F-3444-9F9D-E63F7CCA5DD4}"/>
                </a:ext>
              </a:extLst>
            </p:cNvPr>
            <p:cNvSpPr/>
            <p:nvPr/>
          </p:nvSpPr>
          <p:spPr>
            <a:xfrm rot="5400000">
              <a:off x="1782263" y="3398758"/>
              <a:ext cx="2263342" cy="1473142"/>
            </a:xfrm>
            <a:prstGeom prst="homePlate">
              <a:avLst/>
            </a:prstGeom>
            <a:solidFill>
              <a:srgbClr val="E76F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 xmlns:a16="http://schemas.microsoft.com/office/drawing/2014/main" id="{E1FE81EB-5609-EB49-9BD2-D0FC3331E7BC}"/>
                </a:ext>
              </a:extLst>
            </p:cNvPr>
            <p:cNvSpPr txBox="1"/>
            <p:nvPr/>
          </p:nvSpPr>
          <p:spPr>
            <a:xfrm>
              <a:off x="2177360" y="3123495"/>
              <a:ext cx="1473142" cy="677108"/>
            </a:xfrm>
            <a:prstGeom prst="rect">
              <a:avLst/>
            </a:prstGeom>
            <a:noFill/>
          </p:spPr>
          <p:txBody>
            <a:bodyPr wrap="square" rtlCol="0">
              <a:spAutoFit/>
            </a:bodyPr>
            <a:lstStyle/>
            <a:p>
              <a:pPr algn="ctr"/>
              <a:endParaRPr lang="en-US" b="1" dirty="0">
                <a:solidFill>
                  <a:schemeClr val="bg1"/>
                </a:solidFill>
                <a:latin typeface="Arial" panose="020B0604020202020204" pitchFamily="34" charset="0"/>
                <a:cs typeface="Arial" panose="020B0604020202020204" pitchFamily="34" charset="0"/>
              </a:endParaRPr>
            </a:p>
            <a:p>
              <a:pPr algn="ctr"/>
              <a:r>
                <a:rPr lang="en-US" sz="2000" b="1" dirty="0">
                  <a:solidFill>
                    <a:schemeClr val="bg1"/>
                  </a:solidFill>
                  <a:latin typeface="Arial" panose="020B0604020202020204" pitchFamily="34" charset="0"/>
                  <a:cs typeface="Arial" panose="020B0604020202020204" pitchFamily="34" charset="0"/>
                </a:rPr>
                <a:t>DEMAND</a:t>
              </a:r>
            </a:p>
          </p:txBody>
        </p:sp>
      </p:grpSp>
      <p:grpSp>
        <p:nvGrpSpPr>
          <p:cNvPr id="22" name="Group 21">
            <a:extLst>
              <a:ext uri="{FF2B5EF4-FFF2-40B4-BE49-F238E27FC236}">
                <a16:creationId xmlns="" xmlns:a16="http://schemas.microsoft.com/office/drawing/2014/main" id="{518E04DE-B10A-7044-850F-8B0A2ED687CE}"/>
              </a:ext>
            </a:extLst>
          </p:cNvPr>
          <p:cNvGrpSpPr/>
          <p:nvPr/>
        </p:nvGrpSpPr>
        <p:grpSpPr>
          <a:xfrm>
            <a:off x="6042482" y="2297329"/>
            <a:ext cx="1492334" cy="2263342"/>
            <a:chOff x="6042482" y="2297329"/>
            <a:chExt cx="1492334" cy="2263342"/>
          </a:xfrm>
        </p:grpSpPr>
        <p:sp>
          <p:nvSpPr>
            <p:cNvPr id="12" name="Pentagon 11">
              <a:extLst>
                <a:ext uri="{FF2B5EF4-FFF2-40B4-BE49-F238E27FC236}">
                  <a16:creationId xmlns="" xmlns:a16="http://schemas.microsoft.com/office/drawing/2014/main" id="{8C3557B1-7890-114F-A915-7A1D5BDA392D}"/>
                </a:ext>
              </a:extLst>
            </p:cNvPr>
            <p:cNvSpPr/>
            <p:nvPr/>
          </p:nvSpPr>
          <p:spPr>
            <a:xfrm rot="16200000">
              <a:off x="5647382" y="2692429"/>
              <a:ext cx="2263342" cy="1473142"/>
            </a:xfrm>
            <a:prstGeom prst="homePlate">
              <a:avLst/>
            </a:prstGeom>
            <a:solidFill>
              <a:srgbClr val="E76F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 xmlns:a16="http://schemas.microsoft.com/office/drawing/2014/main" id="{D73E0082-9032-DE45-9F6F-A01D4C833C42}"/>
                </a:ext>
              </a:extLst>
            </p:cNvPr>
            <p:cNvSpPr txBox="1"/>
            <p:nvPr/>
          </p:nvSpPr>
          <p:spPr>
            <a:xfrm>
              <a:off x="6061674" y="3043475"/>
              <a:ext cx="1473142" cy="677108"/>
            </a:xfrm>
            <a:prstGeom prst="rect">
              <a:avLst/>
            </a:prstGeom>
            <a:noFill/>
          </p:spPr>
          <p:txBody>
            <a:bodyPr wrap="square" rtlCol="0">
              <a:spAutoFit/>
            </a:bodyPr>
            <a:lstStyle/>
            <a:p>
              <a:pPr algn="ctr"/>
              <a:endParaRPr lang="en-US" b="1" dirty="0">
                <a:solidFill>
                  <a:schemeClr val="bg1"/>
                </a:solidFill>
                <a:latin typeface="Arial" panose="020B0604020202020204" pitchFamily="34" charset="0"/>
                <a:cs typeface="Arial" panose="020B0604020202020204" pitchFamily="34" charset="0"/>
              </a:endParaRPr>
            </a:p>
            <a:p>
              <a:pPr algn="ctr"/>
              <a:r>
                <a:rPr lang="en-US" sz="2000" b="1" dirty="0">
                  <a:solidFill>
                    <a:schemeClr val="bg1"/>
                  </a:solidFill>
                  <a:latin typeface="Arial" panose="020B0604020202020204" pitchFamily="34" charset="0"/>
                  <a:cs typeface="Arial" panose="020B0604020202020204" pitchFamily="34" charset="0"/>
                </a:rPr>
                <a:t>DEMAND</a:t>
              </a:r>
            </a:p>
          </p:txBody>
        </p:sp>
      </p:grpSp>
      <p:grpSp>
        <p:nvGrpSpPr>
          <p:cNvPr id="20" name="Group 19">
            <a:extLst>
              <a:ext uri="{FF2B5EF4-FFF2-40B4-BE49-F238E27FC236}">
                <a16:creationId xmlns="" xmlns:a16="http://schemas.microsoft.com/office/drawing/2014/main" id="{7D4DE94F-B12D-D84A-9F1C-EE3894C9CA10}"/>
              </a:ext>
            </a:extLst>
          </p:cNvPr>
          <p:cNvGrpSpPr/>
          <p:nvPr/>
        </p:nvGrpSpPr>
        <p:grpSpPr>
          <a:xfrm>
            <a:off x="514622" y="2198767"/>
            <a:ext cx="1473142" cy="2263341"/>
            <a:chOff x="514622" y="2198767"/>
            <a:chExt cx="1473142" cy="2263341"/>
          </a:xfrm>
        </p:grpSpPr>
        <p:sp>
          <p:nvSpPr>
            <p:cNvPr id="8" name="Pentagon 7">
              <a:extLst>
                <a:ext uri="{FF2B5EF4-FFF2-40B4-BE49-F238E27FC236}">
                  <a16:creationId xmlns="" xmlns:a16="http://schemas.microsoft.com/office/drawing/2014/main" id="{78E35EC1-4E43-2445-A131-D518C4EB78A8}"/>
                </a:ext>
              </a:extLst>
            </p:cNvPr>
            <p:cNvSpPr/>
            <p:nvPr/>
          </p:nvSpPr>
          <p:spPr>
            <a:xfrm rot="16200000">
              <a:off x="119522" y="2593867"/>
              <a:ext cx="2263341" cy="1473141"/>
            </a:xfrm>
            <a:prstGeom prst="homePlate">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7274F655-F879-854F-9A8A-BE0FF0C6CDDC}"/>
                </a:ext>
              </a:extLst>
            </p:cNvPr>
            <p:cNvSpPr txBox="1"/>
            <p:nvPr/>
          </p:nvSpPr>
          <p:spPr>
            <a:xfrm>
              <a:off x="514622" y="3090445"/>
              <a:ext cx="1473142" cy="677108"/>
            </a:xfrm>
            <a:prstGeom prst="rect">
              <a:avLst/>
            </a:prstGeom>
            <a:noFill/>
          </p:spPr>
          <p:txBody>
            <a:bodyPr wrap="square" rtlCol="0">
              <a:spAutoFit/>
            </a:bodyPr>
            <a:lstStyle/>
            <a:p>
              <a:pPr algn="ctr"/>
              <a:endParaRPr lang="en-US" b="1" dirty="0">
                <a:solidFill>
                  <a:schemeClr val="bg1"/>
                </a:solidFill>
                <a:latin typeface="Arial" panose="020B0604020202020204" pitchFamily="34" charset="0"/>
                <a:cs typeface="Arial" panose="020B0604020202020204" pitchFamily="34" charset="0"/>
              </a:endParaRPr>
            </a:p>
            <a:p>
              <a:pPr algn="ctr"/>
              <a:r>
                <a:rPr lang="en-US" sz="2000" b="1" dirty="0">
                  <a:solidFill>
                    <a:schemeClr val="bg1"/>
                  </a:solidFill>
                  <a:latin typeface="Arial" panose="020B0604020202020204" pitchFamily="34" charset="0"/>
                  <a:cs typeface="Arial" panose="020B0604020202020204" pitchFamily="34" charset="0"/>
                </a:rPr>
                <a:t>PRICE</a:t>
              </a:r>
            </a:p>
          </p:txBody>
        </p:sp>
        <p:sp>
          <p:nvSpPr>
            <p:cNvPr id="17" name="TextBox 16">
              <a:extLst>
                <a:ext uri="{FF2B5EF4-FFF2-40B4-BE49-F238E27FC236}">
                  <a16:creationId xmlns="" xmlns:a16="http://schemas.microsoft.com/office/drawing/2014/main" id="{43A22067-8D27-7F4A-8FBC-EDFE0EE58622}"/>
                </a:ext>
              </a:extLst>
            </p:cNvPr>
            <p:cNvSpPr txBox="1"/>
            <p:nvPr/>
          </p:nvSpPr>
          <p:spPr>
            <a:xfrm>
              <a:off x="893927" y="2762247"/>
              <a:ext cx="714531" cy="769441"/>
            </a:xfrm>
            <a:prstGeom prst="rect">
              <a:avLst/>
            </a:prstGeom>
            <a:noFill/>
          </p:spPr>
          <p:txBody>
            <a:bodyPr wrap="square" rtlCol="0">
              <a:spAutoFit/>
            </a:bodyPr>
            <a:lstStyle/>
            <a:p>
              <a:pPr algn="ctr"/>
              <a:r>
                <a:rPr lang="en-US" sz="4400" dirty="0">
                  <a:solidFill>
                    <a:schemeClr val="bg1"/>
                  </a:solidFill>
                  <a:latin typeface="Arial Black" panose="020B0604020202020204" pitchFamily="34" charset="0"/>
                  <a:cs typeface="Arial Black" panose="020B0604020202020204" pitchFamily="34" charset="0"/>
                </a:rPr>
                <a:t>$</a:t>
              </a:r>
            </a:p>
          </p:txBody>
        </p:sp>
      </p:grpSp>
      <p:grpSp>
        <p:nvGrpSpPr>
          <p:cNvPr id="19" name="Group 18">
            <a:extLst>
              <a:ext uri="{FF2B5EF4-FFF2-40B4-BE49-F238E27FC236}">
                <a16:creationId xmlns="" xmlns:a16="http://schemas.microsoft.com/office/drawing/2014/main" id="{4298CC70-CFAA-4744-9903-68392259E312}"/>
              </a:ext>
            </a:extLst>
          </p:cNvPr>
          <p:cNvGrpSpPr/>
          <p:nvPr/>
        </p:nvGrpSpPr>
        <p:grpSpPr>
          <a:xfrm>
            <a:off x="4379743" y="3014902"/>
            <a:ext cx="1473142" cy="2263341"/>
            <a:chOff x="4379743" y="3014902"/>
            <a:chExt cx="1473142" cy="2263341"/>
          </a:xfrm>
        </p:grpSpPr>
        <p:sp>
          <p:nvSpPr>
            <p:cNvPr id="11" name="Pentagon 10">
              <a:extLst>
                <a:ext uri="{FF2B5EF4-FFF2-40B4-BE49-F238E27FC236}">
                  <a16:creationId xmlns="" xmlns:a16="http://schemas.microsoft.com/office/drawing/2014/main" id="{0E707419-BFD5-E04C-850A-432716D3EC4B}"/>
                </a:ext>
              </a:extLst>
            </p:cNvPr>
            <p:cNvSpPr/>
            <p:nvPr/>
          </p:nvSpPr>
          <p:spPr>
            <a:xfrm rot="5400000">
              <a:off x="3984644" y="3410002"/>
              <a:ext cx="2263341" cy="1473141"/>
            </a:xfrm>
            <a:prstGeom prst="homePlate">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E6455538-DDAA-5343-AF1C-E11037913A0F}"/>
                </a:ext>
              </a:extLst>
            </p:cNvPr>
            <p:cNvSpPr txBox="1"/>
            <p:nvPr/>
          </p:nvSpPr>
          <p:spPr>
            <a:xfrm>
              <a:off x="4379743" y="3116828"/>
              <a:ext cx="1473142" cy="677108"/>
            </a:xfrm>
            <a:prstGeom prst="rect">
              <a:avLst/>
            </a:prstGeom>
            <a:noFill/>
          </p:spPr>
          <p:txBody>
            <a:bodyPr wrap="square" rtlCol="0">
              <a:spAutoFit/>
            </a:bodyPr>
            <a:lstStyle/>
            <a:p>
              <a:pPr algn="ctr"/>
              <a:endParaRPr lang="en-US" b="1" dirty="0">
                <a:solidFill>
                  <a:schemeClr val="bg1"/>
                </a:solidFill>
                <a:latin typeface="Arial" panose="020B0604020202020204" pitchFamily="34" charset="0"/>
                <a:cs typeface="Arial" panose="020B0604020202020204" pitchFamily="34" charset="0"/>
              </a:endParaRPr>
            </a:p>
            <a:p>
              <a:pPr algn="ctr"/>
              <a:r>
                <a:rPr lang="en-US" sz="2000" b="1" dirty="0">
                  <a:solidFill>
                    <a:schemeClr val="bg1"/>
                  </a:solidFill>
                  <a:latin typeface="Arial" panose="020B0604020202020204" pitchFamily="34" charset="0"/>
                  <a:cs typeface="Arial" panose="020B0604020202020204" pitchFamily="34" charset="0"/>
                </a:rPr>
                <a:t>PRICE</a:t>
              </a:r>
            </a:p>
          </p:txBody>
        </p:sp>
        <p:sp>
          <p:nvSpPr>
            <p:cNvPr id="18" name="TextBox 17">
              <a:extLst>
                <a:ext uri="{FF2B5EF4-FFF2-40B4-BE49-F238E27FC236}">
                  <a16:creationId xmlns="" xmlns:a16="http://schemas.microsoft.com/office/drawing/2014/main" id="{14A067D9-482B-0947-ABFB-B2C462D137FB}"/>
                </a:ext>
              </a:extLst>
            </p:cNvPr>
            <p:cNvSpPr txBox="1"/>
            <p:nvPr/>
          </p:nvSpPr>
          <p:spPr>
            <a:xfrm>
              <a:off x="4755054" y="3630132"/>
              <a:ext cx="714531" cy="769441"/>
            </a:xfrm>
            <a:prstGeom prst="rect">
              <a:avLst/>
            </a:prstGeom>
            <a:noFill/>
          </p:spPr>
          <p:txBody>
            <a:bodyPr wrap="square" rtlCol="0">
              <a:spAutoFit/>
            </a:bodyPr>
            <a:lstStyle/>
            <a:p>
              <a:pPr algn="ctr"/>
              <a:r>
                <a:rPr lang="en-US" sz="4400" b="1" dirty="0">
                  <a:solidFill>
                    <a:schemeClr val="bg1"/>
                  </a:solidFill>
                  <a:latin typeface="Arial Black" panose="020B0604020202020204" pitchFamily="34" charset="0"/>
                  <a:cs typeface="Arial Black" panose="020B0604020202020204" pitchFamily="34" charset="0"/>
                </a:rPr>
                <a:t>$</a:t>
              </a:r>
            </a:p>
          </p:txBody>
        </p:sp>
      </p:grpSp>
    </p:spTree>
    <p:extLst>
      <p:ext uri="{BB962C8B-B14F-4D97-AF65-F5344CB8AC3E}">
        <p14:creationId xmlns:p14="http://schemas.microsoft.com/office/powerpoint/2010/main" val="20500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7F19BD1D-3422-4BB2-8D11-F2C882125458}"/>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5827948" y="-586855"/>
            <a:ext cx="8188657" cy="8188657"/>
          </a:xfrm>
          <a:prstGeom prst="ellipse">
            <a:avLst/>
          </a:prstGeom>
          <a:ln w="76200">
            <a:solidFill>
              <a:srgbClr val="E76F0A"/>
            </a:solidFill>
          </a:ln>
        </p:spPr>
      </p:pic>
      <p:sp>
        <p:nvSpPr>
          <p:cNvPr id="2" name="Date Placeholder 1">
            <a:extLst>
              <a:ext uri="{FF2B5EF4-FFF2-40B4-BE49-F238E27FC236}">
                <a16:creationId xmlns="" xmlns:a16="http://schemas.microsoft.com/office/drawing/2014/main" id="{78B91161-8EA5-2D40-9F56-23823BE16ECE}"/>
              </a:ext>
            </a:extLst>
          </p:cNvPr>
          <p:cNvSpPr>
            <a:spLocks noGrp="1"/>
          </p:cNvSpPr>
          <p:nvPr>
            <p:ph type="dt" sz="half" idx="10"/>
          </p:nvPr>
        </p:nvSpPr>
        <p:spPr/>
        <p:txBody>
          <a:bodyPr/>
          <a:lstStyle/>
          <a:p>
            <a:fld id="{268002D7-0BC9-454A-B249-2E63A8E2EA08}" type="datetime1">
              <a:rPr lang="en-US" smtClean="0"/>
              <a:pPr/>
              <a:t>9/23/2019</a:t>
            </a:fld>
            <a:endParaRPr lang="en-US"/>
          </a:p>
        </p:txBody>
      </p:sp>
      <p:sp>
        <p:nvSpPr>
          <p:cNvPr id="3" name="Slide Number Placeholder 2">
            <a:extLst>
              <a:ext uri="{FF2B5EF4-FFF2-40B4-BE49-F238E27FC236}">
                <a16:creationId xmlns="" xmlns:a16="http://schemas.microsoft.com/office/drawing/2014/main" id="{58A8FCC2-A949-E543-8763-388FDF162F8D}"/>
              </a:ext>
            </a:extLst>
          </p:cNvPr>
          <p:cNvSpPr>
            <a:spLocks noGrp="1"/>
          </p:cNvSpPr>
          <p:nvPr>
            <p:ph type="sldNum" sz="quarter" idx="12"/>
          </p:nvPr>
        </p:nvSpPr>
        <p:spPr/>
        <p:txBody>
          <a:bodyPr/>
          <a:lstStyle/>
          <a:p>
            <a:fld id="{FD980031-200C-46EB-A905-0D9DD9F0457B}" type="slidenum">
              <a:rPr lang="en-US" smtClean="0"/>
              <a:pPr/>
              <a:t>54</a:t>
            </a:fld>
            <a:endParaRPr lang="en-US"/>
          </a:p>
        </p:txBody>
      </p:sp>
      <p:sp>
        <p:nvSpPr>
          <p:cNvPr id="11" name="TextBox 10">
            <a:extLst>
              <a:ext uri="{FF2B5EF4-FFF2-40B4-BE49-F238E27FC236}">
                <a16:creationId xmlns="" xmlns:a16="http://schemas.microsoft.com/office/drawing/2014/main" id="{39CEBF1D-921D-944C-A19F-0F613814664A}"/>
              </a:ext>
            </a:extLst>
          </p:cNvPr>
          <p:cNvSpPr txBox="1"/>
          <p:nvPr/>
        </p:nvSpPr>
        <p:spPr>
          <a:xfrm>
            <a:off x="733724" y="379482"/>
            <a:ext cx="4108100"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Marketing Mix</a:t>
            </a:r>
            <a:endParaRPr lang="en-US" sz="44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991FA544-AB4C-5D40-B67C-F43F63511071}"/>
              </a:ext>
            </a:extLst>
          </p:cNvPr>
          <p:cNvSpPr txBox="1"/>
          <p:nvPr/>
        </p:nvSpPr>
        <p:spPr>
          <a:xfrm>
            <a:off x="733724" y="1469035"/>
            <a:ext cx="4482853" cy="1200329"/>
          </a:xfrm>
          <a:prstGeom prst="rect">
            <a:avLst/>
          </a:prstGeom>
          <a:noFill/>
        </p:spPr>
        <p:txBody>
          <a:bodyPr wrap="square" rtlCol="0">
            <a:spAutoFit/>
          </a:bodyPr>
          <a:lstStyle/>
          <a:p>
            <a:r>
              <a:rPr lang="en-US" sz="2400" dirty="0">
                <a:solidFill>
                  <a:srgbClr val="E76F0A"/>
                </a:solidFill>
                <a:latin typeface="Arial" panose="020B0604020202020204" pitchFamily="34" charset="0"/>
                <a:cs typeface="Arial" panose="020B0604020202020204" pitchFamily="34" charset="0"/>
              </a:rPr>
              <a:t>We also have to understand the </a:t>
            </a:r>
            <a:r>
              <a:rPr lang="en-US" sz="2400" b="1" dirty="0">
                <a:solidFill>
                  <a:srgbClr val="E76F0A"/>
                </a:solidFill>
                <a:latin typeface="Arial" panose="020B0604020202020204" pitchFamily="34" charset="0"/>
                <a:cs typeface="Arial" panose="020B0604020202020204" pitchFamily="34" charset="0"/>
              </a:rPr>
              <a:t>price range</a:t>
            </a:r>
            <a:r>
              <a:rPr lang="en-US" sz="2400" dirty="0">
                <a:solidFill>
                  <a:srgbClr val="E76F0A"/>
                </a:solidFill>
                <a:latin typeface="Arial" panose="020B0604020202020204" pitchFamily="34" charset="0"/>
                <a:cs typeface="Arial" panose="020B0604020202020204" pitchFamily="34" charset="0"/>
              </a:rPr>
              <a:t> for our product or service.  </a:t>
            </a:r>
          </a:p>
        </p:txBody>
      </p:sp>
      <p:pic>
        <p:nvPicPr>
          <p:cNvPr id="25" name="Picture 24">
            <a:extLst>
              <a:ext uri="{FF2B5EF4-FFF2-40B4-BE49-F238E27FC236}">
                <a16:creationId xmlns="" xmlns:a16="http://schemas.microsoft.com/office/drawing/2014/main" id="{57F36E9B-AFF9-4B4E-AC9A-6B9A9E32C62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4" name="TextBox 3">
            <a:extLst>
              <a:ext uri="{FF2B5EF4-FFF2-40B4-BE49-F238E27FC236}">
                <a16:creationId xmlns="" xmlns:a16="http://schemas.microsoft.com/office/drawing/2014/main" id="{83506216-C599-0440-A984-323F613C186B}"/>
              </a:ext>
            </a:extLst>
          </p:cNvPr>
          <p:cNvSpPr txBox="1"/>
          <p:nvPr/>
        </p:nvSpPr>
        <p:spPr>
          <a:xfrm>
            <a:off x="733724" y="2968052"/>
            <a:ext cx="4790622" cy="224676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 </a:t>
            </a:r>
            <a:r>
              <a:rPr lang="en-US" sz="2000" b="1" dirty="0">
                <a:solidFill>
                  <a:srgbClr val="E76F0A"/>
                </a:solidFill>
                <a:latin typeface="Arial" panose="020B0604020202020204" pitchFamily="34" charset="0"/>
                <a:cs typeface="Arial" panose="020B0604020202020204" pitchFamily="34" charset="0"/>
              </a:rPr>
              <a:t>price ceiling</a:t>
            </a:r>
            <a:r>
              <a:rPr lang="en-US" sz="2000" dirty="0">
                <a:solidFill>
                  <a:srgbClr val="E76F0A"/>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is the highest price that a customer is willing or able to pay.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a:t>
            </a:r>
            <a:r>
              <a:rPr lang="en-US" sz="2000" b="1" dirty="0">
                <a:solidFill>
                  <a:srgbClr val="E76F0A"/>
                </a:solidFill>
                <a:latin typeface="Arial" panose="020B0604020202020204" pitchFamily="34" charset="0"/>
                <a:cs typeface="Arial" panose="020B0604020202020204" pitchFamily="34" charset="0"/>
              </a:rPr>
              <a:t>price floor</a:t>
            </a:r>
            <a:r>
              <a:rPr lang="en-US" sz="2000" dirty="0">
                <a:solidFill>
                  <a:srgbClr val="E76F0A"/>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is the lowest price at which a customer will make a purchase, based upon the perception of price as an indicator of quality.</a:t>
            </a:r>
          </a:p>
        </p:txBody>
      </p:sp>
    </p:spTree>
    <p:extLst>
      <p:ext uri="{BB962C8B-B14F-4D97-AF65-F5344CB8AC3E}">
        <p14:creationId xmlns:p14="http://schemas.microsoft.com/office/powerpoint/2010/main" val="4238555697"/>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 xmlns:a16="http://schemas.microsoft.com/office/drawing/2014/main" id="{76A8520F-1D38-1C4A-9A90-B69F941E50F2}"/>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2572" t="1" r="2112" b="-6260"/>
          <a:stretch/>
        </p:blipFill>
        <p:spPr>
          <a:xfrm>
            <a:off x="6110423" y="0"/>
            <a:ext cx="6082094" cy="7301552"/>
          </a:xfrm>
        </p:spPr>
      </p:pic>
      <p:sp>
        <p:nvSpPr>
          <p:cNvPr id="3" name="Date Placeholder 2">
            <a:extLst>
              <a:ext uri="{FF2B5EF4-FFF2-40B4-BE49-F238E27FC236}">
                <a16:creationId xmlns="" xmlns:a16="http://schemas.microsoft.com/office/drawing/2014/main" id="{6AE32CE7-A9E5-E544-9218-8E0C4426FB27}"/>
              </a:ext>
            </a:extLst>
          </p:cNvPr>
          <p:cNvSpPr>
            <a:spLocks noGrp="1"/>
          </p:cNvSpPr>
          <p:nvPr>
            <p:ph type="dt" sz="half" idx="10"/>
          </p:nvPr>
        </p:nvSpPr>
        <p:spPr/>
        <p:txBody>
          <a:bodyPr/>
          <a:lstStyle/>
          <a:p>
            <a:fld id="{268002D7-0BC9-454A-B249-2E63A8E2EA08}" type="datetime1">
              <a:rPr lang="en-US" smtClean="0"/>
              <a:pPr/>
              <a:t>9/23/2019</a:t>
            </a:fld>
            <a:endParaRPr lang="en-US"/>
          </a:p>
        </p:txBody>
      </p:sp>
      <p:sp>
        <p:nvSpPr>
          <p:cNvPr id="4" name="Slide Number Placeholder 3">
            <a:extLst>
              <a:ext uri="{FF2B5EF4-FFF2-40B4-BE49-F238E27FC236}">
                <a16:creationId xmlns="" xmlns:a16="http://schemas.microsoft.com/office/drawing/2014/main" id="{8E66C9D3-8300-0547-88A0-0621C1A98111}"/>
              </a:ext>
            </a:extLst>
          </p:cNvPr>
          <p:cNvSpPr>
            <a:spLocks noGrp="1"/>
          </p:cNvSpPr>
          <p:nvPr>
            <p:ph type="sldNum" sz="quarter" idx="12"/>
          </p:nvPr>
        </p:nvSpPr>
        <p:spPr/>
        <p:txBody>
          <a:bodyPr/>
          <a:lstStyle/>
          <a:p>
            <a:fld id="{FD980031-200C-46EB-A905-0D9DD9F0457B}" type="slidenum">
              <a:rPr lang="en-US" smtClean="0"/>
              <a:pPr/>
              <a:t>55</a:t>
            </a:fld>
            <a:endParaRPr lang="en-US"/>
          </a:p>
        </p:txBody>
      </p:sp>
      <p:sp>
        <p:nvSpPr>
          <p:cNvPr id="5" name="TextBox 4">
            <a:extLst>
              <a:ext uri="{FF2B5EF4-FFF2-40B4-BE49-F238E27FC236}">
                <a16:creationId xmlns="" xmlns:a16="http://schemas.microsoft.com/office/drawing/2014/main" id="{C3B0F7B3-85E1-5540-97BB-E0982FCACB68}"/>
              </a:ext>
            </a:extLst>
          </p:cNvPr>
          <p:cNvSpPr txBox="1"/>
          <p:nvPr/>
        </p:nvSpPr>
        <p:spPr>
          <a:xfrm>
            <a:off x="1782789" y="2165784"/>
            <a:ext cx="4111337" cy="2523768"/>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Odd rather than even: </a:t>
            </a:r>
          </a:p>
          <a:p>
            <a:pPr>
              <a:spcBef>
                <a:spcPts val="1200"/>
              </a:spcBef>
            </a:pPr>
            <a:r>
              <a:rPr lang="en-US" dirty="0">
                <a:solidFill>
                  <a:schemeClr val="bg1"/>
                </a:solidFill>
                <a:latin typeface="Arial" panose="020B0604020202020204" pitchFamily="34" charset="0"/>
                <a:cs typeface="Arial" panose="020B0604020202020204" pitchFamily="34" charset="0"/>
              </a:rPr>
              <a:t>The belief that customers respond more positively to an odd number price just below an even number, rather than an even number.  For example, customers like $5.99 rather than $6.00. </a:t>
            </a:r>
          </a:p>
          <a:p>
            <a:endParaRPr lang="en-US" sz="1600" dirty="0"/>
          </a:p>
        </p:txBody>
      </p:sp>
      <p:grpSp>
        <p:nvGrpSpPr>
          <p:cNvPr id="6" name="Group 5">
            <a:extLst>
              <a:ext uri="{FF2B5EF4-FFF2-40B4-BE49-F238E27FC236}">
                <a16:creationId xmlns="" xmlns:a16="http://schemas.microsoft.com/office/drawing/2014/main" id="{EB2DA2F4-F7B4-B049-97BF-975A402A8CDD}"/>
              </a:ext>
            </a:extLst>
          </p:cNvPr>
          <p:cNvGrpSpPr/>
          <p:nvPr/>
        </p:nvGrpSpPr>
        <p:grpSpPr>
          <a:xfrm>
            <a:off x="485980" y="1986377"/>
            <a:ext cx="828017" cy="826114"/>
            <a:chOff x="6543054" y="2171841"/>
            <a:chExt cx="1148863" cy="1146223"/>
          </a:xfrm>
        </p:grpSpPr>
        <p:sp>
          <p:nvSpPr>
            <p:cNvPr id="7" name="Oval 6">
              <a:extLst>
                <a:ext uri="{FF2B5EF4-FFF2-40B4-BE49-F238E27FC236}">
                  <a16:creationId xmlns="" xmlns:a16="http://schemas.microsoft.com/office/drawing/2014/main" id="{45F29539-BCDD-E84D-AEBF-48CE2EE464CE}"/>
                </a:ext>
              </a:extLst>
            </p:cNvPr>
            <p:cNvSpPr/>
            <p:nvPr/>
          </p:nvSpPr>
          <p:spPr>
            <a:xfrm>
              <a:off x="6543054" y="2223654"/>
              <a:ext cx="1094410" cy="109441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 xmlns:a16="http://schemas.microsoft.com/office/drawing/2014/main" id="{108AA634-69B7-C244-BB77-C72D59AE0973}"/>
                </a:ext>
              </a:extLst>
            </p:cNvPr>
            <p:cNvSpPr txBox="1"/>
            <p:nvPr/>
          </p:nvSpPr>
          <p:spPr>
            <a:xfrm>
              <a:off x="6597507" y="2171841"/>
              <a:ext cx="1094410" cy="1067590"/>
            </a:xfrm>
            <a:prstGeom prst="rect">
              <a:avLst/>
            </a:prstGeom>
            <a:noFill/>
          </p:spPr>
          <p:txBody>
            <a:bodyPr wrap="square" rtlCol="0">
              <a:spAutoFit/>
            </a:bodyPr>
            <a:lstStyle/>
            <a:p>
              <a:pPr algn="ctr"/>
              <a:r>
                <a:rPr lang="en-CA" sz="4400" b="1" dirty="0">
                  <a:solidFill>
                    <a:srgbClr val="E76F0A"/>
                  </a:solidFill>
                  <a:latin typeface="Arial" panose="020B0604020202020204" pitchFamily="34" charset="0"/>
                  <a:cs typeface="Arial" panose="020B0604020202020204" pitchFamily="34" charset="0"/>
                </a:rPr>
                <a:t>1.</a:t>
              </a:r>
              <a:endParaRPr lang="en-US" sz="4400" b="1" dirty="0">
                <a:solidFill>
                  <a:srgbClr val="E76F0A"/>
                </a:solidFill>
                <a:latin typeface="Arial" panose="020B0604020202020204" pitchFamily="34" charset="0"/>
                <a:cs typeface="Arial" panose="020B0604020202020204" pitchFamily="34" charset="0"/>
              </a:endParaRPr>
            </a:p>
          </p:txBody>
        </p:sp>
      </p:grpSp>
      <p:sp>
        <p:nvSpPr>
          <p:cNvPr id="9" name="TextBox 8">
            <a:extLst>
              <a:ext uri="{FF2B5EF4-FFF2-40B4-BE49-F238E27FC236}">
                <a16:creationId xmlns="" xmlns:a16="http://schemas.microsoft.com/office/drawing/2014/main" id="{D3806D5E-0FB2-7B42-9F28-B7F17B0F2128}"/>
              </a:ext>
            </a:extLst>
          </p:cNvPr>
          <p:cNvSpPr txBox="1"/>
          <p:nvPr/>
        </p:nvSpPr>
        <p:spPr>
          <a:xfrm>
            <a:off x="563590" y="272017"/>
            <a:ext cx="5618017"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Marketing Mix</a:t>
            </a:r>
            <a:endParaRPr lang="en-US" sz="44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66D5C25D-48D4-3A40-862C-F087C1CBDE05}"/>
              </a:ext>
            </a:extLst>
          </p:cNvPr>
          <p:cNvSpPr txBox="1"/>
          <p:nvPr/>
        </p:nvSpPr>
        <p:spPr>
          <a:xfrm>
            <a:off x="563590" y="1047871"/>
            <a:ext cx="5330536" cy="523220"/>
          </a:xfrm>
          <a:prstGeom prst="rect">
            <a:avLst/>
          </a:prstGeom>
          <a:noFill/>
        </p:spPr>
        <p:txBody>
          <a:bodyPr wrap="square" rtlCol="0">
            <a:spAutoFit/>
          </a:bodyPr>
          <a:lstStyle/>
          <a:p>
            <a:r>
              <a:rPr lang="en-US" sz="2800" b="1" dirty="0"/>
              <a:t>Pricing strategies include:</a:t>
            </a:r>
          </a:p>
        </p:txBody>
      </p:sp>
      <p:sp>
        <p:nvSpPr>
          <p:cNvPr id="11" name="TextBox 10">
            <a:extLst>
              <a:ext uri="{FF2B5EF4-FFF2-40B4-BE49-F238E27FC236}">
                <a16:creationId xmlns="" xmlns:a16="http://schemas.microsoft.com/office/drawing/2014/main" id="{2ABE7893-A85E-D146-9162-95C367F0049A}"/>
              </a:ext>
            </a:extLst>
          </p:cNvPr>
          <p:cNvSpPr txBox="1"/>
          <p:nvPr/>
        </p:nvSpPr>
        <p:spPr>
          <a:xfrm>
            <a:off x="1782789" y="4616779"/>
            <a:ext cx="3311237" cy="1723549"/>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Discounts: </a:t>
            </a:r>
          </a:p>
          <a:p>
            <a:pPr>
              <a:spcBef>
                <a:spcPts val="1200"/>
              </a:spcBef>
            </a:pPr>
            <a:r>
              <a:rPr lang="en-US" dirty="0">
                <a:solidFill>
                  <a:schemeClr val="bg1"/>
                </a:solidFill>
                <a:latin typeface="Arial" panose="020B0604020202020204" pitchFamily="34" charset="0"/>
                <a:cs typeface="Arial" panose="020B0604020202020204" pitchFamily="34" charset="0"/>
              </a:rPr>
              <a:t>The belief that customers respond to “getting a bargain” with their purchase through a discount, sale or coupon code. </a:t>
            </a:r>
          </a:p>
        </p:txBody>
      </p:sp>
      <p:grpSp>
        <p:nvGrpSpPr>
          <p:cNvPr id="12" name="Group 11">
            <a:extLst>
              <a:ext uri="{FF2B5EF4-FFF2-40B4-BE49-F238E27FC236}">
                <a16:creationId xmlns="" xmlns:a16="http://schemas.microsoft.com/office/drawing/2014/main" id="{A3F05492-F771-8C43-8BAC-BC0E079AF5EB}"/>
              </a:ext>
            </a:extLst>
          </p:cNvPr>
          <p:cNvGrpSpPr/>
          <p:nvPr/>
        </p:nvGrpSpPr>
        <p:grpSpPr>
          <a:xfrm>
            <a:off x="449863" y="4458566"/>
            <a:ext cx="830972" cy="803456"/>
            <a:chOff x="6543054" y="3618176"/>
            <a:chExt cx="1152964" cy="1114785"/>
          </a:xfrm>
        </p:grpSpPr>
        <p:sp>
          <p:nvSpPr>
            <p:cNvPr id="13" name="Oval 12">
              <a:extLst>
                <a:ext uri="{FF2B5EF4-FFF2-40B4-BE49-F238E27FC236}">
                  <a16:creationId xmlns="" xmlns:a16="http://schemas.microsoft.com/office/drawing/2014/main" id="{06D296D6-E6B4-FB4B-A5D1-846BA95194F1}"/>
                </a:ext>
              </a:extLst>
            </p:cNvPr>
            <p:cNvSpPr/>
            <p:nvPr/>
          </p:nvSpPr>
          <p:spPr>
            <a:xfrm>
              <a:off x="6543054" y="3638551"/>
              <a:ext cx="1094410" cy="109441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4098EC0B-78ED-6640-BDB0-40D24DC46E21}"/>
                </a:ext>
              </a:extLst>
            </p:cNvPr>
            <p:cNvSpPr txBox="1"/>
            <p:nvPr/>
          </p:nvSpPr>
          <p:spPr>
            <a:xfrm>
              <a:off x="6639181" y="3618176"/>
              <a:ext cx="1056837" cy="1067590"/>
            </a:xfrm>
            <a:prstGeom prst="rect">
              <a:avLst/>
            </a:prstGeom>
            <a:noFill/>
          </p:spPr>
          <p:txBody>
            <a:bodyPr wrap="square" rtlCol="0">
              <a:spAutoFit/>
            </a:bodyPr>
            <a:lstStyle/>
            <a:p>
              <a:pPr algn="ctr"/>
              <a:r>
                <a:rPr lang="en-CA" sz="4400" b="1" dirty="0">
                  <a:solidFill>
                    <a:srgbClr val="E76F0A"/>
                  </a:solidFill>
                  <a:latin typeface="Arial" panose="020B0604020202020204" pitchFamily="34" charset="0"/>
                  <a:cs typeface="Arial" panose="020B0604020202020204" pitchFamily="34" charset="0"/>
                </a:rPr>
                <a:t>2.</a:t>
              </a:r>
              <a:endParaRPr lang="en-US" sz="4400" b="1" dirty="0">
                <a:solidFill>
                  <a:srgbClr val="E76F0A"/>
                </a:solidFill>
                <a:latin typeface="Arial" panose="020B0604020202020204" pitchFamily="34" charset="0"/>
                <a:cs typeface="Arial" panose="020B0604020202020204" pitchFamily="34" charset="0"/>
              </a:endParaRPr>
            </a:p>
          </p:txBody>
        </p:sp>
      </p:grpSp>
      <p:pic>
        <p:nvPicPr>
          <p:cNvPr id="16" name="Picture 15">
            <a:extLst>
              <a:ext uri="{FF2B5EF4-FFF2-40B4-BE49-F238E27FC236}">
                <a16:creationId xmlns="" xmlns:a16="http://schemas.microsoft.com/office/drawing/2014/main" id="{09D4F29E-041A-EF47-BE5F-80489A28570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3960265916"/>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 xmlns:a16="http://schemas.microsoft.com/office/drawing/2014/main" id="{13EEBD54-7241-C74D-8F7E-57BBCED465C8}"/>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785" r="11331"/>
          <a:stretch/>
        </p:blipFill>
        <p:spPr>
          <a:xfrm>
            <a:off x="0" y="0"/>
            <a:ext cx="6027047" cy="6858000"/>
          </a:xfrm>
        </p:spPr>
      </p:pic>
      <p:sp>
        <p:nvSpPr>
          <p:cNvPr id="3" name="Date Placeholder 2">
            <a:extLst>
              <a:ext uri="{FF2B5EF4-FFF2-40B4-BE49-F238E27FC236}">
                <a16:creationId xmlns="" xmlns:a16="http://schemas.microsoft.com/office/drawing/2014/main" id="{45F7559B-E396-2A41-8D0C-8AA7B884AAE4}"/>
              </a:ext>
            </a:extLst>
          </p:cNvPr>
          <p:cNvSpPr>
            <a:spLocks noGrp="1"/>
          </p:cNvSpPr>
          <p:nvPr>
            <p:ph type="dt" sz="half" idx="10"/>
          </p:nvPr>
        </p:nvSpPr>
        <p:spPr/>
        <p:txBody>
          <a:bodyPr/>
          <a:lstStyle/>
          <a:p>
            <a:fld id="{268002D7-0BC9-454A-B249-2E63A8E2EA08}" type="datetime1">
              <a:rPr lang="en-US" smtClean="0"/>
              <a:pPr/>
              <a:t>9/23/2019</a:t>
            </a:fld>
            <a:endParaRPr lang="en-US"/>
          </a:p>
        </p:txBody>
      </p:sp>
      <p:sp>
        <p:nvSpPr>
          <p:cNvPr id="4" name="Slide Number Placeholder 3">
            <a:extLst>
              <a:ext uri="{FF2B5EF4-FFF2-40B4-BE49-F238E27FC236}">
                <a16:creationId xmlns="" xmlns:a16="http://schemas.microsoft.com/office/drawing/2014/main" id="{282C0D2D-A400-5947-9995-6E9A946E9BD5}"/>
              </a:ext>
            </a:extLst>
          </p:cNvPr>
          <p:cNvSpPr>
            <a:spLocks noGrp="1"/>
          </p:cNvSpPr>
          <p:nvPr>
            <p:ph type="sldNum" sz="quarter" idx="12"/>
          </p:nvPr>
        </p:nvSpPr>
        <p:spPr/>
        <p:txBody>
          <a:bodyPr/>
          <a:lstStyle/>
          <a:p>
            <a:fld id="{FD980031-200C-46EB-A905-0D9DD9F0457B}" type="slidenum">
              <a:rPr lang="en-US" smtClean="0"/>
              <a:pPr/>
              <a:t>56</a:t>
            </a:fld>
            <a:endParaRPr lang="en-US"/>
          </a:p>
        </p:txBody>
      </p:sp>
      <p:sp>
        <p:nvSpPr>
          <p:cNvPr id="5" name="TextBox 4">
            <a:extLst>
              <a:ext uri="{FF2B5EF4-FFF2-40B4-BE49-F238E27FC236}">
                <a16:creationId xmlns="" xmlns:a16="http://schemas.microsoft.com/office/drawing/2014/main" id="{EEB00939-96F2-B049-9310-E82FDF1E7EC3}"/>
              </a:ext>
            </a:extLst>
          </p:cNvPr>
          <p:cNvSpPr txBox="1"/>
          <p:nvPr/>
        </p:nvSpPr>
        <p:spPr>
          <a:xfrm>
            <a:off x="7670622" y="1500523"/>
            <a:ext cx="4111337" cy="1169551"/>
          </a:xfrm>
          <a:prstGeom prst="rect">
            <a:avLst/>
          </a:prstGeom>
          <a:noFill/>
        </p:spPr>
        <p:txBody>
          <a:bodyPr wrap="square" rtlCol="0">
            <a:spAutoFit/>
          </a:bodyPr>
          <a:lstStyle/>
          <a:p>
            <a:r>
              <a:rPr lang="en-US" sz="2400" b="1" dirty="0">
                <a:solidFill>
                  <a:schemeClr val="bg1"/>
                </a:solidFill>
                <a:latin typeface="Arial" panose="020B0604020202020204" pitchFamily="34" charset="0"/>
              </a:rPr>
              <a:t>Immediate payment: </a:t>
            </a:r>
          </a:p>
          <a:p>
            <a:pPr>
              <a:spcBef>
                <a:spcPts val="1200"/>
              </a:spcBef>
            </a:pPr>
            <a:r>
              <a:rPr lang="en-US" dirty="0">
                <a:solidFill>
                  <a:schemeClr val="bg1"/>
                </a:solidFill>
                <a:latin typeface="Arial" panose="020B0604020202020204" pitchFamily="34" charset="0"/>
              </a:rPr>
              <a:t>If customers pay immediately they pay less than if they pay in installments. </a:t>
            </a:r>
          </a:p>
        </p:txBody>
      </p:sp>
      <p:grpSp>
        <p:nvGrpSpPr>
          <p:cNvPr id="6" name="Group 5">
            <a:extLst>
              <a:ext uri="{FF2B5EF4-FFF2-40B4-BE49-F238E27FC236}">
                <a16:creationId xmlns="" xmlns:a16="http://schemas.microsoft.com/office/drawing/2014/main" id="{7BDDA2A7-FB31-8F47-A36C-813DCD79042F}"/>
              </a:ext>
            </a:extLst>
          </p:cNvPr>
          <p:cNvGrpSpPr/>
          <p:nvPr/>
        </p:nvGrpSpPr>
        <p:grpSpPr>
          <a:xfrm>
            <a:off x="6461216" y="1507209"/>
            <a:ext cx="788772" cy="809117"/>
            <a:chOff x="6543054" y="4983653"/>
            <a:chExt cx="1094410" cy="1122640"/>
          </a:xfrm>
        </p:grpSpPr>
        <p:sp>
          <p:nvSpPr>
            <p:cNvPr id="7" name="Oval 6">
              <a:extLst>
                <a:ext uri="{FF2B5EF4-FFF2-40B4-BE49-F238E27FC236}">
                  <a16:creationId xmlns="" xmlns:a16="http://schemas.microsoft.com/office/drawing/2014/main" id="{54134C16-A5F0-2C48-9A07-A52560EA3F56}"/>
                </a:ext>
              </a:extLst>
            </p:cNvPr>
            <p:cNvSpPr/>
            <p:nvPr/>
          </p:nvSpPr>
          <p:spPr>
            <a:xfrm>
              <a:off x="6543054" y="5011883"/>
              <a:ext cx="1094410" cy="109441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33849AF8-905D-9B4D-8065-E6D6124C6E68}"/>
                </a:ext>
              </a:extLst>
            </p:cNvPr>
            <p:cNvSpPr txBox="1"/>
            <p:nvPr/>
          </p:nvSpPr>
          <p:spPr>
            <a:xfrm>
              <a:off x="6701960" y="4983653"/>
              <a:ext cx="928470" cy="1067590"/>
            </a:xfrm>
            <a:prstGeom prst="rect">
              <a:avLst/>
            </a:prstGeom>
            <a:noFill/>
          </p:spPr>
          <p:txBody>
            <a:bodyPr wrap="square" rtlCol="0">
              <a:spAutoFit/>
            </a:bodyPr>
            <a:lstStyle/>
            <a:p>
              <a:pPr algn="ctr"/>
              <a:r>
                <a:rPr lang="en-CA" sz="4400" b="1" dirty="0">
                  <a:solidFill>
                    <a:srgbClr val="E76F0A"/>
                  </a:solidFill>
                  <a:latin typeface="Arial" panose="020B0604020202020204" pitchFamily="34" charset="0"/>
                  <a:cs typeface="Arial" panose="020B0604020202020204" pitchFamily="34" charset="0"/>
                </a:rPr>
                <a:t>3.</a:t>
              </a:r>
              <a:endParaRPr lang="en-US" sz="4400" b="1" dirty="0">
                <a:solidFill>
                  <a:srgbClr val="E76F0A"/>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 xmlns:a16="http://schemas.microsoft.com/office/drawing/2014/main" id="{9CDC78CE-4620-6743-9A7C-14F760666276}"/>
              </a:ext>
            </a:extLst>
          </p:cNvPr>
          <p:cNvGrpSpPr/>
          <p:nvPr/>
        </p:nvGrpSpPr>
        <p:grpSpPr>
          <a:xfrm>
            <a:off x="6461216" y="3043571"/>
            <a:ext cx="808177" cy="823090"/>
            <a:chOff x="6543054" y="4964266"/>
            <a:chExt cx="1121336" cy="1142027"/>
          </a:xfrm>
        </p:grpSpPr>
        <p:sp>
          <p:nvSpPr>
            <p:cNvPr id="10" name="Oval 9">
              <a:extLst>
                <a:ext uri="{FF2B5EF4-FFF2-40B4-BE49-F238E27FC236}">
                  <a16:creationId xmlns="" xmlns:a16="http://schemas.microsoft.com/office/drawing/2014/main" id="{FA66DA0F-4885-724C-B4C0-65DC49ED7685}"/>
                </a:ext>
              </a:extLst>
            </p:cNvPr>
            <p:cNvSpPr/>
            <p:nvPr/>
          </p:nvSpPr>
          <p:spPr>
            <a:xfrm>
              <a:off x="6543054" y="5011883"/>
              <a:ext cx="1094410" cy="109441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 xmlns:a16="http://schemas.microsoft.com/office/drawing/2014/main" id="{E78B31C9-757E-FD4F-BE24-067AA8483995}"/>
                </a:ext>
              </a:extLst>
            </p:cNvPr>
            <p:cNvSpPr txBox="1"/>
            <p:nvPr/>
          </p:nvSpPr>
          <p:spPr>
            <a:xfrm>
              <a:off x="6667727" y="4964266"/>
              <a:ext cx="996663" cy="1067590"/>
            </a:xfrm>
            <a:prstGeom prst="rect">
              <a:avLst/>
            </a:prstGeom>
            <a:noFill/>
          </p:spPr>
          <p:txBody>
            <a:bodyPr wrap="square" rtlCol="0">
              <a:spAutoFit/>
            </a:bodyPr>
            <a:lstStyle/>
            <a:p>
              <a:pPr algn="ctr"/>
              <a:r>
                <a:rPr lang="en-CA" sz="4400" b="1" dirty="0">
                  <a:solidFill>
                    <a:srgbClr val="E76F0A"/>
                  </a:solidFill>
                  <a:latin typeface="Arial" panose="020B0604020202020204" pitchFamily="34" charset="0"/>
                  <a:cs typeface="Arial" panose="020B0604020202020204" pitchFamily="34" charset="0"/>
                </a:rPr>
                <a:t>4.</a:t>
              </a:r>
              <a:endParaRPr lang="en-US" sz="4400" b="1" dirty="0">
                <a:solidFill>
                  <a:srgbClr val="E76F0A"/>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 xmlns:a16="http://schemas.microsoft.com/office/drawing/2014/main" id="{251389E5-1F9C-A248-B8CA-93FFBF87C312}"/>
              </a:ext>
            </a:extLst>
          </p:cNvPr>
          <p:cNvSpPr txBox="1"/>
          <p:nvPr/>
        </p:nvSpPr>
        <p:spPr>
          <a:xfrm>
            <a:off x="7680035" y="3024449"/>
            <a:ext cx="4111337" cy="1446550"/>
          </a:xfrm>
          <a:prstGeom prst="rect">
            <a:avLst/>
          </a:prstGeom>
          <a:noFill/>
        </p:spPr>
        <p:txBody>
          <a:bodyPr wrap="square" rtlCol="0">
            <a:spAutoFit/>
          </a:bodyPr>
          <a:lstStyle/>
          <a:p>
            <a:pPr>
              <a:spcBef>
                <a:spcPts val="1200"/>
              </a:spcBef>
            </a:pPr>
            <a:r>
              <a:rPr lang="en-US" sz="2400" b="1" dirty="0">
                <a:solidFill>
                  <a:schemeClr val="bg1"/>
                </a:solidFill>
                <a:latin typeface="Arial" panose="020B0604020202020204" pitchFamily="34" charset="0"/>
                <a:cs typeface="Arial" panose="020B0604020202020204" pitchFamily="34" charset="0"/>
              </a:rPr>
              <a:t>Bundling: </a:t>
            </a:r>
          </a:p>
          <a:p>
            <a:pPr>
              <a:spcBef>
                <a:spcPts val="1200"/>
              </a:spcBef>
            </a:pPr>
            <a:r>
              <a:rPr lang="en-US" dirty="0">
                <a:solidFill>
                  <a:schemeClr val="bg1"/>
                </a:solidFill>
                <a:latin typeface="Arial" panose="020B0604020202020204" pitchFamily="34" charset="0"/>
                <a:cs typeface="Arial" panose="020B0604020202020204" pitchFamily="34" charset="0"/>
              </a:rPr>
              <a:t>If customers buy two or more products or services together they get a lower price</a:t>
            </a:r>
          </a:p>
        </p:txBody>
      </p:sp>
      <p:sp>
        <p:nvSpPr>
          <p:cNvPr id="13" name="TextBox 12">
            <a:extLst>
              <a:ext uri="{FF2B5EF4-FFF2-40B4-BE49-F238E27FC236}">
                <a16:creationId xmlns="" xmlns:a16="http://schemas.microsoft.com/office/drawing/2014/main" id="{76161CF1-0CB7-0946-A195-985AA044952F}"/>
              </a:ext>
            </a:extLst>
          </p:cNvPr>
          <p:cNvSpPr txBox="1"/>
          <p:nvPr/>
        </p:nvSpPr>
        <p:spPr>
          <a:xfrm>
            <a:off x="6411192" y="451899"/>
            <a:ext cx="5618017"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Marketing Mix</a:t>
            </a:r>
            <a:endParaRPr lang="en-US" sz="44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3C6D4BD7-0063-C94C-AC6C-70DACAD03FE3}"/>
              </a:ext>
            </a:extLst>
          </p:cNvPr>
          <p:cNvSpPr txBox="1"/>
          <p:nvPr/>
        </p:nvSpPr>
        <p:spPr>
          <a:xfrm>
            <a:off x="7691521" y="4769499"/>
            <a:ext cx="3903519" cy="1723549"/>
          </a:xfrm>
          <a:prstGeom prst="rect">
            <a:avLst/>
          </a:prstGeom>
          <a:noFill/>
        </p:spPr>
        <p:txBody>
          <a:bodyPr wrap="square" rtlCol="0">
            <a:spAutoFit/>
          </a:bodyPr>
          <a:lstStyle/>
          <a:p>
            <a:pPr>
              <a:spcBef>
                <a:spcPts val="1200"/>
              </a:spcBef>
            </a:pPr>
            <a:r>
              <a:rPr lang="en-US" sz="2400" b="1" dirty="0">
                <a:solidFill>
                  <a:schemeClr val="bg1"/>
                </a:solidFill>
                <a:latin typeface="Arial" panose="020B0604020202020204" pitchFamily="34" charset="0"/>
                <a:cs typeface="Arial" panose="020B0604020202020204" pitchFamily="34" charset="0"/>
              </a:rPr>
              <a:t>Loss leader: </a:t>
            </a:r>
          </a:p>
          <a:p>
            <a:pPr>
              <a:spcBef>
                <a:spcPts val="1200"/>
              </a:spcBef>
            </a:pPr>
            <a:r>
              <a:rPr lang="en-US" dirty="0">
                <a:solidFill>
                  <a:schemeClr val="bg1"/>
                </a:solidFill>
                <a:latin typeface="Arial" panose="020B0604020202020204" pitchFamily="34" charset="0"/>
                <a:cs typeface="Arial" panose="020B0604020202020204" pitchFamily="34" charset="0"/>
              </a:rPr>
              <a:t>Sell one product or service at a loss in order to get customers to purchase a more expensive product or service. </a:t>
            </a:r>
          </a:p>
        </p:txBody>
      </p:sp>
      <p:grpSp>
        <p:nvGrpSpPr>
          <p:cNvPr id="15" name="Group 14">
            <a:extLst>
              <a:ext uri="{FF2B5EF4-FFF2-40B4-BE49-F238E27FC236}">
                <a16:creationId xmlns="" xmlns:a16="http://schemas.microsoft.com/office/drawing/2014/main" id="{C82C2886-E335-974D-9E07-AF1ACCFAE685}"/>
              </a:ext>
            </a:extLst>
          </p:cNvPr>
          <p:cNvGrpSpPr/>
          <p:nvPr/>
        </p:nvGrpSpPr>
        <p:grpSpPr>
          <a:xfrm>
            <a:off x="6416734" y="4828409"/>
            <a:ext cx="968280" cy="822022"/>
            <a:chOff x="6543054" y="2223654"/>
            <a:chExt cx="1289132" cy="1094410"/>
          </a:xfrm>
        </p:grpSpPr>
        <p:sp>
          <p:nvSpPr>
            <p:cNvPr id="16" name="Oval 15">
              <a:extLst>
                <a:ext uri="{FF2B5EF4-FFF2-40B4-BE49-F238E27FC236}">
                  <a16:creationId xmlns="" xmlns:a16="http://schemas.microsoft.com/office/drawing/2014/main" id="{A44F3F0A-26D5-7C48-B454-B157A9B007B9}"/>
                </a:ext>
              </a:extLst>
            </p:cNvPr>
            <p:cNvSpPr/>
            <p:nvPr/>
          </p:nvSpPr>
          <p:spPr>
            <a:xfrm>
              <a:off x="6543054" y="2223654"/>
              <a:ext cx="1094410" cy="109441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30336ACA-3CD9-5B4A-8E57-7587821E92F7}"/>
                </a:ext>
              </a:extLst>
            </p:cNvPr>
            <p:cNvSpPr txBox="1"/>
            <p:nvPr/>
          </p:nvSpPr>
          <p:spPr>
            <a:xfrm>
              <a:off x="6737776" y="2243843"/>
              <a:ext cx="1094410" cy="1024406"/>
            </a:xfrm>
            <a:prstGeom prst="rect">
              <a:avLst/>
            </a:prstGeom>
            <a:noFill/>
          </p:spPr>
          <p:txBody>
            <a:bodyPr wrap="square" rtlCol="0">
              <a:spAutoFit/>
            </a:bodyPr>
            <a:lstStyle/>
            <a:p>
              <a:r>
                <a:rPr lang="en-CA" sz="4400" b="1" dirty="0">
                  <a:solidFill>
                    <a:srgbClr val="E76F0A"/>
                  </a:solidFill>
                  <a:latin typeface="Arial" panose="020B0604020202020204" pitchFamily="34" charset="0"/>
                  <a:cs typeface="Arial" panose="020B0604020202020204" pitchFamily="34" charset="0"/>
                </a:rPr>
                <a:t>5.</a:t>
              </a:r>
              <a:endParaRPr lang="en-US" sz="4400" b="1" dirty="0">
                <a:solidFill>
                  <a:srgbClr val="E76F0A"/>
                </a:solidFill>
                <a:latin typeface="Arial" panose="020B0604020202020204" pitchFamily="34" charset="0"/>
                <a:cs typeface="Arial" panose="020B0604020202020204" pitchFamily="34" charset="0"/>
              </a:endParaRPr>
            </a:p>
          </p:txBody>
        </p:sp>
      </p:grpSp>
      <p:pic>
        <p:nvPicPr>
          <p:cNvPr id="19" name="Picture 18">
            <a:extLst>
              <a:ext uri="{FF2B5EF4-FFF2-40B4-BE49-F238E27FC236}">
                <a16:creationId xmlns="" xmlns:a16="http://schemas.microsoft.com/office/drawing/2014/main" id="{912572EC-71D6-4699-8C3C-2C823712C14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4262572063"/>
      </p:ext>
    </p:extLst>
  </p:cSld>
  <p:clrMapOvr>
    <a:masterClrMapping/>
  </p:clrMapOvr>
  <p:transition spd="slow">
    <p:push/>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 xmlns:a16="http://schemas.microsoft.com/office/drawing/2014/main" id="{111045D4-E143-E64A-BCA4-26420F6B4B80}"/>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6751"/>
          <a:stretch/>
        </p:blipFill>
        <p:spPr>
          <a:xfrm>
            <a:off x="5795565" y="0"/>
            <a:ext cx="6394987" cy="6858000"/>
          </a:xfrm>
        </p:spPr>
      </p:pic>
      <p:sp>
        <p:nvSpPr>
          <p:cNvPr id="3" name="Date Placeholder 2">
            <a:extLst>
              <a:ext uri="{FF2B5EF4-FFF2-40B4-BE49-F238E27FC236}">
                <a16:creationId xmlns="" xmlns:a16="http://schemas.microsoft.com/office/drawing/2014/main" id="{6AE32CE7-A9E5-E544-9218-8E0C4426FB27}"/>
              </a:ext>
            </a:extLst>
          </p:cNvPr>
          <p:cNvSpPr>
            <a:spLocks noGrp="1"/>
          </p:cNvSpPr>
          <p:nvPr>
            <p:ph type="dt" sz="half" idx="10"/>
          </p:nvPr>
        </p:nvSpPr>
        <p:spPr/>
        <p:txBody>
          <a:bodyPr/>
          <a:lstStyle/>
          <a:p>
            <a:fld id="{268002D7-0BC9-454A-B249-2E63A8E2EA08}" type="datetime1">
              <a:rPr lang="en-US" smtClean="0"/>
              <a:pPr/>
              <a:t>9/23/2019</a:t>
            </a:fld>
            <a:endParaRPr lang="en-US"/>
          </a:p>
        </p:txBody>
      </p:sp>
      <p:sp>
        <p:nvSpPr>
          <p:cNvPr id="4" name="Slide Number Placeholder 3">
            <a:extLst>
              <a:ext uri="{FF2B5EF4-FFF2-40B4-BE49-F238E27FC236}">
                <a16:creationId xmlns="" xmlns:a16="http://schemas.microsoft.com/office/drawing/2014/main" id="{8E66C9D3-8300-0547-88A0-0621C1A98111}"/>
              </a:ext>
            </a:extLst>
          </p:cNvPr>
          <p:cNvSpPr>
            <a:spLocks noGrp="1"/>
          </p:cNvSpPr>
          <p:nvPr>
            <p:ph type="sldNum" sz="quarter" idx="12"/>
          </p:nvPr>
        </p:nvSpPr>
        <p:spPr/>
        <p:txBody>
          <a:bodyPr/>
          <a:lstStyle/>
          <a:p>
            <a:fld id="{FD980031-200C-46EB-A905-0D9DD9F0457B}" type="slidenum">
              <a:rPr lang="en-US" smtClean="0"/>
              <a:pPr/>
              <a:t>57</a:t>
            </a:fld>
            <a:endParaRPr lang="en-US"/>
          </a:p>
        </p:txBody>
      </p:sp>
      <p:sp>
        <p:nvSpPr>
          <p:cNvPr id="9" name="TextBox 8">
            <a:extLst>
              <a:ext uri="{FF2B5EF4-FFF2-40B4-BE49-F238E27FC236}">
                <a16:creationId xmlns="" xmlns:a16="http://schemas.microsoft.com/office/drawing/2014/main" id="{D3806D5E-0FB2-7B42-9F28-B7F17B0F2128}"/>
              </a:ext>
            </a:extLst>
          </p:cNvPr>
          <p:cNvSpPr txBox="1"/>
          <p:nvPr/>
        </p:nvSpPr>
        <p:spPr>
          <a:xfrm>
            <a:off x="449863" y="839813"/>
            <a:ext cx="5618017"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Marketing Mix</a:t>
            </a:r>
            <a:endParaRPr lang="en-US" sz="4400" b="1"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 xmlns:a16="http://schemas.microsoft.com/office/drawing/2014/main" id="{09D4F29E-041A-EF47-BE5F-80489A28570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TextBox 16">
            <a:extLst>
              <a:ext uri="{FF2B5EF4-FFF2-40B4-BE49-F238E27FC236}">
                <a16:creationId xmlns="" xmlns:a16="http://schemas.microsoft.com/office/drawing/2014/main" id="{1094B83A-CD06-2F4B-BFC7-60084D4B362A}"/>
              </a:ext>
            </a:extLst>
          </p:cNvPr>
          <p:cNvSpPr txBox="1"/>
          <p:nvPr/>
        </p:nvSpPr>
        <p:spPr>
          <a:xfrm>
            <a:off x="1691363" y="2040482"/>
            <a:ext cx="4090555" cy="1169551"/>
          </a:xfrm>
          <a:prstGeom prst="rect">
            <a:avLst/>
          </a:prstGeom>
          <a:noFill/>
        </p:spPr>
        <p:txBody>
          <a:bodyPr wrap="square" rtlCol="0">
            <a:spAutoFit/>
          </a:bodyPr>
          <a:lstStyle/>
          <a:p>
            <a:pPr>
              <a:spcBef>
                <a:spcPts val="1200"/>
              </a:spcBef>
            </a:pPr>
            <a:r>
              <a:rPr lang="en-US" sz="2400" b="1" dirty="0">
                <a:solidFill>
                  <a:schemeClr val="bg1"/>
                </a:solidFill>
                <a:latin typeface="Arial" panose="020B0604020202020204" pitchFamily="34" charset="0"/>
                <a:cs typeface="Arial" panose="020B0604020202020204" pitchFamily="34" charset="0"/>
              </a:rPr>
              <a:t>Seasonal pricing: </a:t>
            </a:r>
          </a:p>
          <a:p>
            <a:pPr>
              <a:spcBef>
                <a:spcPts val="1200"/>
              </a:spcBef>
            </a:pPr>
            <a:r>
              <a:rPr lang="en-US" dirty="0">
                <a:solidFill>
                  <a:schemeClr val="bg1"/>
                </a:solidFill>
                <a:latin typeface="Arial" panose="020B0604020202020204" pitchFamily="34" charset="0"/>
                <a:cs typeface="Arial" panose="020B0604020202020204" pitchFamily="34" charset="0"/>
              </a:rPr>
              <a:t>Pricing in the off-season is lower than in the high season. </a:t>
            </a:r>
          </a:p>
        </p:txBody>
      </p:sp>
      <p:grpSp>
        <p:nvGrpSpPr>
          <p:cNvPr id="18" name="Group 17">
            <a:extLst>
              <a:ext uri="{FF2B5EF4-FFF2-40B4-BE49-F238E27FC236}">
                <a16:creationId xmlns="" xmlns:a16="http://schemas.microsoft.com/office/drawing/2014/main" id="{7E0AA8AF-1C8A-0C4E-9BE3-96E9C6F90F50}"/>
              </a:ext>
            </a:extLst>
          </p:cNvPr>
          <p:cNvGrpSpPr/>
          <p:nvPr/>
        </p:nvGrpSpPr>
        <p:grpSpPr>
          <a:xfrm>
            <a:off x="581168" y="2029220"/>
            <a:ext cx="968280" cy="822022"/>
            <a:chOff x="6543054" y="3638551"/>
            <a:chExt cx="1289132" cy="1094410"/>
          </a:xfrm>
        </p:grpSpPr>
        <p:sp>
          <p:nvSpPr>
            <p:cNvPr id="19" name="Oval 18">
              <a:extLst>
                <a:ext uri="{FF2B5EF4-FFF2-40B4-BE49-F238E27FC236}">
                  <a16:creationId xmlns="" xmlns:a16="http://schemas.microsoft.com/office/drawing/2014/main" id="{BDC4D0C9-6640-ED49-B907-499BF04EF8A2}"/>
                </a:ext>
              </a:extLst>
            </p:cNvPr>
            <p:cNvSpPr/>
            <p:nvPr/>
          </p:nvSpPr>
          <p:spPr>
            <a:xfrm>
              <a:off x="6543054" y="3638551"/>
              <a:ext cx="1094410" cy="109441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 xmlns:a16="http://schemas.microsoft.com/office/drawing/2014/main" id="{CEDE7B04-01F3-2345-BB47-DF7C8F11FB2C}"/>
                </a:ext>
              </a:extLst>
            </p:cNvPr>
            <p:cNvSpPr txBox="1"/>
            <p:nvPr/>
          </p:nvSpPr>
          <p:spPr>
            <a:xfrm>
              <a:off x="6737776" y="3653545"/>
              <a:ext cx="1094410" cy="1024406"/>
            </a:xfrm>
            <a:prstGeom prst="rect">
              <a:avLst/>
            </a:prstGeom>
            <a:noFill/>
          </p:spPr>
          <p:txBody>
            <a:bodyPr wrap="square" rtlCol="0">
              <a:spAutoFit/>
            </a:bodyPr>
            <a:lstStyle/>
            <a:p>
              <a:r>
                <a:rPr lang="en-CA" sz="4400" b="1" dirty="0">
                  <a:solidFill>
                    <a:srgbClr val="E76F0A"/>
                  </a:solidFill>
                  <a:latin typeface="Arial" panose="020B0604020202020204" pitchFamily="34" charset="0"/>
                  <a:cs typeface="Arial" panose="020B0604020202020204" pitchFamily="34" charset="0"/>
                </a:rPr>
                <a:t>6.</a:t>
              </a:r>
              <a:endParaRPr lang="en-US" sz="4400" b="1" dirty="0">
                <a:solidFill>
                  <a:srgbClr val="E76F0A"/>
                </a:solidFill>
                <a:latin typeface="Arial" panose="020B0604020202020204" pitchFamily="34" charset="0"/>
                <a:cs typeface="Arial" panose="020B0604020202020204" pitchFamily="34" charset="0"/>
              </a:endParaRPr>
            </a:p>
          </p:txBody>
        </p:sp>
      </p:grpSp>
      <p:sp>
        <p:nvSpPr>
          <p:cNvPr id="21" name="TextBox 20">
            <a:extLst>
              <a:ext uri="{FF2B5EF4-FFF2-40B4-BE49-F238E27FC236}">
                <a16:creationId xmlns="" xmlns:a16="http://schemas.microsoft.com/office/drawing/2014/main" id="{F1D660A7-452A-134F-93EE-9933AC011BC8}"/>
              </a:ext>
            </a:extLst>
          </p:cNvPr>
          <p:cNvSpPr txBox="1"/>
          <p:nvPr/>
        </p:nvSpPr>
        <p:spPr>
          <a:xfrm>
            <a:off x="1670581" y="3773819"/>
            <a:ext cx="4111337" cy="1723549"/>
          </a:xfrm>
          <a:prstGeom prst="rect">
            <a:avLst/>
          </a:prstGeom>
          <a:noFill/>
        </p:spPr>
        <p:txBody>
          <a:bodyPr wrap="square" rtlCol="0">
            <a:spAutoFit/>
          </a:bodyPr>
          <a:lstStyle/>
          <a:p>
            <a:pPr>
              <a:spcBef>
                <a:spcPts val="1200"/>
              </a:spcBef>
            </a:pPr>
            <a:r>
              <a:rPr lang="en-US" sz="2400" b="1" dirty="0">
                <a:solidFill>
                  <a:schemeClr val="bg1"/>
                </a:solidFill>
                <a:latin typeface="Arial" panose="020B0604020202020204" pitchFamily="34" charset="0"/>
                <a:cs typeface="Arial" panose="020B0604020202020204" pitchFamily="34" charset="0"/>
              </a:rPr>
              <a:t>Trial pricing: </a:t>
            </a:r>
          </a:p>
          <a:p>
            <a:pPr>
              <a:spcBef>
                <a:spcPts val="1200"/>
              </a:spcBef>
            </a:pPr>
            <a:r>
              <a:rPr lang="en-US" dirty="0">
                <a:solidFill>
                  <a:schemeClr val="bg1"/>
                </a:solidFill>
                <a:latin typeface="Arial" panose="020B0604020202020204" pitchFamily="34" charset="0"/>
                <a:cs typeface="Arial" panose="020B0604020202020204" pitchFamily="34" charset="0"/>
              </a:rPr>
              <a:t>Customers pay a lower price during a trial period.  They then pay the full price when they fully commit to the service. </a:t>
            </a:r>
          </a:p>
        </p:txBody>
      </p:sp>
      <p:grpSp>
        <p:nvGrpSpPr>
          <p:cNvPr id="22" name="Group 21">
            <a:extLst>
              <a:ext uri="{FF2B5EF4-FFF2-40B4-BE49-F238E27FC236}">
                <a16:creationId xmlns="" xmlns:a16="http://schemas.microsoft.com/office/drawing/2014/main" id="{AE6A02EB-BFCA-9946-B239-131E8E415CCA}"/>
              </a:ext>
            </a:extLst>
          </p:cNvPr>
          <p:cNvGrpSpPr/>
          <p:nvPr/>
        </p:nvGrpSpPr>
        <p:grpSpPr>
          <a:xfrm>
            <a:off x="597793" y="3773819"/>
            <a:ext cx="984905" cy="822022"/>
            <a:chOff x="6543054" y="5011883"/>
            <a:chExt cx="1311266" cy="1094410"/>
          </a:xfrm>
        </p:grpSpPr>
        <p:sp>
          <p:nvSpPr>
            <p:cNvPr id="23" name="Oval 22">
              <a:extLst>
                <a:ext uri="{FF2B5EF4-FFF2-40B4-BE49-F238E27FC236}">
                  <a16:creationId xmlns="" xmlns:a16="http://schemas.microsoft.com/office/drawing/2014/main" id="{E523FD7D-4FE4-6C42-8379-C1D1759D2924}"/>
                </a:ext>
              </a:extLst>
            </p:cNvPr>
            <p:cNvSpPr/>
            <p:nvPr/>
          </p:nvSpPr>
          <p:spPr>
            <a:xfrm>
              <a:off x="6543054" y="5011883"/>
              <a:ext cx="1094410" cy="109441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 xmlns:a16="http://schemas.microsoft.com/office/drawing/2014/main" id="{3D5C06C8-CC9C-4D4A-9059-97AD500A2B8C}"/>
                </a:ext>
              </a:extLst>
            </p:cNvPr>
            <p:cNvSpPr txBox="1"/>
            <p:nvPr/>
          </p:nvSpPr>
          <p:spPr>
            <a:xfrm>
              <a:off x="6759910" y="5054206"/>
              <a:ext cx="1094410" cy="1024406"/>
            </a:xfrm>
            <a:prstGeom prst="rect">
              <a:avLst/>
            </a:prstGeom>
            <a:noFill/>
          </p:spPr>
          <p:txBody>
            <a:bodyPr wrap="square" rtlCol="0">
              <a:spAutoFit/>
            </a:bodyPr>
            <a:lstStyle/>
            <a:p>
              <a:r>
                <a:rPr lang="en-CA" sz="4400" b="1" spc="-150" dirty="0">
                  <a:solidFill>
                    <a:srgbClr val="E76F0A"/>
                  </a:solidFill>
                  <a:latin typeface="Arial" panose="020B0604020202020204" pitchFamily="34" charset="0"/>
                  <a:cs typeface="Arial" panose="020B0604020202020204" pitchFamily="34" charset="0"/>
                </a:rPr>
                <a:t>7</a:t>
              </a:r>
              <a:r>
                <a:rPr lang="en-CA" sz="4400" b="1" dirty="0">
                  <a:solidFill>
                    <a:srgbClr val="E76F0A"/>
                  </a:solidFill>
                  <a:latin typeface="Arial" panose="020B0604020202020204" pitchFamily="34" charset="0"/>
                  <a:cs typeface="Arial" panose="020B0604020202020204" pitchFamily="34" charset="0"/>
                </a:rPr>
                <a:t>.</a:t>
              </a:r>
              <a:endParaRPr lang="en-US" sz="4400" b="1" dirty="0">
                <a:solidFill>
                  <a:srgbClr val="E76F0A"/>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04336318"/>
      </p:ext>
    </p:extLst>
  </p:cSld>
  <p:clrMapOvr>
    <a:masterClrMapping/>
  </p:clrMapOvr>
  <p:transition spd="slow">
    <p:push/>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 xmlns:a16="http://schemas.microsoft.com/office/drawing/2014/main" id="{C7DCFD51-6FFF-5F43-81F0-9E0677A4E972}"/>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5969" r="6096"/>
          <a:stretch/>
        </p:blipFill>
        <p:spPr>
          <a:xfrm>
            <a:off x="0" y="-724"/>
            <a:ext cx="6031168" cy="6858724"/>
          </a:xfrm>
        </p:spPr>
      </p:pic>
      <p:sp>
        <p:nvSpPr>
          <p:cNvPr id="3" name="Date Placeholder 2">
            <a:extLst>
              <a:ext uri="{FF2B5EF4-FFF2-40B4-BE49-F238E27FC236}">
                <a16:creationId xmlns="" xmlns:a16="http://schemas.microsoft.com/office/drawing/2014/main" id="{45F7559B-E396-2A41-8D0C-8AA7B884AAE4}"/>
              </a:ext>
            </a:extLst>
          </p:cNvPr>
          <p:cNvSpPr>
            <a:spLocks noGrp="1"/>
          </p:cNvSpPr>
          <p:nvPr>
            <p:ph type="dt" sz="half" idx="10"/>
          </p:nvPr>
        </p:nvSpPr>
        <p:spPr/>
        <p:txBody>
          <a:bodyPr/>
          <a:lstStyle/>
          <a:p>
            <a:fld id="{268002D7-0BC9-454A-B249-2E63A8E2EA08}" type="datetime1">
              <a:rPr lang="en-US" smtClean="0"/>
              <a:pPr/>
              <a:t>9/23/2019</a:t>
            </a:fld>
            <a:endParaRPr lang="en-US"/>
          </a:p>
        </p:txBody>
      </p:sp>
      <p:sp>
        <p:nvSpPr>
          <p:cNvPr id="4" name="Slide Number Placeholder 3">
            <a:extLst>
              <a:ext uri="{FF2B5EF4-FFF2-40B4-BE49-F238E27FC236}">
                <a16:creationId xmlns="" xmlns:a16="http://schemas.microsoft.com/office/drawing/2014/main" id="{282C0D2D-A400-5947-9995-6E9A946E9BD5}"/>
              </a:ext>
            </a:extLst>
          </p:cNvPr>
          <p:cNvSpPr>
            <a:spLocks noGrp="1"/>
          </p:cNvSpPr>
          <p:nvPr>
            <p:ph type="sldNum" sz="quarter" idx="12"/>
          </p:nvPr>
        </p:nvSpPr>
        <p:spPr/>
        <p:txBody>
          <a:bodyPr/>
          <a:lstStyle/>
          <a:p>
            <a:fld id="{FD980031-200C-46EB-A905-0D9DD9F0457B}" type="slidenum">
              <a:rPr lang="en-US" smtClean="0"/>
              <a:pPr/>
              <a:t>58</a:t>
            </a:fld>
            <a:endParaRPr lang="en-US"/>
          </a:p>
        </p:txBody>
      </p:sp>
      <p:sp>
        <p:nvSpPr>
          <p:cNvPr id="5" name="TextBox 4">
            <a:extLst>
              <a:ext uri="{FF2B5EF4-FFF2-40B4-BE49-F238E27FC236}">
                <a16:creationId xmlns="" xmlns:a16="http://schemas.microsoft.com/office/drawing/2014/main" id="{EEB00939-96F2-B049-9310-E82FDF1E7EC3}"/>
              </a:ext>
            </a:extLst>
          </p:cNvPr>
          <p:cNvSpPr txBox="1"/>
          <p:nvPr/>
        </p:nvSpPr>
        <p:spPr>
          <a:xfrm>
            <a:off x="7680035" y="2120221"/>
            <a:ext cx="4111337" cy="1169551"/>
          </a:xfrm>
          <a:prstGeom prst="rect">
            <a:avLst/>
          </a:prstGeom>
          <a:noFill/>
        </p:spPr>
        <p:txBody>
          <a:bodyPr wrap="square" rtlCol="0">
            <a:spAutoFit/>
          </a:bodyPr>
          <a:lstStyle/>
          <a:p>
            <a:pPr>
              <a:spcBef>
                <a:spcPts val="1200"/>
              </a:spcBef>
            </a:pPr>
            <a:r>
              <a:rPr lang="en-US" sz="2400" b="1" dirty="0">
                <a:solidFill>
                  <a:schemeClr val="bg1"/>
                </a:solidFill>
                <a:latin typeface="Arial" panose="020B0604020202020204" pitchFamily="34" charset="0"/>
                <a:cs typeface="Arial" panose="020B0604020202020204" pitchFamily="34" charset="0"/>
              </a:rPr>
              <a:t>Differential pricing: </a:t>
            </a:r>
          </a:p>
          <a:p>
            <a:pPr>
              <a:spcBef>
                <a:spcPts val="1200"/>
              </a:spcBef>
            </a:pPr>
            <a:r>
              <a:rPr lang="en-US" dirty="0">
                <a:solidFill>
                  <a:schemeClr val="bg1"/>
                </a:solidFill>
                <a:latin typeface="Arial" panose="020B0604020202020204" pitchFamily="34" charset="0"/>
                <a:cs typeface="Arial" panose="020B0604020202020204" pitchFamily="34" charset="0"/>
              </a:rPr>
              <a:t>Charge each customer what they can or will pay. </a:t>
            </a:r>
          </a:p>
        </p:txBody>
      </p:sp>
      <p:grpSp>
        <p:nvGrpSpPr>
          <p:cNvPr id="6" name="Group 5">
            <a:extLst>
              <a:ext uri="{FF2B5EF4-FFF2-40B4-BE49-F238E27FC236}">
                <a16:creationId xmlns="" xmlns:a16="http://schemas.microsoft.com/office/drawing/2014/main" id="{7BDDA2A7-FB31-8F47-A36C-813DCD79042F}"/>
              </a:ext>
            </a:extLst>
          </p:cNvPr>
          <p:cNvGrpSpPr/>
          <p:nvPr/>
        </p:nvGrpSpPr>
        <p:grpSpPr>
          <a:xfrm>
            <a:off x="6470629" y="2126907"/>
            <a:ext cx="788772" cy="809117"/>
            <a:chOff x="6543054" y="4983653"/>
            <a:chExt cx="1094410" cy="1122640"/>
          </a:xfrm>
        </p:grpSpPr>
        <p:sp>
          <p:nvSpPr>
            <p:cNvPr id="7" name="Oval 6">
              <a:extLst>
                <a:ext uri="{FF2B5EF4-FFF2-40B4-BE49-F238E27FC236}">
                  <a16:creationId xmlns="" xmlns:a16="http://schemas.microsoft.com/office/drawing/2014/main" id="{54134C16-A5F0-2C48-9A07-A52560EA3F56}"/>
                </a:ext>
              </a:extLst>
            </p:cNvPr>
            <p:cNvSpPr/>
            <p:nvPr/>
          </p:nvSpPr>
          <p:spPr>
            <a:xfrm>
              <a:off x="6543054" y="5011883"/>
              <a:ext cx="1094410" cy="109441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33849AF8-905D-9B4D-8065-E6D6124C6E68}"/>
                </a:ext>
              </a:extLst>
            </p:cNvPr>
            <p:cNvSpPr txBox="1"/>
            <p:nvPr/>
          </p:nvSpPr>
          <p:spPr>
            <a:xfrm>
              <a:off x="6701960" y="4983653"/>
              <a:ext cx="928470" cy="1067590"/>
            </a:xfrm>
            <a:prstGeom prst="rect">
              <a:avLst/>
            </a:prstGeom>
            <a:noFill/>
          </p:spPr>
          <p:txBody>
            <a:bodyPr wrap="square" rtlCol="0">
              <a:spAutoFit/>
            </a:bodyPr>
            <a:lstStyle/>
            <a:p>
              <a:pPr algn="ctr"/>
              <a:r>
                <a:rPr lang="en-CA" sz="4400" b="1" dirty="0">
                  <a:solidFill>
                    <a:srgbClr val="E76F0A"/>
                  </a:solidFill>
                  <a:latin typeface="Arial" panose="020B0604020202020204" pitchFamily="34" charset="0"/>
                  <a:cs typeface="Arial" panose="020B0604020202020204" pitchFamily="34" charset="0"/>
                </a:rPr>
                <a:t>8.</a:t>
              </a:r>
              <a:endParaRPr lang="en-US" sz="4400" b="1" dirty="0">
                <a:solidFill>
                  <a:srgbClr val="E76F0A"/>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 xmlns:a16="http://schemas.microsoft.com/office/drawing/2014/main" id="{9CDC78CE-4620-6743-9A7C-14F760666276}"/>
              </a:ext>
            </a:extLst>
          </p:cNvPr>
          <p:cNvGrpSpPr/>
          <p:nvPr/>
        </p:nvGrpSpPr>
        <p:grpSpPr>
          <a:xfrm>
            <a:off x="6461216" y="3837522"/>
            <a:ext cx="808177" cy="823090"/>
            <a:chOff x="6543054" y="4964266"/>
            <a:chExt cx="1121336" cy="1142027"/>
          </a:xfrm>
        </p:grpSpPr>
        <p:sp>
          <p:nvSpPr>
            <p:cNvPr id="10" name="Oval 9">
              <a:extLst>
                <a:ext uri="{FF2B5EF4-FFF2-40B4-BE49-F238E27FC236}">
                  <a16:creationId xmlns="" xmlns:a16="http://schemas.microsoft.com/office/drawing/2014/main" id="{FA66DA0F-4885-724C-B4C0-65DC49ED7685}"/>
                </a:ext>
              </a:extLst>
            </p:cNvPr>
            <p:cNvSpPr/>
            <p:nvPr/>
          </p:nvSpPr>
          <p:spPr>
            <a:xfrm>
              <a:off x="6543054" y="5011883"/>
              <a:ext cx="1094410" cy="109441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 xmlns:a16="http://schemas.microsoft.com/office/drawing/2014/main" id="{E78B31C9-757E-FD4F-BE24-067AA8483995}"/>
                </a:ext>
              </a:extLst>
            </p:cNvPr>
            <p:cNvSpPr txBox="1"/>
            <p:nvPr/>
          </p:nvSpPr>
          <p:spPr>
            <a:xfrm>
              <a:off x="6667727" y="4964266"/>
              <a:ext cx="996663" cy="1067590"/>
            </a:xfrm>
            <a:prstGeom prst="rect">
              <a:avLst/>
            </a:prstGeom>
            <a:noFill/>
          </p:spPr>
          <p:txBody>
            <a:bodyPr wrap="square" rtlCol="0">
              <a:spAutoFit/>
            </a:bodyPr>
            <a:lstStyle/>
            <a:p>
              <a:pPr algn="ctr"/>
              <a:r>
                <a:rPr lang="en-CA" sz="4400" b="1" dirty="0">
                  <a:solidFill>
                    <a:srgbClr val="E76F0A"/>
                  </a:solidFill>
                  <a:latin typeface="Arial" panose="020B0604020202020204" pitchFamily="34" charset="0"/>
                  <a:cs typeface="Arial" panose="020B0604020202020204" pitchFamily="34" charset="0"/>
                </a:rPr>
                <a:t>9.</a:t>
              </a:r>
              <a:endParaRPr lang="en-US" sz="4400" b="1" dirty="0">
                <a:solidFill>
                  <a:srgbClr val="E76F0A"/>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 xmlns:a16="http://schemas.microsoft.com/office/drawing/2014/main" id="{251389E5-1F9C-A248-B8CA-93FFBF87C312}"/>
              </a:ext>
            </a:extLst>
          </p:cNvPr>
          <p:cNvSpPr txBox="1"/>
          <p:nvPr/>
        </p:nvSpPr>
        <p:spPr>
          <a:xfrm>
            <a:off x="7680035" y="3818400"/>
            <a:ext cx="4111337" cy="1446550"/>
          </a:xfrm>
          <a:prstGeom prst="rect">
            <a:avLst/>
          </a:prstGeom>
          <a:noFill/>
        </p:spPr>
        <p:txBody>
          <a:bodyPr wrap="square" rtlCol="0">
            <a:spAutoFit/>
          </a:bodyPr>
          <a:lstStyle/>
          <a:p>
            <a:pPr>
              <a:spcBef>
                <a:spcPts val="1200"/>
              </a:spcBef>
            </a:pPr>
            <a:r>
              <a:rPr lang="en-US" sz="2400" b="1" dirty="0">
                <a:solidFill>
                  <a:schemeClr val="bg1"/>
                </a:solidFill>
                <a:latin typeface="Arial" panose="020B0604020202020204" pitchFamily="34" charset="0"/>
                <a:cs typeface="Arial" panose="020B0604020202020204" pitchFamily="34" charset="0"/>
              </a:rPr>
              <a:t>Product-line pricing: </a:t>
            </a:r>
          </a:p>
          <a:p>
            <a:pPr>
              <a:spcBef>
                <a:spcPts val="1200"/>
              </a:spcBef>
            </a:pPr>
            <a:r>
              <a:rPr lang="en-US" dirty="0">
                <a:solidFill>
                  <a:schemeClr val="bg1"/>
                </a:solidFill>
                <a:latin typeface="Arial" panose="020B0604020202020204" pitchFamily="34" charset="0"/>
                <a:cs typeface="Arial" panose="020B0604020202020204" pitchFamily="34" charset="0"/>
              </a:rPr>
              <a:t>Have a range of price points within your product or service line, depending on quality variations. </a:t>
            </a:r>
          </a:p>
        </p:txBody>
      </p:sp>
      <p:sp>
        <p:nvSpPr>
          <p:cNvPr id="13" name="TextBox 12">
            <a:extLst>
              <a:ext uri="{FF2B5EF4-FFF2-40B4-BE49-F238E27FC236}">
                <a16:creationId xmlns="" xmlns:a16="http://schemas.microsoft.com/office/drawing/2014/main" id="{76161CF1-0CB7-0946-A195-985AA044952F}"/>
              </a:ext>
            </a:extLst>
          </p:cNvPr>
          <p:cNvSpPr txBox="1"/>
          <p:nvPr/>
        </p:nvSpPr>
        <p:spPr>
          <a:xfrm>
            <a:off x="6411192" y="451899"/>
            <a:ext cx="5618017"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Marketing Mix</a:t>
            </a:r>
            <a:endParaRPr lang="en-US" sz="4400" b="1" dirty="0">
              <a:latin typeface="Arial" panose="020B0604020202020204" pitchFamily="34" charset="0"/>
              <a:cs typeface="Arial" panose="020B0604020202020204" pitchFamily="34" charset="0"/>
            </a:endParaRPr>
          </a:p>
        </p:txBody>
      </p:sp>
      <p:pic>
        <p:nvPicPr>
          <p:cNvPr id="18" name="Picture 17" descr="A picture containing device&#10;&#10;Description automatically generated">
            <a:extLst>
              <a:ext uri="{FF2B5EF4-FFF2-40B4-BE49-F238E27FC236}">
                <a16:creationId xmlns="" xmlns:a16="http://schemas.microsoft.com/office/drawing/2014/main" id="{EA78DE3F-08C4-4F40-9E53-184A9502C3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3269465076"/>
      </p:ext>
    </p:extLst>
  </p:cSld>
  <p:clrMapOvr>
    <a:masterClrMapping/>
  </p:clrMapOvr>
  <p:transition spd="slow">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 xmlns:a16="http://schemas.microsoft.com/office/drawing/2014/main" id="{29F3208E-58F9-284B-BDC1-087CEADC7797}"/>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952" r="12534"/>
          <a:stretch/>
        </p:blipFill>
        <p:spPr>
          <a:xfrm>
            <a:off x="0" y="0"/>
            <a:ext cx="5588450" cy="6459516"/>
          </a:xfrm>
        </p:spPr>
      </p:pic>
      <p:sp>
        <p:nvSpPr>
          <p:cNvPr id="19" name="Rectangle 18">
            <a:extLst>
              <a:ext uri="{FF2B5EF4-FFF2-40B4-BE49-F238E27FC236}">
                <a16:creationId xmlns="" xmlns:a16="http://schemas.microsoft.com/office/drawing/2014/main" id="{F62FBE2F-F222-B841-A71A-CFDDE5B3519D}"/>
              </a:ext>
            </a:extLst>
          </p:cNvPr>
          <p:cNvSpPr/>
          <p:nvPr/>
        </p:nvSpPr>
        <p:spPr>
          <a:xfrm>
            <a:off x="19276" y="-1739"/>
            <a:ext cx="5569172" cy="6429375"/>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59</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7" name="TextBox 16">
            <a:extLst>
              <a:ext uri="{FF2B5EF4-FFF2-40B4-BE49-F238E27FC236}">
                <a16:creationId xmlns="" xmlns:a16="http://schemas.microsoft.com/office/drawing/2014/main" id="{AE363BFF-6266-46BC-8D4B-C12F0911FBB8}"/>
              </a:ext>
            </a:extLst>
          </p:cNvPr>
          <p:cNvSpPr txBox="1"/>
          <p:nvPr/>
        </p:nvSpPr>
        <p:spPr>
          <a:xfrm>
            <a:off x="5588449" y="460969"/>
            <a:ext cx="6480987" cy="769441"/>
          </a:xfrm>
          <a:prstGeom prst="rect">
            <a:avLst/>
          </a:prstGeom>
          <a:noFill/>
        </p:spPr>
        <p:txBody>
          <a:bodyPr wrap="square" rtlCol="0">
            <a:spAutoFit/>
          </a:bodyPr>
          <a:lstStyle/>
          <a:p>
            <a:pPr algn="ctr"/>
            <a:r>
              <a:rPr lang="en-CA" sz="4400" b="1" dirty="0">
                <a:latin typeface="Arial" panose="020B0604020202020204" pitchFamily="34" charset="0"/>
                <a:cs typeface="Arial" panose="020B0604020202020204" pitchFamily="34" charset="0"/>
              </a:rPr>
              <a:t>Marketing Mix</a:t>
            </a:r>
            <a:endParaRPr lang="en-US" sz="44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071243" y="4075084"/>
            <a:ext cx="5800597" cy="1689565"/>
          </a:xfrm>
          <a:prstGeom prst="rect">
            <a:avLst/>
          </a:prstGeom>
          <a:noFill/>
        </p:spPr>
        <p:txBody>
          <a:bodyPr wrap="square" rtlCol="0">
            <a:spAutoFit/>
          </a:bodyPr>
          <a:lstStyle/>
          <a:p>
            <a:pPr>
              <a:lnSpc>
                <a:spcPct val="120000"/>
              </a:lnSpc>
              <a:spcBef>
                <a:spcPts val="1200"/>
              </a:spcBef>
            </a:pPr>
            <a:r>
              <a:rPr lang="en-US" sz="2000" dirty="0">
                <a:latin typeface="Arial" panose="020B0604020202020204" pitchFamily="34" charset="0"/>
                <a:cs typeface="Arial" panose="020B0604020202020204" pitchFamily="34" charset="0"/>
              </a:rPr>
              <a:t>Look at the pricing for your products or services that you have in your basic business plan.  </a:t>
            </a:r>
          </a:p>
          <a:p>
            <a:pPr>
              <a:lnSpc>
                <a:spcPct val="120000"/>
              </a:lnSpc>
              <a:spcBef>
                <a:spcPts val="1200"/>
              </a:spcBef>
            </a:pPr>
            <a:r>
              <a:rPr lang="en-US" sz="2000" dirty="0">
                <a:latin typeface="Arial" panose="020B0604020202020204" pitchFamily="34" charset="0"/>
                <a:cs typeface="Arial" panose="020B0604020202020204" pitchFamily="34" charset="0"/>
              </a:rPr>
              <a:t>Do you want to make any changes to any of your pricing based on the pricing strategies above?</a:t>
            </a:r>
          </a:p>
        </p:txBody>
      </p:sp>
      <p:grpSp>
        <p:nvGrpSpPr>
          <p:cNvPr id="2" name="Group 1">
            <a:extLst>
              <a:ext uri="{FF2B5EF4-FFF2-40B4-BE49-F238E27FC236}">
                <a16:creationId xmlns="" xmlns:a16="http://schemas.microsoft.com/office/drawing/2014/main" id="{9B4FAF6D-733C-C948-A7BF-8E228DE0900E}"/>
              </a:ext>
            </a:extLst>
          </p:cNvPr>
          <p:cNvGrpSpPr/>
          <p:nvPr/>
        </p:nvGrpSpPr>
        <p:grpSpPr>
          <a:xfrm>
            <a:off x="7572926" y="1385633"/>
            <a:ext cx="2394346" cy="2394346"/>
            <a:chOff x="7572926" y="1806257"/>
            <a:chExt cx="2394346" cy="2394346"/>
          </a:xfrm>
        </p:grpSpPr>
        <p:sp>
          <p:nvSpPr>
            <p:cNvPr id="12" name="Oval 11">
              <a:extLst>
                <a:ext uri="{FF2B5EF4-FFF2-40B4-BE49-F238E27FC236}">
                  <a16:creationId xmlns="" xmlns:a16="http://schemas.microsoft.com/office/drawing/2014/main" id="{1E2F2B7C-8572-4914-917C-1209F45525D3}"/>
                </a:ext>
              </a:extLst>
            </p:cNvPr>
            <p:cNvSpPr/>
            <p:nvPr/>
          </p:nvSpPr>
          <p:spPr>
            <a:xfrm>
              <a:off x="7572926" y="1806257"/>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9290BE98-C78A-4079-B485-46F8F0F4F76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146908" y="2188511"/>
              <a:ext cx="1565588" cy="1565588"/>
            </a:xfrm>
            <a:prstGeom prst="rect">
              <a:avLst/>
            </a:prstGeom>
          </p:spPr>
        </p:pic>
      </p:grpSp>
    </p:spTree>
    <p:extLst>
      <p:ext uri="{BB962C8B-B14F-4D97-AF65-F5344CB8AC3E}">
        <p14:creationId xmlns:p14="http://schemas.microsoft.com/office/powerpoint/2010/main" val="3374925952"/>
      </p:ext>
    </p:extLst>
  </p:cSld>
  <p:clrMapOvr>
    <a:masterClrMapping/>
  </p:clrMapOvr>
  <p:transition spd="slow">
    <p:push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sitting at a table&#10;&#10;Description automatically generated">
            <a:extLst>
              <a:ext uri="{FF2B5EF4-FFF2-40B4-BE49-F238E27FC236}">
                <a16:creationId xmlns="" xmlns:a16="http://schemas.microsoft.com/office/drawing/2014/main" id="{8C08E897-8A96-4B96-B96E-232DA2D020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885" r="2643"/>
          <a:stretch/>
        </p:blipFill>
        <p:spPr>
          <a:xfrm>
            <a:off x="-3561" y="0"/>
            <a:ext cx="6009390" cy="6429087"/>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a:t>
            </a:fld>
            <a:endParaRPr lang="en-US"/>
          </a:p>
        </p:txBody>
      </p:sp>
      <p:sp>
        <p:nvSpPr>
          <p:cNvPr id="12" name="TextBox 11">
            <a:extLst>
              <a:ext uri="{FF2B5EF4-FFF2-40B4-BE49-F238E27FC236}">
                <a16:creationId xmlns="" xmlns:a16="http://schemas.microsoft.com/office/drawing/2014/main" id="{86F4981F-D764-4238-A1BC-63973FA1E8C2}"/>
              </a:ext>
            </a:extLst>
          </p:cNvPr>
          <p:cNvSpPr txBox="1"/>
          <p:nvPr/>
        </p:nvSpPr>
        <p:spPr>
          <a:xfrm>
            <a:off x="6487392" y="342902"/>
            <a:ext cx="5618017"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Learning Outcomes</a:t>
            </a:r>
            <a:endParaRPr lang="en-US" sz="44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6B18A5F2-6BB0-40C1-A01A-25EF1874BBEF}"/>
              </a:ext>
            </a:extLst>
          </p:cNvPr>
          <p:cNvSpPr txBox="1"/>
          <p:nvPr/>
        </p:nvSpPr>
        <p:spPr>
          <a:xfrm>
            <a:off x="6487392" y="1118756"/>
            <a:ext cx="5330536" cy="954107"/>
          </a:xfrm>
          <a:prstGeom prst="rect">
            <a:avLst/>
          </a:prstGeom>
          <a:noFill/>
        </p:spPr>
        <p:txBody>
          <a:bodyPr wrap="square" rtlCol="0">
            <a:spAutoFit/>
          </a:bodyPr>
          <a:lstStyle/>
          <a:p>
            <a:r>
              <a:rPr lang="en-CA" sz="2800" b="1" dirty="0">
                <a:solidFill>
                  <a:srgbClr val="0DB14B"/>
                </a:solidFill>
                <a:latin typeface="Arial" panose="020B0604020202020204" pitchFamily="34" charset="0"/>
                <a:cs typeface="Arial" panose="020B0604020202020204" pitchFamily="34" charset="0"/>
              </a:rPr>
              <a:t>At the end of this workshop you will be able to:</a:t>
            </a:r>
            <a:endParaRPr lang="en-US" sz="2800" b="1" dirty="0">
              <a:solidFill>
                <a:srgbClr val="0DB14B"/>
              </a:solidFill>
              <a:latin typeface="Arial" panose="020B0604020202020204" pitchFamily="34" charset="0"/>
              <a:cs typeface="Arial" panose="020B0604020202020204" pitchFamily="34" charset="0"/>
            </a:endParaRPr>
          </a:p>
        </p:txBody>
      </p:sp>
      <p:pic>
        <p:nvPicPr>
          <p:cNvPr id="8" name="Picture 7" descr="A picture containing device&#10;&#10;Description automatically generated">
            <a:extLst>
              <a:ext uri="{FF2B5EF4-FFF2-40B4-BE49-F238E27FC236}">
                <a16:creationId xmlns="" xmlns:a16="http://schemas.microsoft.com/office/drawing/2014/main" id="{6168F358-EF2A-4958-B6CB-A4A801728E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32" name="TextBox 31">
            <a:extLst>
              <a:ext uri="{FF2B5EF4-FFF2-40B4-BE49-F238E27FC236}">
                <a16:creationId xmlns="" xmlns:a16="http://schemas.microsoft.com/office/drawing/2014/main" id="{5F9B0D94-0B14-4708-AB46-C7903E757487}"/>
              </a:ext>
            </a:extLst>
          </p:cNvPr>
          <p:cNvSpPr txBox="1"/>
          <p:nvPr/>
        </p:nvSpPr>
        <p:spPr>
          <a:xfrm>
            <a:off x="7817512" y="2585928"/>
            <a:ext cx="3311237"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Differentiate among the terms marketing, advertising and sales.</a:t>
            </a:r>
            <a:endParaRPr lang="en-US"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 xmlns:a16="http://schemas.microsoft.com/office/drawing/2014/main" id="{DE129086-AF69-4F6E-90C9-747AE9D53421}"/>
              </a:ext>
            </a:extLst>
          </p:cNvPr>
          <p:cNvSpPr txBox="1"/>
          <p:nvPr/>
        </p:nvSpPr>
        <p:spPr>
          <a:xfrm>
            <a:off x="7840972" y="3552477"/>
            <a:ext cx="3311237" cy="584775"/>
          </a:xfrm>
          <a:prstGeom prst="rect">
            <a:avLst/>
          </a:prstGeom>
          <a:noFill/>
        </p:spPr>
        <p:txBody>
          <a:bodyPr wrap="square" rtlCol="0">
            <a:spAutoFit/>
          </a:bodyPr>
          <a:lstStyle/>
          <a:p>
            <a:r>
              <a:rPr lang="en-CA" sz="1600" dirty="0">
                <a:latin typeface="Arial" panose="020B0604020202020204" pitchFamily="34" charset="0"/>
                <a:cs typeface="Arial" panose="020B0604020202020204" pitchFamily="34" charset="0"/>
              </a:rPr>
              <a:t>Identify different perspectives on marketing.</a:t>
            </a:r>
            <a:endParaRPr lang="en-US"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8FD6039E-85F7-4225-8AD4-3A7388F747A7}"/>
              </a:ext>
            </a:extLst>
          </p:cNvPr>
          <p:cNvSpPr txBox="1"/>
          <p:nvPr/>
        </p:nvSpPr>
        <p:spPr>
          <a:xfrm>
            <a:off x="7817512" y="4722044"/>
            <a:ext cx="4111337" cy="338554"/>
          </a:xfrm>
          <a:prstGeom prst="rect">
            <a:avLst/>
          </a:prstGeom>
          <a:noFill/>
        </p:spPr>
        <p:txBody>
          <a:bodyPr wrap="square" rtlCol="0">
            <a:spAutoFit/>
          </a:bodyPr>
          <a:lstStyle/>
          <a:p>
            <a:r>
              <a:rPr lang="en-CA" sz="1600" dirty="0">
                <a:latin typeface="Arial" panose="020B0604020202020204" pitchFamily="34" charset="0"/>
                <a:cs typeface="Arial" panose="020B0604020202020204" pitchFamily="34" charset="0"/>
              </a:rPr>
              <a:t>Analyze your target market.</a:t>
            </a:r>
            <a:endParaRPr lang="en-US"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 xmlns:a16="http://schemas.microsoft.com/office/drawing/2014/main" id="{6CDE5A0C-E6D6-4499-B4D4-AB6E76615CDB}"/>
              </a:ext>
            </a:extLst>
          </p:cNvPr>
          <p:cNvGrpSpPr/>
          <p:nvPr/>
        </p:nvGrpSpPr>
        <p:grpSpPr>
          <a:xfrm>
            <a:off x="6547177" y="2351647"/>
            <a:ext cx="828017" cy="826114"/>
            <a:chOff x="6543054" y="2171841"/>
            <a:chExt cx="1148863" cy="1146223"/>
          </a:xfrm>
        </p:grpSpPr>
        <p:sp>
          <p:nvSpPr>
            <p:cNvPr id="41" name="Oval 40">
              <a:extLst>
                <a:ext uri="{FF2B5EF4-FFF2-40B4-BE49-F238E27FC236}">
                  <a16:creationId xmlns="" xmlns:a16="http://schemas.microsoft.com/office/drawing/2014/main" id="{532D6DF9-BAAE-4791-9F76-1461D4B4BF4B}"/>
                </a:ext>
              </a:extLst>
            </p:cNvPr>
            <p:cNvSpPr/>
            <p:nvPr/>
          </p:nvSpPr>
          <p:spPr>
            <a:xfrm>
              <a:off x="6543054" y="2223654"/>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 xmlns:a16="http://schemas.microsoft.com/office/drawing/2014/main" id="{60021F8E-FDC2-4222-9E12-8FD7410DA970}"/>
                </a:ext>
              </a:extLst>
            </p:cNvPr>
            <p:cNvSpPr txBox="1"/>
            <p:nvPr/>
          </p:nvSpPr>
          <p:spPr>
            <a:xfrm>
              <a:off x="6597507" y="2171841"/>
              <a:ext cx="1094410" cy="1067590"/>
            </a:xfrm>
            <a:prstGeom prst="rect">
              <a:avLst/>
            </a:prstGeom>
            <a:noFill/>
          </p:spPr>
          <p:txBody>
            <a:bodyPr wrap="square" rtlCol="0">
              <a:spAutoFit/>
            </a:bodyPr>
            <a:lstStyle/>
            <a:p>
              <a:pPr algn="ctr"/>
              <a:r>
                <a:rPr lang="en-CA" sz="4400" b="1" dirty="0" smtClean="0">
                  <a:solidFill>
                    <a:srgbClr val="E76F0A"/>
                  </a:solidFill>
                  <a:latin typeface="Arial" panose="020B0604020202020204" pitchFamily="34" charset="0"/>
                  <a:cs typeface="Arial" panose="020B0604020202020204" pitchFamily="34" charset="0"/>
                </a:rPr>
                <a:t>1.</a:t>
              </a:r>
              <a:endParaRPr lang="en-US" sz="4400" b="1" dirty="0">
                <a:solidFill>
                  <a:srgbClr val="E76F0A"/>
                </a:solidFill>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 xmlns:a16="http://schemas.microsoft.com/office/drawing/2014/main" id="{C719DE08-771F-4D4C-B079-107234BCBC3E}"/>
              </a:ext>
            </a:extLst>
          </p:cNvPr>
          <p:cNvGrpSpPr/>
          <p:nvPr/>
        </p:nvGrpSpPr>
        <p:grpSpPr>
          <a:xfrm>
            <a:off x="6570637" y="3450936"/>
            <a:ext cx="830972" cy="803456"/>
            <a:chOff x="6543054" y="3618176"/>
            <a:chExt cx="1152964" cy="1114785"/>
          </a:xfrm>
        </p:grpSpPr>
        <p:sp>
          <p:nvSpPr>
            <p:cNvPr id="43" name="Oval 42">
              <a:extLst>
                <a:ext uri="{FF2B5EF4-FFF2-40B4-BE49-F238E27FC236}">
                  <a16:creationId xmlns="" xmlns:a16="http://schemas.microsoft.com/office/drawing/2014/main" id="{193BB7FB-211B-4DE6-BF5E-CCAAAF757EB8}"/>
                </a:ext>
              </a:extLst>
            </p:cNvPr>
            <p:cNvSpPr/>
            <p:nvPr/>
          </p:nvSpPr>
          <p:spPr>
            <a:xfrm>
              <a:off x="6543054" y="3638551"/>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 xmlns:a16="http://schemas.microsoft.com/office/drawing/2014/main" id="{80901B8F-861E-4DB1-B9F8-24CE2325F573}"/>
                </a:ext>
              </a:extLst>
            </p:cNvPr>
            <p:cNvSpPr txBox="1"/>
            <p:nvPr/>
          </p:nvSpPr>
          <p:spPr>
            <a:xfrm>
              <a:off x="6639181" y="3618176"/>
              <a:ext cx="1056837" cy="1067590"/>
            </a:xfrm>
            <a:prstGeom prst="rect">
              <a:avLst/>
            </a:prstGeom>
            <a:noFill/>
          </p:spPr>
          <p:txBody>
            <a:bodyPr wrap="square" rtlCol="0">
              <a:spAutoFit/>
            </a:bodyPr>
            <a:lstStyle/>
            <a:p>
              <a:pPr algn="ctr"/>
              <a:r>
                <a:rPr lang="en-CA" sz="4400" b="1" dirty="0">
                  <a:solidFill>
                    <a:srgbClr val="E76F0A"/>
                  </a:solidFill>
                  <a:latin typeface="Arial" panose="020B0604020202020204" pitchFamily="34" charset="0"/>
                  <a:cs typeface="Arial" panose="020B0604020202020204" pitchFamily="34" charset="0"/>
                </a:rPr>
                <a:t>2.</a:t>
              </a:r>
              <a:endParaRPr lang="en-US" sz="4400" b="1" dirty="0">
                <a:solidFill>
                  <a:srgbClr val="E76F0A"/>
                </a:solidFill>
                <a:latin typeface="Arial" panose="020B0604020202020204" pitchFamily="34" charset="0"/>
                <a:cs typeface="Arial" panose="020B0604020202020204" pitchFamily="34" charset="0"/>
              </a:endParaRPr>
            </a:p>
          </p:txBody>
        </p:sp>
      </p:grpSp>
      <p:grpSp>
        <p:nvGrpSpPr>
          <p:cNvPr id="48" name="Group 47">
            <a:extLst>
              <a:ext uri="{FF2B5EF4-FFF2-40B4-BE49-F238E27FC236}">
                <a16:creationId xmlns="" xmlns:a16="http://schemas.microsoft.com/office/drawing/2014/main" id="{F4D11AE1-29BA-4D30-9F3C-6EFBCC2489C0}"/>
              </a:ext>
            </a:extLst>
          </p:cNvPr>
          <p:cNvGrpSpPr/>
          <p:nvPr/>
        </p:nvGrpSpPr>
        <p:grpSpPr>
          <a:xfrm>
            <a:off x="6602587" y="4411192"/>
            <a:ext cx="788772" cy="809117"/>
            <a:chOff x="6543054" y="4983653"/>
            <a:chExt cx="1094410" cy="1122640"/>
          </a:xfrm>
        </p:grpSpPr>
        <p:sp>
          <p:nvSpPr>
            <p:cNvPr id="45" name="Oval 44">
              <a:extLst>
                <a:ext uri="{FF2B5EF4-FFF2-40B4-BE49-F238E27FC236}">
                  <a16:creationId xmlns="" xmlns:a16="http://schemas.microsoft.com/office/drawing/2014/main" id="{F05D2C26-955A-4723-A3DB-BEC120E358D9}"/>
                </a:ext>
              </a:extLst>
            </p:cNvPr>
            <p:cNvSpPr/>
            <p:nvPr/>
          </p:nvSpPr>
          <p:spPr>
            <a:xfrm>
              <a:off x="6543054" y="5011883"/>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 xmlns:a16="http://schemas.microsoft.com/office/drawing/2014/main" id="{A6C28BB1-F9BF-4516-993E-43038FF1A6B9}"/>
                </a:ext>
              </a:extLst>
            </p:cNvPr>
            <p:cNvSpPr txBox="1"/>
            <p:nvPr/>
          </p:nvSpPr>
          <p:spPr>
            <a:xfrm>
              <a:off x="6701960" y="4983653"/>
              <a:ext cx="928470" cy="1067590"/>
            </a:xfrm>
            <a:prstGeom prst="rect">
              <a:avLst/>
            </a:prstGeom>
            <a:noFill/>
          </p:spPr>
          <p:txBody>
            <a:bodyPr wrap="square" rtlCol="0">
              <a:spAutoFit/>
            </a:bodyPr>
            <a:lstStyle/>
            <a:p>
              <a:pPr algn="ctr"/>
              <a:r>
                <a:rPr lang="en-CA" sz="4400" b="1" dirty="0">
                  <a:solidFill>
                    <a:srgbClr val="E76F0A"/>
                  </a:solidFill>
                  <a:latin typeface="Arial" panose="020B0604020202020204" pitchFamily="34" charset="0"/>
                  <a:cs typeface="Arial" panose="020B0604020202020204" pitchFamily="34" charset="0"/>
                </a:rPr>
                <a:t>3.</a:t>
              </a:r>
              <a:endParaRPr lang="en-US" sz="4400" b="1" dirty="0">
                <a:solidFill>
                  <a:srgbClr val="E76F0A"/>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 xmlns:a16="http://schemas.microsoft.com/office/drawing/2014/main" id="{36DA2C9B-4C96-0C42-9278-24AEACAC41AA}"/>
              </a:ext>
            </a:extLst>
          </p:cNvPr>
          <p:cNvGrpSpPr/>
          <p:nvPr/>
        </p:nvGrpSpPr>
        <p:grpSpPr>
          <a:xfrm>
            <a:off x="6598659" y="5426983"/>
            <a:ext cx="808177" cy="823090"/>
            <a:chOff x="6543054" y="4964266"/>
            <a:chExt cx="1121336" cy="1142027"/>
          </a:xfrm>
        </p:grpSpPr>
        <p:sp>
          <p:nvSpPr>
            <p:cNvPr id="21" name="Oval 20">
              <a:extLst>
                <a:ext uri="{FF2B5EF4-FFF2-40B4-BE49-F238E27FC236}">
                  <a16:creationId xmlns="" xmlns:a16="http://schemas.microsoft.com/office/drawing/2014/main" id="{8BE835FA-0183-874A-B692-8C7A0A84D241}"/>
                </a:ext>
              </a:extLst>
            </p:cNvPr>
            <p:cNvSpPr/>
            <p:nvPr/>
          </p:nvSpPr>
          <p:spPr>
            <a:xfrm>
              <a:off x="6543054" y="5011883"/>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 xmlns:a16="http://schemas.microsoft.com/office/drawing/2014/main" id="{53F2ECEA-FA09-544D-AEAF-F8FA06256DDD}"/>
                </a:ext>
              </a:extLst>
            </p:cNvPr>
            <p:cNvSpPr txBox="1"/>
            <p:nvPr/>
          </p:nvSpPr>
          <p:spPr>
            <a:xfrm>
              <a:off x="6667727" y="4964266"/>
              <a:ext cx="996663" cy="1067590"/>
            </a:xfrm>
            <a:prstGeom prst="rect">
              <a:avLst/>
            </a:prstGeom>
            <a:noFill/>
          </p:spPr>
          <p:txBody>
            <a:bodyPr wrap="square" rtlCol="0">
              <a:spAutoFit/>
            </a:bodyPr>
            <a:lstStyle/>
            <a:p>
              <a:pPr algn="ctr"/>
              <a:r>
                <a:rPr lang="en-CA" sz="4400" b="1" dirty="0">
                  <a:solidFill>
                    <a:srgbClr val="E76F0A"/>
                  </a:solidFill>
                  <a:latin typeface="Arial" panose="020B0604020202020204" pitchFamily="34" charset="0"/>
                  <a:cs typeface="Arial" panose="020B0604020202020204" pitchFamily="34" charset="0"/>
                </a:rPr>
                <a:t>4.</a:t>
              </a:r>
              <a:endParaRPr lang="en-US" sz="4400" b="1" dirty="0">
                <a:solidFill>
                  <a:srgbClr val="E76F0A"/>
                </a:solidFill>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 xmlns:a16="http://schemas.microsoft.com/office/drawing/2014/main" id="{E2160598-C2E8-7E4D-A1DC-49E4D593D1F0}"/>
              </a:ext>
            </a:extLst>
          </p:cNvPr>
          <p:cNvSpPr txBox="1"/>
          <p:nvPr/>
        </p:nvSpPr>
        <p:spPr>
          <a:xfrm>
            <a:off x="7817512" y="5650607"/>
            <a:ext cx="4111337" cy="338554"/>
          </a:xfrm>
          <a:prstGeom prst="rect">
            <a:avLst/>
          </a:prstGeom>
          <a:noFill/>
        </p:spPr>
        <p:txBody>
          <a:bodyPr wrap="square" rtlCol="0">
            <a:spAutoFit/>
          </a:bodyPr>
          <a:lstStyle/>
          <a:p>
            <a:r>
              <a:rPr lang="en-CA" sz="1600" dirty="0">
                <a:latin typeface="Arial" panose="020B0604020202020204" pitchFamily="34" charset="0"/>
                <a:cs typeface="Arial" panose="020B0604020202020204" pitchFamily="34" charset="0"/>
              </a:rPr>
              <a:t>Analyze your competitors.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0990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600" fill="hold"/>
                                        <p:tgtEl>
                                          <p:spTgt spid="7"/>
                                        </p:tgtEl>
                                        <p:attrNameLst>
                                          <p:attrName>ppt_w</p:attrName>
                                        </p:attrNameLst>
                                      </p:cBhvr>
                                      <p:tavLst>
                                        <p:tav tm="0">
                                          <p:val>
                                            <p:fltVal val="0"/>
                                          </p:val>
                                        </p:tav>
                                        <p:tav tm="100000">
                                          <p:val>
                                            <p:strVal val="#ppt_w"/>
                                          </p:val>
                                        </p:tav>
                                      </p:tavLst>
                                    </p:anim>
                                    <p:anim calcmode="lin" valueType="num">
                                      <p:cBhvr>
                                        <p:cTn id="8" dur="600" fill="hold"/>
                                        <p:tgtEl>
                                          <p:spTgt spid="7"/>
                                        </p:tgtEl>
                                        <p:attrNameLst>
                                          <p:attrName>ppt_h</p:attrName>
                                        </p:attrNameLst>
                                      </p:cBhvr>
                                      <p:tavLst>
                                        <p:tav tm="0">
                                          <p:val>
                                            <p:fltVal val="0"/>
                                          </p:val>
                                        </p:tav>
                                        <p:tav tm="100000">
                                          <p:val>
                                            <p:strVal val="#ppt_h"/>
                                          </p:val>
                                        </p:tav>
                                      </p:tavLst>
                                    </p:anim>
                                    <p:anim calcmode="lin" valueType="num">
                                      <p:cBhvr>
                                        <p:cTn id="9" dur="600" fill="hold"/>
                                        <p:tgtEl>
                                          <p:spTgt spid="7"/>
                                        </p:tgtEl>
                                        <p:attrNameLst>
                                          <p:attrName>style.rotation</p:attrName>
                                        </p:attrNameLst>
                                      </p:cBhvr>
                                      <p:tavLst>
                                        <p:tav tm="0">
                                          <p:val>
                                            <p:fltVal val="90"/>
                                          </p:val>
                                        </p:tav>
                                        <p:tav tm="100000">
                                          <p:val>
                                            <p:fltVal val="0"/>
                                          </p:val>
                                        </p:tav>
                                      </p:tavLst>
                                    </p:anim>
                                    <p:animEffect transition="in" filter="fade">
                                      <p:cBhvr>
                                        <p:cTn id="10" dur="600"/>
                                        <p:tgtEl>
                                          <p:spTgt spid="7"/>
                                        </p:tgtEl>
                                      </p:cBhvr>
                                    </p:animEffect>
                                  </p:childTnLst>
                                </p:cTn>
                              </p:par>
                            </p:childTnLst>
                          </p:cTn>
                        </p:par>
                        <p:par>
                          <p:cTn id="11" fill="hold">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par>
                          <p:cTn id="15" fill="hold">
                            <p:stCondLst>
                              <p:cond delay="1100"/>
                            </p:stCondLst>
                            <p:childTnLst>
                              <p:par>
                                <p:cTn id="16" presetID="31" presetClass="entr" presetSubtype="0" fill="hold" nodeType="afterEffect">
                                  <p:stCondLst>
                                    <p:cond delay="0"/>
                                  </p:stCondLst>
                                  <p:childTnLst>
                                    <p:set>
                                      <p:cBhvr>
                                        <p:cTn id="17" dur="1" fill="hold">
                                          <p:stCondLst>
                                            <p:cond delay="0"/>
                                          </p:stCondLst>
                                        </p:cTn>
                                        <p:tgtEl>
                                          <p:spTgt spid="47"/>
                                        </p:tgtEl>
                                        <p:attrNameLst>
                                          <p:attrName>style.visibility</p:attrName>
                                        </p:attrNameLst>
                                      </p:cBhvr>
                                      <p:to>
                                        <p:strVal val="visible"/>
                                      </p:to>
                                    </p:set>
                                    <p:anim calcmode="lin" valueType="num">
                                      <p:cBhvr>
                                        <p:cTn id="18" dur="600" fill="hold"/>
                                        <p:tgtEl>
                                          <p:spTgt spid="47"/>
                                        </p:tgtEl>
                                        <p:attrNameLst>
                                          <p:attrName>ppt_w</p:attrName>
                                        </p:attrNameLst>
                                      </p:cBhvr>
                                      <p:tavLst>
                                        <p:tav tm="0">
                                          <p:val>
                                            <p:fltVal val="0"/>
                                          </p:val>
                                        </p:tav>
                                        <p:tav tm="100000">
                                          <p:val>
                                            <p:strVal val="#ppt_w"/>
                                          </p:val>
                                        </p:tav>
                                      </p:tavLst>
                                    </p:anim>
                                    <p:anim calcmode="lin" valueType="num">
                                      <p:cBhvr>
                                        <p:cTn id="19" dur="600" fill="hold"/>
                                        <p:tgtEl>
                                          <p:spTgt spid="47"/>
                                        </p:tgtEl>
                                        <p:attrNameLst>
                                          <p:attrName>ppt_h</p:attrName>
                                        </p:attrNameLst>
                                      </p:cBhvr>
                                      <p:tavLst>
                                        <p:tav tm="0">
                                          <p:val>
                                            <p:fltVal val="0"/>
                                          </p:val>
                                        </p:tav>
                                        <p:tav tm="100000">
                                          <p:val>
                                            <p:strVal val="#ppt_h"/>
                                          </p:val>
                                        </p:tav>
                                      </p:tavLst>
                                    </p:anim>
                                    <p:anim calcmode="lin" valueType="num">
                                      <p:cBhvr>
                                        <p:cTn id="20" dur="600" fill="hold"/>
                                        <p:tgtEl>
                                          <p:spTgt spid="47"/>
                                        </p:tgtEl>
                                        <p:attrNameLst>
                                          <p:attrName>style.rotation</p:attrName>
                                        </p:attrNameLst>
                                      </p:cBhvr>
                                      <p:tavLst>
                                        <p:tav tm="0">
                                          <p:val>
                                            <p:fltVal val="90"/>
                                          </p:val>
                                        </p:tav>
                                        <p:tav tm="100000">
                                          <p:val>
                                            <p:fltVal val="0"/>
                                          </p:val>
                                        </p:tav>
                                      </p:tavLst>
                                    </p:anim>
                                    <p:animEffect transition="in" filter="fade">
                                      <p:cBhvr>
                                        <p:cTn id="21" dur="600"/>
                                        <p:tgtEl>
                                          <p:spTgt spid="47"/>
                                        </p:tgtEl>
                                      </p:cBhvr>
                                    </p:animEffect>
                                  </p:childTnLst>
                                </p:cTn>
                              </p:par>
                            </p:childTnLst>
                          </p:cTn>
                        </p:par>
                        <p:par>
                          <p:cTn id="22" fill="hold">
                            <p:stCondLst>
                              <p:cond delay="1700"/>
                            </p:stCondLst>
                            <p:childTnLst>
                              <p:par>
                                <p:cTn id="23" presetID="10"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par>
                          <p:cTn id="26" fill="hold">
                            <p:stCondLst>
                              <p:cond delay="2200"/>
                            </p:stCondLst>
                            <p:childTnLst>
                              <p:par>
                                <p:cTn id="27" presetID="31" presetClass="entr" presetSubtype="0" fill="hold" nodeType="after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p:cTn id="29" dur="900" fill="hold"/>
                                        <p:tgtEl>
                                          <p:spTgt spid="48"/>
                                        </p:tgtEl>
                                        <p:attrNameLst>
                                          <p:attrName>ppt_w</p:attrName>
                                        </p:attrNameLst>
                                      </p:cBhvr>
                                      <p:tavLst>
                                        <p:tav tm="0">
                                          <p:val>
                                            <p:fltVal val="0"/>
                                          </p:val>
                                        </p:tav>
                                        <p:tav tm="100000">
                                          <p:val>
                                            <p:strVal val="#ppt_w"/>
                                          </p:val>
                                        </p:tav>
                                      </p:tavLst>
                                    </p:anim>
                                    <p:anim calcmode="lin" valueType="num">
                                      <p:cBhvr>
                                        <p:cTn id="30" dur="900" fill="hold"/>
                                        <p:tgtEl>
                                          <p:spTgt spid="48"/>
                                        </p:tgtEl>
                                        <p:attrNameLst>
                                          <p:attrName>ppt_h</p:attrName>
                                        </p:attrNameLst>
                                      </p:cBhvr>
                                      <p:tavLst>
                                        <p:tav tm="0">
                                          <p:val>
                                            <p:fltVal val="0"/>
                                          </p:val>
                                        </p:tav>
                                        <p:tav tm="100000">
                                          <p:val>
                                            <p:strVal val="#ppt_h"/>
                                          </p:val>
                                        </p:tav>
                                      </p:tavLst>
                                    </p:anim>
                                    <p:anim calcmode="lin" valueType="num">
                                      <p:cBhvr>
                                        <p:cTn id="31" dur="900" fill="hold"/>
                                        <p:tgtEl>
                                          <p:spTgt spid="48"/>
                                        </p:tgtEl>
                                        <p:attrNameLst>
                                          <p:attrName>style.rotation</p:attrName>
                                        </p:attrNameLst>
                                      </p:cBhvr>
                                      <p:tavLst>
                                        <p:tav tm="0">
                                          <p:val>
                                            <p:fltVal val="90"/>
                                          </p:val>
                                        </p:tav>
                                        <p:tav tm="100000">
                                          <p:val>
                                            <p:fltVal val="0"/>
                                          </p:val>
                                        </p:tav>
                                      </p:tavLst>
                                    </p:anim>
                                    <p:animEffect transition="in" filter="fade">
                                      <p:cBhvr>
                                        <p:cTn id="32" dur="900"/>
                                        <p:tgtEl>
                                          <p:spTgt spid="48"/>
                                        </p:tgtEl>
                                      </p:cBhvr>
                                    </p:animEffect>
                                  </p:childTnLst>
                                </p:cTn>
                              </p:par>
                            </p:childTnLst>
                          </p:cTn>
                        </p:par>
                        <p:par>
                          <p:cTn id="33" fill="hold">
                            <p:stCondLst>
                              <p:cond delay="3100"/>
                            </p:stCondLst>
                            <p:childTnLst>
                              <p:par>
                                <p:cTn id="34" presetID="10" presetClass="entr" presetSubtype="0"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childTnLst>
                          </p:cTn>
                        </p:par>
                        <p:par>
                          <p:cTn id="37" fill="hold">
                            <p:stCondLst>
                              <p:cond delay="3600"/>
                            </p:stCondLst>
                            <p:childTnLst>
                              <p:par>
                                <p:cTn id="38" presetID="31"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par>
                          <p:cTn id="44" fill="hold">
                            <p:stCondLst>
                              <p:cond delay="4600"/>
                            </p:stCondLst>
                            <p:childTnLst>
                              <p:par>
                                <p:cTn id="45" presetID="10" presetClass="entr" presetSubtype="0"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38" grpId="0"/>
      <p:bldP spid="2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1C61E632-BD0C-1B45-A4DF-065070E8E02C}"/>
              </a:ext>
            </a:extLst>
          </p:cNvPr>
          <p:cNvGrpSpPr/>
          <p:nvPr/>
        </p:nvGrpSpPr>
        <p:grpSpPr>
          <a:xfrm>
            <a:off x="1198789" y="2393918"/>
            <a:ext cx="3198705" cy="3198705"/>
            <a:chOff x="4810985" y="-2181384"/>
            <a:chExt cx="1214908" cy="1214908"/>
          </a:xfrm>
        </p:grpSpPr>
        <p:pic>
          <p:nvPicPr>
            <p:cNvPr id="15" name="Picture 14">
              <a:extLst>
                <a:ext uri="{FF2B5EF4-FFF2-40B4-BE49-F238E27FC236}">
                  <a16:creationId xmlns="" xmlns:a16="http://schemas.microsoft.com/office/drawing/2014/main" id="{53387573-754F-474B-94E0-7A5F0978809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897036" y="-2095333"/>
              <a:ext cx="1042806" cy="1042806"/>
            </a:xfrm>
            <a:prstGeom prst="rect">
              <a:avLst/>
            </a:prstGeom>
          </p:spPr>
        </p:pic>
        <p:sp>
          <p:nvSpPr>
            <p:cNvPr id="20" name="Oval 19">
              <a:extLst>
                <a:ext uri="{FF2B5EF4-FFF2-40B4-BE49-F238E27FC236}">
                  <a16:creationId xmlns="" xmlns:a16="http://schemas.microsoft.com/office/drawing/2014/main" id="{1C793B58-2B4E-D741-B949-AB4159D5D888}"/>
                </a:ext>
              </a:extLst>
            </p:cNvPr>
            <p:cNvSpPr/>
            <p:nvPr/>
          </p:nvSpPr>
          <p:spPr>
            <a:xfrm>
              <a:off x="4810985" y="-2181384"/>
              <a:ext cx="1214908" cy="1214908"/>
            </a:xfrm>
            <a:prstGeom prst="ellipse">
              <a:avLst/>
            </a:prstGeom>
            <a:noFill/>
            <a:ln w="47625">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745674"/>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60</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1136619" y="488116"/>
            <a:ext cx="4237486" cy="769441"/>
          </a:xfrm>
          <a:prstGeom prst="rect">
            <a:avLst/>
          </a:prstGeom>
          <a:noFill/>
        </p:spPr>
        <p:txBody>
          <a:bodyPr wrap="square" rtlCol="0">
            <a:spAutoFit/>
          </a:bodyPr>
          <a:lstStyle/>
          <a:p>
            <a:r>
              <a:rPr lang="en-CA" sz="4400" b="1" dirty="0">
                <a:solidFill>
                  <a:schemeClr val="bg1"/>
                </a:solidFill>
                <a:latin typeface="Arial" panose="020B0604020202020204" pitchFamily="34" charset="0"/>
                <a:cs typeface="Arial" panose="020B0604020202020204" pitchFamily="34" charset="0"/>
              </a:rPr>
              <a:t>Marketing Mix</a:t>
            </a:r>
            <a:endParaRPr lang="en-US" sz="44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 name="Oval 1">
            <a:extLst>
              <a:ext uri="{FF2B5EF4-FFF2-40B4-BE49-F238E27FC236}">
                <a16:creationId xmlns="" xmlns:a16="http://schemas.microsoft.com/office/drawing/2014/main" id="{7F3E5830-AB0D-AD43-A5DE-462083E8D91A}"/>
              </a:ext>
            </a:extLst>
          </p:cNvPr>
          <p:cNvSpPr/>
          <p:nvPr/>
        </p:nvSpPr>
        <p:spPr>
          <a:xfrm>
            <a:off x="4219074" y="2466626"/>
            <a:ext cx="356842" cy="5653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 xmlns:a16="http://schemas.microsoft.com/office/drawing/2014/main" id="{B299A532-E8A5-BA4E-8A20-3D27A6A48667}"/>
              </a:ext>
            </a:extLst>
          </p:cNvPr>
          <p:cNvGrpSpPr/>
          <p:nvPr/>
        </p:nvGrpSpPr>
        <p:grpSpPr>
          <a:xfrm>
            <a:off x="5235626" y="3042123"/>
            <a:ext cx="6204765" cy="1453083"/>
            <a:chOff x="5235626" y="1844540"/>
            <a:chExt cx="6204765" cy="1453083"/>
          </a:xfrm>
        </p:grpSpPr>
        <p:sp>
          <p:nvSpPr>
            <p:cNvPr id="12" name="TextBox 11">
              <a:extLst>
                <a:ext uri="{FF2B5EF4-FFF2-40B4-BE49-F238E27FC236}">
                  <a16:creationId xmlns="" xmlns:a16="http://schemas.microsoft.com/office/drawing/2014/main" id="{32AB77DA-8ECE-0443-B982-8928E2A99FD3}"/>
                </a:ext>
              </a:extLst>
            </p:cNvPr>
            <p:cNvSpPr txBox="1"/>
            <p:nvPr/>
          </p:nvSpPr>
          <p:spPr>
            <a:xfrm>
              <a:off x="5235626" y="1844540"/>
              <a:ext cx="3461928" cy="523220"/>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7.4  Place</a:t>
              </a:r>
            </a:p>
          </p:txBody>
        </p:sp>
        <p:sp>
          <p:nvSpPr>
            <p:cNvPr id="19" name="TextBox 18">
              <a:extLst>
                <a:ext uri="{FF2B5EF4-FFF2-40B4-BE49-F238E27FC236}">
                  <a16:creationId xmlns="" xmlns:a16="http://schemas.microsoft.com/office/drawing/2014/main" id="{39DB9326-FCB2-7749-AB6B-DEB2AE4B424D}"/>
                </a:ext>
              </a:extLst>
            </p:cNvPr>
            <p:cNvSpPr txBox="1"/>
            <p:nvPr/>
          </p:nvSpPr>
          <p:spPr>
            <a:xfrm>
              <a:off x="5235626" y="2466626"/>
              <a:ext cx="6204765"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Place</a:t>
              </a:r>
              <a:r>
                <a:rPr lang="en-US" sz="2400" dirty="0">
                  <a:latin typeface="Arial" panose="020B0604020202020204" pitchFamily="34" charset="0"/>
                  <a:cs typeface="Arial" panose="020B0604020202020204" pitchFamily="34" charset="0"/>
                </a:rPr>
                <a:t> is where, when, and how our product or service is made available to customers.  </a:t>
              </a:r>
            </a:p>
          </p:txBody>
        </p:sp>
      </p:grpSp>
    </p:spTree>
    <p:extLst>
      <p:ext uri="{BB962C8B-B14F-4D97-AF65-F5344CB8AC3E}">
        <p14:creationId xmlns:p14="http://schemas.microsoft.com/office/powerpoint/2010/main" val="26117876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par>
                                <p:cTn id="11" presetID="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3F8BFD00-26DD-4709-913E-50CB2CF128DC}"/>
              </a:ext>
            </a:extLst>
          </p:cNvPr>
          <p:cNvPicPr>
            <a:picLocks noChangeAspect="1"/>
          </p:cNvPicPr>
          <p:nvPr/>
        </p:nvPicPr>
        <p:blipFill rotWithShape="1">
          <a:blip r:embed="rId2">
            <a:extLst>
              <a:ext uri="{28A0092B-C50C-407E-A947-70E740481C1C}">
                <a14:useLocalDpi xmlns:a14="http://schemas.microsoft.com/office/drawing/2010/main"/>
              </a:ext>
            </a:extLst>
          </a:blip>
          <a:srcRect l="21875" r="21875"/>
          <a:stretch/>
        </p:blipFill>
        <p:spPr>
          <a:xfrm>
            <a:off x="6742355" y="-368486"/>
            <a:ext cx="7629098" cy="7629098"/>
          </a:xfrm>
          <a:prstGeom prst="ellipse">
            <a:avLst/>
          </a:prstGeom>
          <a:ln w="76200">
            <a:solidFill>
              <a:srgbClr val="E76F0A"/>
            </a:solidFill>
          </a:ln>
        </p:spPr>
      </p:pic>
      <p:sp>
        <p:nvSpPr>
          <p:cNvPr id="2" name="Date Placeholder 1">
            <a:extLst>
              <a:ext uri="{FF2B5EF4-FFF2-40B4-BE49-F238E27FC236}">
                <a16:creationId xmlns="" xmlns:a16="http://schemas.microsoft.com/office/drawing/2014/main" id="{78B91161-8EA5-2D40-9F56-23823BE16ECE}"/>
              </a:ext>
            </a:extLst>
          </p:cNvPr>
          <p:cNvSpPr>
            <a:spLocks noGrp="1"/>
          </p:cNvSpPr>
          <p:nvPr>
            <p:ph type="dt" sz="half" idx="10"/>
          </p:nvPr>
        </p:nvSpPr>
        <p:spPr/>
        <p:txBody>
          <a:bodyPr/>
          <a:lstStyle/>
          <a:p>
            <a:fld id="{268002D7-0BC9-454A-B249-2E63A8E2EA08}" type="datetime1">
              <a:rPr lang="en-US" smtClean="0"/>
              <a:pPr/>
              <a:t>9/23/2019</a:t>
            </a:fld>
            <a:endParaRPr lang="en-US"/>
          </a:p>
        </p:txBody>
      </p:sp>
      <p:sp>
        <p:nvSpPr>
          <p:cNvPr id="3" name="Slide Number Placeholder 2">
            <a:extLst>
              <a:ext uri="{FF2B5EF4-FFF2-40B4-BE49-F238E27FC236}">
                <a16:creationId xmlns="" xmlns:a16="http://schemas.microsoft.com/office/drawing/2014/main" id="{58A8FCC2-A949-E543-8763-388FDF162F8D}"/>
              </a:ext>
            </a:extLst>
          </p:cNvPr>
          <p:cNvSpPr>
            <a:spLocks noGrp="1"/>
          </p:cNvSpPr>
          <p:nvPr>
            <p:ph type="sldNum" sz="quarter" idx="12"/>
          </p:nvPr>
        </p:nvSpPr>
        <p:spPr/>
        <p:txBody>
          <a:bodyPr/>
          <a:lstStyle/>
          <a:p>
            <a:fld id="{FD980031-200C-46EB-A905-0D9DD9F0457B}" type="slidenum">
              <a:rPr lang="en-US" smtClean="0"/>
              <a:pPr/>
              <a:t>61</a:t>
            </a:fld>
            <a:endParaRPr lang="en-US"/>
          </a:p>
        </p:txBody>
      </p:sp>
      <p:sp>
        <p:nvSpPr>
          <p:cNvPr id="11" name="TextBox 10">
            <a:extLst>
              <a:ext uri="{FF2B5EF4-FFF2-40B4-BE49-F238E27FC236}">
                <a16:creationId xmlns="" xmlns:a16="http://schemas.microsoft.com/office/drawing/2014/main" id="{39CEBF1D-921D-944C-A19F-0F613814664A}"/>
              </a:ext>
            </a:extLst>
          </p:cNvPr>
          <p:cNvSpPr txBox="1"/>
          <p:nvPr/>
        </p:nvSpPr>
        <p:spPr>
          <a:xfrm>
            <a:off x="733724" y="379482"/>
            <a:ext cx="4108100"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Marketing Mix</a:t>
            </a:r>
            <a:endParaRPr lang="en-US" sz="4400" b="1" dirty="0">
              <a:latin typeface="Arial" panose="020B0604020202020204" pitchFamily="34" charset="0"/>
              <a:cs typeface="Arial" panose="020B0604020202020204" pitchFamily="34" charset="0"/>
            </a:endParaRPr>
          </a:p>
        </p:txBody>
      </p:sp>
      <p:pic>
        <p:nvPicPr>
          <p:cNvPr id="25" name="Picture 24">
            <a:extLst>
              <a:ext uri="{FF2B5EF4-FFF2-40B4-BE49-F238E27FC236}">
                <a16:creationId xmlns="" xmlns:a16="http://schemas.microsoft.com/office/drawing/2014/main" id="{57F36E9B-AFF9-4B4E-AC9A-6B9A9E32C62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grpSp>
        <p:nvGrpSpPr>
          <p:cNvPr id="8" name="Group 7">
            <a:extLst>
              <a:ext uri="{FF2B5EF4-FFF2-40B4-BE49-F238E27FC236}">
                <a16:creationId xmlns="" xmlns:a16="http://schemas.microsoft.com/office/drawing/2014/main" id="{36AB0E4F-ADF1-0343-8B9F-ABA1CA20F062}"/>
              </a:ext>
            </a:extLst>
          </p:cNvPr>
          <p:cNvGrpSpPr/>
          <p:nvPr/>
        </p:nvGrpSpPr>
        <p:grpSpPr>
          <a:xfrm>
            <a:off x="200039" y="1513561"/>
            <a:ext cx="6491845" cy="1384995"/>
            <a:chOff x="200039" y="1513561"/>
            <a:chExt cx="6491845" cy="1384995"/>
          </a:xfrm>
        </p:grpSpPr>
        <p:sp>
          <p:nvSpPr>
            <p:cNvPr id="5" name="TextBox 4">
              <a:extLst>
                <a:ext uri="{FF2B5EF4-FFF2-40B4-BE49-F238E27FC236}">
                  <a16:creationId xmlns="" xmlns:a16="http://schemas.microsoft.com/office/drawing/2014/main" id="{991FA544-AB4C-5D40-B67C-F43F63511071}"/>
                </a:ext>
              </a:extLst>
            </p:cNvPr>
            <p:cNvSpPr txBox="1"/>
            <p:nvPr/>
          </p:nvSpPr>
          <p:spPr>
            <a:xfrm>
              <a:off x="1845179" y="1513561"/>
              <a:ext cx="4846705" cy="1384995"/>
            </a:xfrm>
            <a:prstGeom prst="rect">
              <a:avLst/>
            </a:prstGeom>
            <a:noFill/>
          </p:spPr>
          <p:txBody>
            <a:bodyPr wrap="square" rtlCol="0">
              <a:spAutoFit/>
            </a:bodyPr>
            <a:lstStyle/>
            <a:p>
              <a:pPr>
                <a:spcBef>
                  <a:spcPts val="1200"/>
                </a:spcBef>
              </a:pPr>
              <a:r>
                <a:rPr lang="en-US" sz="2000" dirty="0">
                  <a:latin typeface="Arial" panose="020B0604020202020204" pitchFamily="34" charset="0"/>
                  <a:cs typeface="Arial" panose="020B0604020202020204" pitchFamily="34" charset="0"/>
                </a:rPr>
                <a:t>We want to make our products or services available to customers </a:t>
              </a:r>
              <a:r>
                <a:rPr lang="en-US" sz="2400" b="1" dirty="0">
                  <a:solidFill>
                    <a:srgbClr val="E76F0A"/>
                  </a:solidFill>
                  <a:latin typeface="Arial" panose="020B0604020202020204" pitchFamily="34" charset="0"/>
                  <a:cs typeface="Arial" panose="020B0604020202020204" pitchFamily="34" charset="0"/>
                </a:rPr>
                <a:t>where</a:t>
              </a:r>
              <a:r>
                <a:rPr lang="en-US" sz="2000" dirty="0">
                  <a:latin typeface="Arial" panose="020B0604020202020204" pitchFamily="34" charset="0"/>
                  <a:cs typeface="Arial" panose="020B0604020202020204" pitchFamily="34" charset="0"/>
                </a:rPr>
                <a:t> they are wanted—online, in a store, in an office, in the client’s home. </a:t>
              </a:r>
            </a:p>
          </p:txBody>
        </p:sp>
        <p:sp>
          <p:nvSpPr>
            <p:cNvPr id="4" name="TextBox 3">
              <a:extLst>
                <a:ext uri="{FF2B5EF4-FFF2-40B4-BE49-F238E27FC236}">
                  <a16:creationId xmlns="" xmlns:a16="http://schemas.microsoft.com/office/drawing/2014/main" id="{39FE5408-CA61-8A4A-B735-A7E1CB100231}"/>
                </a:ext>
              </a:extLst>
            </p:cNvPr>
            <p:cNvSpPr txBox="1"/>
            <p:nvPr/>
          </p:nvSpPr>
          <p:spPr>
            <a:xfrm>
              <a:off x="200039" y="1513561"/>
              <a:ext cx="1525020" cy="523220"/>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Where:</a:t>
              </a:r>
              <a:endParaRPr lang="en-US" sz="2800" dirty="0"/>
            </a:p>
          </p:txBody>
        </p:sp>
      </p:grpSp>
      <p:grpSp>
        <p:nvGrpSpPr>
          <p:cNvPr id="9" name="Group 8">
            <a:extLst>
              <a:ext uri="{FF2B5EF4-FFF2-40B4-BE49-F238E27FC236}">
                <a16:creationId xmlns="" xmlns:a16="http://schemas.microsoft.com/office/drawing/2014/main" id="{C68BEAD6-02D0-0840-A0D8-CC1D08F7ECC9}"/>
              </a:ext>
            </a:extLst>
          </p:cNvPr>
          <p:cNvGrpSpPr/>
          <p:nvPr/>
        </p:nvGrpSpPr>
        <p:grpSpPr>
          <a:xfrm>
            <a:off x="260099" y="3273351"/>
            <a:ext cx="5791704" cy="1079826"/>
            <a:chOff x="260099" y="3273351"/>
            <a:chExt cx="5791704" cy="1079826"/>
          </a:xfrm>
        </p:grpSpPr>
        <p:sp>
          <p:nvSpPr>
            <p:cNvPr id="13" name="TextBox 12">
              <a:extLst>
                <a:ext uri="{FF2B5EF4-FFF2-40B4-BE49-F238E27FC236}">
                  <a16:creationId xmlns="" xmlns:a16="http://schemas.microsoft.com/office/drawing/2014/main" id="{A7D00BEB-D841-C744-BC2E-4BCC25B61931}"/>
                </a:ext>
              </a:extLst>
            </p:cNvPr>
            <p:cNvSpPr txBox="1"/>
            <p:nvPr/>
          </p:nvSpPr>
          <p:spPr>
            <a:xfrm>
              <a:off x="260099" y="3273351"/>
              <a:ext cx="1525020" cy="523220"/>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When:</a:t>
              </a:r>
              <a:endParaRPr lang="en-US" sz="2800" dirty="0"/>
            </a:p>
          </p:txBody>
        </p:sp>
        <p:sp>
          <p:nvSpPr>
            <p:cNvPr id="6" name="TextBox 5">
              <a:extLst>
                <a:ext uri="{FF2B5EF4-FFF2-40B4-BE49-F238E27FC236}">
                  <a16:creationId xmlns="" xmlns:a16="http://schemas.microsoft.com/office/drawing/2014/main" id="{8401CD47-8F09-B74B-8B63-9FFA54F4B641}"/>
                </a:ext>
              </a:extLst>
            </p:cNvPr>
            <p:cNvSpPr txBox="1"/>
            <p:nvPr/>
          </p:nvSpPr>
          <p:spPr>
            <a:xfrm>
              <a:off x="1845179" y="3337514"/>
              <a:ext cx="4206624" cy="1015663"/>
            </a:xfrm>
            <a:prstGeom prst="rect">
              <a:avLst/>
            </a:prstGeom>
            <a:noFill/>
          </p:spPr>
          <p:txBody>
            <a:bodyPr wrap="square" rtlCol="0">
              <a:spAutoFit/>
            </a:bodyPr>
            <a:lstStyle/>
            <a:p>
              <a:pPr>
                <a:spcBef>
                  <a:spcPts val="1200"/>
                </a:spcBef>
              </a:pPr>
              <a:r>
                <a:rPr lang="en-US" dirty="0">
                  <a:latin typeface="Arial" panose="020B0604020202020204" pitchFamily="34" charset="0"/>
                  <a:cs typeface="Arial" panose="020B0604020202020204" pitchFamily="34" charset="0"/>
                </a:rPr>
                <a:t>We want to make our products or services available </a:t>
              </a:r>
              <a:r>
                <a:rPr lang="en-US" sz="2400" b="1" dirty="0">
                  <a:solidFill>
                    <a:srgbClr val="E76F0A"/>
                  </a:solidFill>
                  <a:latin typeface="Arial" panose="020B0604020202020204" pitchFamily="34" charset="0"/>
                  <a:cs typeface="Arial" panose="020B0604020202020204" pitchFamily="34" charset="0"/>
                </a:rPr>
                <a:t>when</a:t>
              </a:r>
              <a:r>
                <a:rPr lang="en-US" dirty="0">
                  <a:latin typeface="Arial" panose="020B0604020202020204" pitchFamily="34" charset="0"/>
                  <a:cs typeface="Arial" panose="020B0604020202020204" pitchFamily="34" charset="0"/>
                </a:rPr>
                <a:t> customers want them.  </a:t>
              </a:r>
            </a:p>
          </p:txBody>
        </p:sp>
      </p:grpSp>
      <p:grpSp>
        <p:nvGrpSpPr>
          <p:cNvPr id="10" name="Group 9">
            <a:extLst>
              <a:ext uri="{FF2B5EF4-FFF2-40B4-BE49-F238E27FC236}">
                <a16:creationId xmlns="" xmlns:a16="http://schemas.microsoft.com/office/drawing/2014/main" id="{B5CB8A9B-D043-1141-9522-3A572D2C9D07}"/>
              </a:ext>
            </a:extLst>
          </p:cNvPr>
          <p:cNvGrpSpPr/>
          <p:nvPr/>
        </p:nvGrpSpPr>
        <p:grpSpPr>
          <a:xfrm>
            <a:off x="320159" y="4532503"/>
            <a:ext cx="5775841" cy="1627543"/>
            <a:chOff x="320159" y="4532503"/>
            <a:chExt cx="5775841" cy="1627543"/>
          </a:xfrm>
        </p:grpSpPr>
        <p:sp>
          <p:nvSpPr>
            <p:cNvPr id="14" name="TextBox 13">
              <a:extLst>
                <a:ext uri="{FF2B5EF4-FFF2-40B4-BE49-F238E27FC236}">
                  <a16:creationId xmlns="" xmlns:a16="http://schemas.microsoft.com/office/drawing/2014/main" id="{0032214E-159E-164D-9042-6E0DA0D4DA86}"/>
                </a:ext>
              </a:extLst>
            </p:cNvPr>
            <p:cNvSpPr txBox="1"/>
            <p:nvPr/>
          </p:nvSpPr>
          <p:spPr>
            <a:xfrm>
              <a:off x="320159" y="4532503"/>
              <a:ext cx="1525020" cy="523220"/>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How:</a:t>
              </a:r>
              <a:endParaRPr lang="en-US" sz="2800" dirty="0"/>
            </a:p>
          </p:txBody>
        </p:sp>
        <p:sp>
          <p:nvSpPr>
            <p:cNvPr id="7" name="TextBox 6">
              <a:extLst>
                <a:ext uri="{FF2B5EF4-FFF2-40B4-BE49-F238E27FC236}">
                  <a16:creationId xmlns="" xmlns:a16="http://schemas.microsoft.com/office/drawing/2014/main" id="{B946BF5A-6E6F-7D42-8F8D-EE6EE5FE66A2}"/>
                </a:ext>
              </a:extLst>
            </p:cNvPr>
            <p:cNvSpPr txBox="1"/>
            <p:nvPr/>
          </p:nvSpPr>
          <p:spPr>
            <a:xfrm>
              <a:off x="1889376" y="4590386"/>
              <a:ext cx="4206624" cy="156966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And we want to make our products or services available </a:t>
              </a:r>
              <a:r>
                <a:rPr lang="en-US" sz="2400" b="1" dirty="0">
                  <a:solidFill>
                    <a:srgbClr val="E76F0A"/>
                  </a:solidFill>
                  <a:latin typeface="Arial" panose="020B0604020202020204" pitchFamily="34" charset="0"/>
                  <a:cs typeface="Arial" panose="020B0604020202020204" pitchFamily="34" charset="0"/>
                </a:rPr>
                <a:t>how</a:t>
              </a:r>
              <a:r>
                <a:rPr lang="en-US" dirty="0">
                  <a:latin typeface="Arial" panose="020B0604020202020204" pitchFamily="34" charset="0"/>
                  <a:cs typeface="Arial" panose="020B0604020202020204" pitchFamily="34" charset="0"/>
                </a:rPr>
                <a:t> our customers want them—in the right quantities, </a:t>
              </a:r>
              <a:r>
                <a:rPr lang="en-US" dirty="0" err="1">
                  <a:latin typeface="Arial" panose="020B0604020202020204" pitchFamily="34" charset="0"/>
                  <a:cs typeface="Arial" panose="020B0604020202020204" pitchFamily="34" charset="0"/>
                </a:rPr>
                <a:t>colours</a:t>
              </a:r>
              <a:r>
                <a:rPr lang="en-US" dirty="0">
                  <a:latin typeface="Arial" panose="020B0604020202020204" pitchFamily="34" charset="0"/>
                  <a:cs typeface="Arial" panose="020B0604020202020204" pitchFamily="34" charset="0"/>
                </a:rPr>
                <a:t>, sizes and shapes. </a:t>
              </a:r>
            </a:p>
            <a:p>
              <a:endParaRPr lang="en-US" dirty="0"/>
            </a:p>
          </p:txBody>
        </p:sp>
      </p:grpSp>
    </p:spTree>
    <p:extLst>
      <p:ext uri="{BB962C8B-B14F-4D97-AF65-F5344CB8AC3E}">
        <p14:creationId xmlns:p14="http://schemas.microsoft.com/office/powerpoint/2010/main" val="834597649"/>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 xmlns:a16="http://schemas.microsoft.com/office/drawing/2014/main" id="{622D4DC1-06DB-1245-9685-EE25923803AE}"/>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3731" r="35940"/>
          <a:stretch/>
        </p:blipFill>
        <p:spPr>
          <a:xfrm>
            <a:off x="6256" y="1"/>
            <a:ext cx="5751084" cy="6427636"/>
          </a:xfrm>
        </p:spPr>
      </p:pic>
      <p:sp>
        <p:nvSpPr>
          <p:cNvPr id="19" name="Rectangle 18">
            <a:extLst>
              <a:ext uri="{FF2B5EF4-FFF2-40B4-BE49-F238E27FC236}">
                <a16:creationId xmlns="" xmlns:a16="http://schemas.microsoft.com/office/drawing/2014/main" id="{F62FBE2F-F222-B841-A71A-CFDDE5B3519D}"/>
              </a:ext>
            </a:extLst>
          </p:cNvPr>
          <p:cNvSpPr/>
          <p:nvPr/>
        </p:nvSpPr>
        <p:spPr>
          <a:xfrm>
            <a:off x="19276" y="-1739"/>
            <a:ext cx="5738064" cy="6429375"/>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62</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7" name="TextBox 16">
            <a:extLst>
              <a:ext uri="{FF2B5EF4-FFF2-40B4-BE49-F238E27FC236}">
                <a16:creationId xmlns="" xmlns:a16="http://schemas.microsoft.com/office/drawing/2014/main" id="{AE363BFF-6266-46BC-8D4B-C12F0911FBB8}"/>
              </a:ext>
            </a:extLst>
          </p:cNvPr>
          <p:cNvSpPr txBox="1"/>
          <p:nvPr/>
        </p:nvSpPr>
        <p:spPr>
          <a:xfrm>
            <a:off x="5588449" y="460969"/>
            <a:ext cx="6480987" cy="769441"/>
          </a:xfrm>
          <a:prstGeom prst="rect">
            <a:avLst/>
          </a:prstGeom>
          <a:noFill/>
        </p:spPr>
        <p:txBody>
          <a:bodyPr wrap="square" rtlCol="0">
            <a:spAutoFit/>
          </a:bodyPr>
          <a:lstStyle/>
          <a:p>
            <a:pPr algn="ctr"/>
            <a:r>
              <a:rPr lang="en-CA" sz="4400" b="1" dirty="0">
                <a:latin typeface="Arial" panose="020B0604020202020204" pitchFamily="34" charset="0"/>
                <a:cs typeface="Arial" panose="020B0604020202020204" pitchFamily="34" charset="0"/>
              </a:rPr>
              <a:t>Marketing Mix</a:t>
            </a:r>
            <a:endParaRPr lang="en-US" sz="44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071243" y="4075084"/>
            <a:ext cx="5800597" cy="1173719"/>
          </a:xfrm>
          <a:prstGeom prst="rect">
            <a:avLst/>
          </a:prstGeom>
          <a:noFill/>
        </p:spPr>
        <p:txBody>
          <a:bodyPr wrap="square" rtlCol="0">
            <a:spAutoFit/>
          </a:bodyPr>
          <a:lstStyle/>
          <a:p>
            <a:pPr>
              <a:lnSpc>
                <a:spcPct val="120000"/>
              </a:lnSpc>
              <a:spcBef>
                <a:spcPts val="1200"/>
              </a:spcBef>
            </a:pPr>
            <a:r>
              <a:rPr lang="en-US" sz="2000" dirty="0">
                <a:latin typeface="Arial" panose="020B0604020202020204" pitchFamily="34" charset="0"/>
                <a:cs typeface="Arial" panose="020B0604020202020204" pitchFamily="34" charset="0"/>
              </a:rPr>
              <a:t>Briefly describe where, when and how you will make your products or services available to your customers</a:t>
            </a:r>
            <a:r>
              <a:rPr lang="en-US" sz="2000" dirty="0"/>
              <a:t>.</a:t>
            </a:r>
            <a:endParaRPr lang="en-US" sz="200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 xmlns:a16="http://schemas.microsoft.com/office/drawing/2014/main" id="{9B4FAF6D-733C-C948-A7BF-8E228DE0900E}"/>
              </a:ext>
            </a:extLst>
          </p:cNvPr>
          <p:cNvGrpSpPr/>
          <p:nvPr/>
        </p:nvGrpSpPr>
        <p:grpSpPr>
          <a:xfrm>
            <a:off x="7572926" y="1385633"/>
            <a:ext cx="2394346" cy="2394346"/>
            <a:chOff x="7572926" y="1806257"/>
            <a:chExt cx="2394346" cy="2394346"/>
          </a:xfrm>
        </p:grpSpPr>
        <p:sp>
          <p:nvSpPr>
            <p:cNvPr id="12" name="Oval 11">
              <a:extLst>
                <a:ext uri="{FF2B5EF4-FFF2-40B4-BE49-F238E27FC236}">
                  <a16:creationId xmlns="" xmlns:a16="http://schemas.microsoft.com/office/drawing/2014/main" id="{1E2F2B7C-8572-4914-917C-1209F45525D3}"/>
                </a:ext>
              </a:extLst>
            </p:cNvPr>
            <p:cNvSpPr/>
            <p:nvPr/>
          </p:nvSpPr>
          <p:spPr>
            <a:xfrm>
              <a:off x="7572926" y="1806257"/>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9290BE98-C78A-4079-B485-46F8F0F4F76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146908" y="2188511"/>
              <a:ext cx="1565588" cy="1565588"/>
            </a:xfrm>
            <a:prstGeom prst="rect">
              <a:avLst/>
            </a:prstGeom>
          </p:spPr>
        </p:pic>
      </p:grpSp>
    </p:spTree>
    <p:extLst>
      <p:ext uri="{BB962C8B-B14F-4D97-AF65-F5344CB8AC3E}">
        <p14:creationId xmlns:p14="http://schemas.microsoft.com/office/powerpoint/2010/main" val="2652598732"/>
      </p:ext>
    </p:extLst>
  </p:cSld>
  <p:clrMapOvr>
    <a:masterClrMapping/>
  </p:clrMapOvr>
  <p:transition spd="slow">
    <p:push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745674"/>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63</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1282923" y="488116"/>
            <a:ext cx="4237486" cy="769441"/>
          </a:xfrm>
          <a:prstGeom prst="rect">
            <a:avLst/>
          </a:prstGeom>
          <a:noFill/>
        </p:spPr>
        <p:txBody>
          <a:bodyPr wrap="square" rtlCol="0">
            <a:spAutoFit/>
          </a:bodyPr>
          <a:lstStyle/>
          <a:p>
            <a:r>
              <a:rPr lang="en-CA" sz="4400" b="1" dirty="0">
                <a:solidFill>
                  <a:schemeClr val="bg1"/>
                </a:solidFill>
                <a:latin typeface="Arial" panose="020B0604020202020204" pitchFamily="34" charset="0"/>
                <a:cs typeface="Arial" panose="020B0604020202020204" pitchFamily="34" charset="0"/>
              </a:rPr>
              <a:t>Marketing Mix</a:t>
            </a:r>
            <a:endParaRPr lang="en-US" sz="44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 name="Oval 1">
            <a:extLst>
              <a:ext uri="{FF2B5EF4-FFF2-40B4-BE49-F238E27FC236}">
                <a16:creationId xmlns="" xmlns:a16="http://schemas.microsoft.com/office/drawing/2014/main" id="{7F3E5830-AB0D-AD43-A5DE-462083E8D91A}"/>
              </a:ext>
            </a:extLst>
          </p:cNvPr>
          <p:cNvSpPr/>
          <p:nvPr/>
        </p:nvSpPr>
        <p:spPr>
          <a:xfrm>
            <a:off x="4219074" y="2466626"/>
            <a:ext cx="356842" cy="5653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 xmlns:a16="http://schemas.microsoft.com/office/drawing/2014/main" id="{B299A532-E8A5-BA4E-8A20-3D27A6A48667}"/>
              </a:ext>
            </a:extLst>
          </p:cNvPr>
          <p:cNvGrpSpPr/>
          <p:nvPr/>
        </p:nvGrpSpPr>
        <p:grpSpPr>
          <a:xfrm>
            <a:off x="1319499" y="2093740"/>
            <a:ext cx="6928389" cy="3733608"/>
            <a:chOff x="5235626" y="2508738"/>
            <a:chExt cx="6204765" cy="3733608"/>
          </a:xfrm>
        </p:grpSpPr>
        <p:sp>
          <p:nvSpPr>
            <p:cNvPr id="12" name="TextBox 11">
              <a:extLst>
                <a:ext uri="{FF2B5EF4-FFF2-40B4-BE49-F238E27FC236}">
                  <a16:creationId xmlns="" xmlns:a16="http://schemas.microsoft.com/office/drawing/2014/main" id="{32AB77DA-8ECE-0443-B982-8928E2A99FD3}"/>
                </a:ext>
              </a:extLst>
            </p:cNvPr>
            <p:cNvSpPr txBox="1"/>
            <p:nvPr/>
          </p:nvSpPr>
          <p:spPr>
            <a:xfrm>
              <a:off x="5235626" y="2508738"/>
              <a:ext cx="3461928" cy="523220"/>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7.5   Promotion</a:t>
              </a:r>
            </a:p>
          </p:txBody>
        </p:sp>
        <p:sp>
          <p:nvSpPr>
            <p:cNvPr id="19" name="TextBox 18">
              <a:extLst>
                <a:ext uri="{FF2B5EF4-FFF2-40B4-BE49-F238E27FC236}">
                  <a16:creationId xmlns="" xmlns:a16="http://schemas.microsoft.com/office/drawing/2014/main" id="{39DB9326-FCB2-7749-AB6B-DEB2AE4B424D}"/>
                </a:ext>
              </a:extLst>
            </p:cNvPr>
            <p:cNvSpPr txBox="1"/>
            <p:nvPr/>
          </p:nvSpPr>
          <p:spPr>
            <a:xfrm>
              <a:off x="5235626" y="3380024"/>
              <a:ext cx="6204765" cy="2862322"/>
            </a:xfrm>
            <a:prstGeom prst="rect">
              <a:avLst/>
            </a:prstGeom>
            <a:noFill/>
          </p:spPr>
          <p:txBody>
            <a:bodyPr wrap="square" rtlCol="0">
              <a:spAutoFit/>
            </a:bodyPr>
            <a:lstStyle/>
            <a:p>
              <a:pPr>
                <a:spcBef>
                  <a:spcPts val="1200"/>
                </a:spcBef>
              </a:pPr>
              <a:r>
                <a:rPr lang="en-US" sz="2000" b="1" dirty="0">
                  <a:latin typeface="Arial" panose="020B0604020202020204" pitchFamily="34" charset="0"/>
                  <a:cs typeface="Arial" panose="020B0604020202020204" pitchFamily="34" charset="0"/>
                </a:rPr>
                <a:t>Promotion</a:t>
              </a:r>
              <a:r>
                <a:rPr lang="en-US" sz="2000" dirty="0">
                  <a:latin typeface="Arial" panose="020B0604020202020204" pitchFamily="34" charset="0"/>
                  <a:cs typeface="Arial" panose="020B0604020202020204" pitchFamily="34" charset="0"/>
                </a:rPr>
                <a:t> is how we communicate with our target market.  </a:t>
              </a:r>
            </a:p>
            <a:p>
              <a:pPr>
                <a:spcBef>
                  <a:spcPts val="1200"/>
                </a:spcBef>
              </a:pPr>
              <a:r>
                <a:rPr lang="en-US" sz="2000" dirty="0">
                  <a:latin typeface="Arial" panose="020B0604020202020204" pitchFamily="34" charset="0"/>
                  <a:cs typeface="Arial" panose="020B0604020202020204" pitchFamily="34" charset="0"/>
                </a:rPr>
                <a:t>This includes the information from our brand pyramid and our key messages, as well as our marketing channel decisions.  </a:t>
              </a:r>
            </a:p>
            <a:p>
              <a:pPr>
                <a:spcBef>
                  <a:spcPts val="1200"/>
                </a:spcBef>
              </a:pPr>
              <a:r>
                <a:rPr lang="en-US" sz="2000" dirty="0">
                  <a:latin typeface="Arial" panose="020B0604020202020204" pitchFamily="34" charset="0"/>
                  <a:cs typeface="Arial" panose="020B0604020202020204" pitchFamily="34" charset="0"/>
                </a:rPr>
                <a:t>Promotion is very difficult today because we live in a world that is saturated with advertising.  Our promotion takes place in a very noisy, cluttered environment with every business trying to get itself noticed.</a:t>
              </a:r>
            </a:p>
          </p:txBody>
        </p:sp>
      </p:grpSp>
      <p:grpSp>
        <p:nvGrpSpPr>
          <p:cNvPr id="4" name="Group 3">
            <a:extLst>
              <a:ext uri="{FF2B5EF4-FFF2-40B4-BE49-F238E27FC236}">
                <a16:creationId xmlns="" xmlns:a16="http://schemas.microsoft.com/office/drawing/2014/main" id="{F9A7477C-10B2-0649-8629-66C3063494E1}"/>
              </a:ext>
            </a:extLst>
          </p:cNvPr>
          <p:cNvGrpSpPr/>
          <p:nvPr/>
        </p:nvGrpSpPr>
        <p:grpSpPr>
          <a:xfrm>
            <a:off x="7959670" y="2172931"/>
            <a:ext cx="3711655" cy="3711652"/>
            <a:chOff x="6518100" y="-1687104"/>
            <a:chExt cx="1443324" cy="1443323"/>
          </a:xfrm>
        </p:grpSpPr>
        <p:pic>
          <p:nvPicPr>
            <p:cNvPr id="15" name="Picture 14">
              <a:extLst>
                <a:ext uri="{FF2B5EF4-FFF2-40B4-BE49-F238E27FC236}">
                  <a16:creationId xmlns="" xmlns:a16="http://schemas.microsoft.com/office/drawing/2014/main" id="{BAEE1904-0882-EE4A-869D-0806A5B3AA1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18100" y="-1687104"/>
              <a:ext cx="1443324" cy="1443323"/>
            </a:xfrm>
            <a:prstGeom prst="rect">
              <a:avLst/>
            </a:prstGeom>
          </p:spPr>
        </p:pic>
        <p:sp>
          <p:nvSpPr>
            <p:cNvPr id="16" name="Oval 15">
              <a:extLst>
                <a:ext uri="{FF2B5EF4-FFF2-40B4-BE49-F238E27FC236}">
                  <a16:creationId xmlns="" xmlns:a16="http://schemas.microsoft.com/office/drawing/2014/main" id="{4909F8FB-8C06-454A-B0A3-D7CC71923DF9}"/>
                </a:ext>
              </a:extLst>
            </p:cNvPr>
            <p:cNvSpPr/>
            <p:nvPr/>
          </p:nvSpPr>
          <p:spPr>
            <a:xfrm>
              <a:off x="6632308" y="-1572897"/>
              <a:ext cx="1214908" cy="1214908"/>
            </a:xfrm>
            <a:prstGeom prst="ellipse">
              <a:avLst/>
            </a:prstGeom>
            <a:noFill/>
            <a:ln w="47625">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8426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par>
                                <p:cTn id="11" presetID="2" presetClass="entr" presetSubtype="8"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 xmlns:a16="http://schemas.microsoft.com/office/drawing/2014/main" id="{C2A9D169-B742-0D4A-94D4-E6B9520625E3}"/>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6596" r="6909"/>
          <a:stretch/>
        </p:blipFill>
        <p:spPr>
          <a:xfrm>
            <a:off x="0" y="5698"/>
            <a:ext cx="5548222" cy="6414447"/>
          </a:xfrm>
        </p:spPr>
      </p:pic>
      <p:sp>
        <p:nvSpPr>
          <p:cNvPr id="19" name="Rectangle 18">
            <a:extLst>
              <a:ext uri="{FF2B5EF4-FFF2-40B4-BE49-F238E27FC236}">
                <a16:creationId xmlns="" xmlns:a16="http://schemas.microsoft.com/office/drawing/2014/main" id="{F62FBE2F-F222-B841-A71A-CFDDE5B3519D}"/>
              </a:ext>
            </a:extLst>
          </p:cNvPr>
          <p:cNvSpPr/>
          <p:nvPr/>
        </p:nvSpPr>
        <p:spPr>
          <a:xfrm>
            <a:off x="0" y="-4613"/>
            <a:ext cx="5538706" cy="6429375"/>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64</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7" name="TextBox 16">
            <a:extLst>
              <a:ext uri="{FF2B5EF4-FFF2-40B4-BE49-F238E27FC236}">
                <a16:creationId xmlns="" xmlns:a16="http://schemas.microsoft.com/office/drawing/2014/main" id="{AE363BFF-6266-46BC-8D4B-C12F0911FBB8}"/>
              </a:ext>
            </a:extLst>
          </p:cNvPr>
          <p:cNvSpPr txBox="1"/>
          <p:nvPr/>
        </p:nvSpPr>
        <p:spPr>
          <a:xfrm>
            <a:off x="5548222" y="565984"/>
            <a:ext cx="6480987" cy="769441"/>
          </a:xfrm>
          <a:prstGeom prst="rect">
            <a:avLst/>
          </a:prstGeom>
          <a:noFill/>
        </p:spPr>
        <p:txBody>
          <a:bodyPr wrap="square" rtlCol="0">
            <a:spAutoFit/>
          </a:bodyPr>
          <a:lstStyle/>
          <a:p>
            <a:pPr algn="ctr"/>
            <a:r>
              <a:rPr lang="en-CA" sz="4400" b="1" dirty="0">
                <a:latin typeface="Arial" panose="020B0604020202020204" pitchFamily="34" charset="0"/>
                <a:cs typeface="Arial" panose="020B0604020202020204" pitchFamily="34" charset="0"/>
              </a:rPr>
              <a:t>Marketing Mix</a:t>
            </a:r>
            <a:endParaRPr lang="en-US" sz="44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799282" y="4650769"/>
            <a:ext cx="4228349" cy="804387"/>
          </a:xfrm>
          <a:prstGeom prst="rect">
            <a:avLst/>
          </a:prstGeom>
          <a:noFill/>
        </p:spPr>
        <p:txBody>
          <a:bodyPr wrap="square" rtlCol="0">
            <a:spAutoFit/>
          </a:bodyPr>
          <a:lstStyle/>
          <a:p>
            <a:pPr>
              <a:lnSpc>
                <a:spcPct val="120000"/>
              </a:lnSpc>
            </a:pPr>
            <a:r>
              <a:rPr lang="en-US" sz="2000" dirty="0">
                <a:latin typeface="Arial" panose="020B0604020202020204" pitchFamily="34" charset="0"/>
                <a:cs typeface="Arial" panose="020B0604020202020204" pitchFamily="34" charset="0"/>
              </a:rPr>
              <a:t>Create a one-month promotion plan for your business.</a:t>
            </a:r>
          </a:p>
        </p:txBody>
      </p:sp>
      <p:grpSp>
        <p:nvGrpSpPr>
          <p:cNvPr id="2" name="Group 1">
            <a:extLst>
              <a:ext uri="{FF2B5EF4-FFF2-40B4-BE49-F238E27FC236}">
                <a16:creationId xmlns="" xmlns:a16="http://schemas.microsoft.com/office/drawing/2014/main" id="{E420C5C2-025A-0E4A-AE43-B379ADF17B75}"/>
              </a:ext>
            </a:extLst>
          </p:cNvPr>
          <p:cNvGrpSpPr/>
          <p:nvPr/>
        </p:nvGrpSpPr>
        <p:grpSpPr>
          <a:xfrm>
            <a:off x="7556681" y="1874169"/>
            <a:ext cx="2394346" cy="2394346"/>
            <a:chOff x="7572926" y="1806257"/>
            <a:chExt cx="2394346" cy="2394346"/>
          </a:xfrm>
        </p:grpSpPr>
        <p:sp>
          <p:nvSpPr>
            <p:cNvPr id="12" name="Oval 11">
              <a:extLst>
                <a:ext uri="{FF2B5EF4-FFF2-40B4-BE49-F238E27FC236}">
                  <a16:creationId xmlns="" xmlns:a16="http://schemas.microsoft.com/office/drawing/2014/main" id="{1E2F2B7C-8572-4914-917C-1209F45525D3}"/>
                </a:ext>
              </a:extLst>
            </p:cNvPr>
            <p:cNvSpPr/>
            <p:nvPr/>
          </p:nvSpPr>
          <p:spPr>
            <a:xfrm>
              <a:off x="7572926" y="1806257"/>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9290BE98-C78A-4079-B485-46F8F0F4F76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146908" y="2188511"/>
              <a:ext cx="1565588" cy="1565588"/>
            </a:xfrm>
            <a:prstGeom prst="rect">
              <a:avLst/>
            </a:prstGeom>
          </p:spPr>
        </p:pic>
      </p:grpSp>
    </p:spTree>
    <p:extLst>
      <p:ext uri="{BB962C8B-B14F-4D97-AF65-F5344CB8AC3E}">
        <p14:creationId xmlns:p14="http://schemas.microsoft.com/office/powerpoint/2010/main" val="1723365089"/>
      </p:ext>
    </p:extLst>
  </p:cSld>
  <p:clrMapOvr>
    <a:masterClrMapping/>
  </p:clrMapOvr>
  <p:transition spd="slow">
    <p:push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 xmlns:a16="http://schemas.microsoft.com/office/drawing/2014/main" id="{6C80FA56-4FB3-41D6-9737-724422F40478}"/>
              </a:ext>
            </a:extLst>
          </p:cNvPr>
          <p:cNvPicPr>
            <a:picLocks noChangeAspect="1"/>
          </p:cNvPicPr>
          <p:nvPr/>
        </p:nvPicPr>
        <p:blipFill rotWithShape="1">
          <a:blip r:embed="rId2">
            <a:extLst>
              <a:ext uri="{28A0092B-C50C-407E-A947-70E740481C1C}">
                <a14:useLocalDpi xmlns:a14="http://schemas.microsoft.com/office/drawing/2010/main"/>
              </a:ext>
            </a:extLst>
          </a:blip>
          <a:srcRect l="21875" r="21875"/>
          <a:stretch/>
        </p:blipFill>
        <p:spPr>
          <a:xfrm>
            <a:off x="6704249" y="-419600"/>
            <a:ext cx="7772900" cy="7772900"/>
          </a:xfrm>
          <a:prstGeom prst="ellipse">
            <a:avLst/>
          </a:prstGeom>
          <a:ln w="76200">
            <a:solidFill>
              <a:srgbClr val="E76F0A"/>
            </a:solidFill>
          </a:ln>
        </p:spPr>
      </p:pic>
      <p:sp>
        <p:nvSpPr>
          <p:cNvPr id="2" name="Date Placeholder 1">
            <a:extLst>
              <a:ext uri="{FF2B5EF4-FFF2-40B4-BE49-F238E27FC236}">
                <a16:creationId xmlns="" xmlns:a16="http://schemas.microsoft.com/office/drawing/2014/main" id="{78B91161-8EA5-2D40-9F56-23823BE16ECE}"/>
              </a:ext>
            </a:extLst>
          </p:cNvPr>
          <p:cNvSpPr>
            <a:spLocks noGrp="1"/>
          </p:cNvSpPr>
          <p:nvPr>
            <p:ph type="dt" sz="half" idx="10"/>
          </p:nvPr>
        </p:nvSpPr>
        <p:spPr/>
        <p:txBody>
          <a:bodyPr/>
          <a:lstStyle/>
          <a:p>
            <a:fld id="{268002D7-0BC9-454A-B249-2E63A8E2EA08}" type="datetime1">
              <a:rPr lang="en-US" smtClean="0"/>
              <a:pPr/>
              <a:t>9/23/2019</a:t>
            </a:fld>
            <a:endParaRPr lang="en-US"/>
          </a:p>
        </p:txBody>
      </p:sp>
      <p:sp>
        <p:nvSpPr>
          <p:cNvPr id="3" name="Slide Number Placeholder 2">
            <a:extLst>
              <a:ext uri="{FF2B5EF4-FFF2-40B4-BE49-F238E27FC236}">
                <a16:creationId xmlns="" xmlns:a16="http://schemas.microsoft.com/office/drawing/2014/main" id="{58A8FCC2-A949-E543-8763-388FDF162F8D}"/>
              </a:ext>
            </a:extLst>
          </p:cNvPr>
          <p:cNvSpPr>
            <a:spLocks noGrp="1"/>
          </p:cNvSpPr>
          <p:nvPr>
            <p:ph type="sldNum" sz="quarter" idx="12"/>
          </p:nvPr>
        </p:nvSpPr>
        <p:spPr/>
        <p:txBody>
          <a:bodyPr/>
          <a:lstStyle/>
          <a:p>
            <a:fld id="{FD980031-200C-46EB-A905-0D9DD9F0457B}" type="slidenum">
              <a:rPr lang="en-US" smtClean="0"/>
              <a:pPr/>
              <a:t>65</a:t>
            </a:fld>
            <a:endParaRPr lang="en-US"/>
          </a:p>
        </p:txBody>
      </p:sp>
      <p:sp>
        <p:nvSpPr>
          <p:cNvPr id="11" name="TextBox 10">
            <a:extLst>
              <a:ext uri="{FF2B5EF4-FFF2-40B4-BE49-F238E27FC236}">
                <a16:creationId xmlns="" xmlns:a16="http://schemas.microsoft.com/office/drawing/2014/main" id="{39CEBF1D-921D-944C-A19F-0F613814664A}"/>
              </a:ext>
            </a:extLst>
          </p:cNvPr>
          <p:cNvSpPr txBox="1"/>
          <p:nvPr/>
        </p:nvSpPr>
        <p:spPr>
          <a:xfrm>
            <a:off x="733724" y="379482"/>
            <a:ext cx="6398596"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Marketing Metrics</a:t>
            </a:r>
            <a:endParaRPr lang="en-US" sz="4400" b="1" dirty="0">
              <a:latin typeface="Arial" panose="020B0604020202020204" pitchFamily="34" charset="0"/>
              <a:cs typeface="Arial" panose="020B0604020202020204" pitchFamily="34" charset="0"/>
            </a:endParaRPr>
          </a:p>
        </p:txBody>
      </p:sp>
      <p:pic>
        <p:nvPicPr>
          <p:cNvPr id="25" name="Picture 24">
            <a:extLst>
              <a:ext uri="{FF2B5EF4-FFF2-40B4-BE49-F238E27FC236}">
                <a16:creationId xmlns="" xmlns:a16="http://schemas.microsoft.com/office/drawing/2014/main" id="{57F36E9B-AFF9-4B4E-AC9A-6B9A9E32C62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2" name="TextBox 11">
            <a:extLst>
              <a:ext uri="{FF2B5EF4-FFF2-40B4-BE49-F238E27FC236}">
                <a16:creationId xmlns="" xmlns:a16="http://schemas.microsoft.com/office/drawing/2014/main" id="{B45D539E-01DE-4A45-A6DB-B4D6E14C4827}"/>
              </a:ext>
            </a:extLst>
          </p:cNvPr>
          <p:cNvSpPr txBox="1"/>
          <p:nvPr/>
        </p:nvSpPr>
        <p:spPr>
          <a:xfrm>
            <a:off x="840683" y="1293571"/>
            <a:ext cx="6398595" cy="1169551"/>
          </a:xfrm>
          <a:prstGeom prst="rect">
            <a:avLst/>
          </a:prstGeom>
          <a:noFill/>
        </p:spPr>
        <p:txBody>
          <a:bodyPr wrap="square" rtlCol="0">
            <a:spAutoFit/>
          </a:bodyPr>
          <a:lstStyle/>
          <a:p>
            <a:pPr>
              <a:spcBef>
                <a:spcPts val="1200"/>
              </a:spcBef>
            </a:pPr>
            <a:r>
              <a:rPr lang="en-US" sz="2000" b="1" dirty="0">
                <a:latin typeface="Arial" panose="020B0604020202020204" pitchFamily="34" charset="0"/>
                <a:cs typeface="Arial" panose="020B0604020202020204" pitchFamily="34" charset="0"/>
              </a:rPr>
              <a:t>Marketing metrics</a:t>
            </a:r>
            <a:r>
              <a:rPr lang="en-US" sz="2000" dirty="0">
                <a:latin typeface="Arial" panose="020B0604020202020204" pitchFamily="34" charset="0"/>
                <a:cs typeface="Arial" panose="020B0604020202020204" pitchFamily="34" charset="0"/>
              </a:rPr>
              <a:t> are numerical ways that we can measure the impact of our marketing.  </a:t>
            </a:r>
          </a:p>
          <a:p>
            <a:pPr>
              <a:spcBef>
                <a:spcPts val="1200"/>
              </a:spcBef>
            </a:pPr>
            <a:r>
              <a:rPr lang="en-US" sz="2000" dirty="0">
                <a:latin typeface="Arial" panose="020B0604020202020204" pitchFamily="34" charset="0"/>
                <a:cs typeface="Arial" panose="020B0604020202020204" pitchFamily="34" charset="0"/>
              </a:rPr>
              <a:t>Marketing metrics can include:</a:t>
            </a:r>
            <a:endParaRPr lang="en-US" sz="2000" dirty="0"/>
          </a:p>
        </p:txBody>
      </p:sp>
      <p:sp>
        <p:nvSpPr>
          <p:cNvPr id="15" name="TextBox 14">
            <a:extLst>
              <a:ext uri="{FF2B5EF4-FFF2-40B4-BE49-F238E27FC236}">
                <a16:creationId xmlns="" xmlns:a16="http://schemas.microsoft.com/office/drawing/2014/main" id="{ABA03603-30DC-B74C-845A-1685BC8A00A1}"/>
              </a:ext>
            </a:extLst>
          </p:cNvPr>
          <p:cNvSpPr txBox="1"/>
          <p:nvPr/>
        </p:nvSpPr>
        <p:spPr>
          <a:xfrm>
            <a:off x="841248" y="2651760"/>
            <a:ext cx="5449824" cy="369332"/>
          </a:xfrm>
          <a:prstGeom prst="rect">
            <a:avLst/>
          </a:prstGeom>
          <a:noFill/>
        </p:spPr>
        <p:txBody>
          <a:bodyPr wrap="square" rtlCol="0">
            <a:spAutoFit/>
          </a:bodyPr>
          <a:lstStyle/>
          <a:p>
            <a:pPr lvl="0"/>
            <a:r>
              <a:rPr lang="en-US" b="1" dirty="0">
                <a:solidFill>
                  <a:srgbClr val="E76F0A"/>
                </a:solidFill>
                <a:latin typeface="Arial Black" panose="020B0604020202020204" pitchFamily="34" charset="0"/>
                <a:cs typeface="Arial Black" panose="020B0604020202020204" pitchFamily="34" charset="0"/>
              </a:rPr>
              <a:t>1.  </a:t>
            </a:r>
            <a:r>
              <a:rPr lang="en-US" dirty="0">
                <a:latin typeface="Arial" panose="020B0604020202020204" pitchFamily="34" charset="0"/>
                <a:cs typeface="Arial" panose="020B0604020202020204" pitchFamily="34" charset="0"/>
              </a:rPr>
              <a:t>Total marketing dollars spent.</a:t>
            </a:r>
            <a:endParaRPr lang="en-US" dirty="0"/>
          </a:p>
        </p:txBody>
      </p:sp>
      <p:sp>
        <p:nvSpPr>
          <p:cNvPr id="16" name="TextBox 15">
            <a:extLst>
              <a:ext uri="{FF2B5EF4-FFF2-40B4-BE49-F238E27FC236}">
                <a16:creationId xmlns="" xmlns:a16="http://schemas.microsoft.com/office/drawing/2014/main" id="{04B1E076-3677-8B41-A7E7-B2170672CF8D}"/>
              </a:ext>
            </a:extLst>
          </p:cNvPr>
          <p:cNvSpPr txBox="1"/>
          <p:nvPr/>
        </p:nvSpPr>
        <p:spPr>
          <a:xfrm>
            <a:off x="841248" y="3095393"/>
            <a:ext cx="5953128" cy="369332"/>
          </a:xfrm>
          <a:prstGeom prst="rect">
            <a:avLst/>
          </a:prstGeom>
          <a:noFill/>
        </p:spPr>
        <p:txBody>
          <a:bodyPr wrap="square" rtlCol="0">
            <a:spAutoFit/>
          </a:bodyPr>
          <a:lstStyle/>
          <a:p>
            <a:pPr lvl="0"/>
            <a:r>
              <a:rPr lang="en-US" b="1" dirty="0">
                <a:solidFill>
                  <a:srgbClr val="E76F0A"/>
                </a:solidFill>
                <a:latin typeface="Arial Black" panose="020B0604020202020204" pitchFamily="34" charset="0"/>
                <a:cs typeface="Arial Black" panose="020B0604020202020204" pitchFamily="34" charset="0"/>
              </a:rPr>
              <a:t>2.  </a:t>
            </a:r>
            <a:r>
              <a:rPr lang="en-US" dirty="0">
                <a:latin typeface="Arial" panose="020B0604020202020204" pitchFamily="34" charset="0"/>
                <a:cs typeface="Arial" panose="020B0604020202020204" pitchFamily="34" charset="0"/>
              </a:rPr>
              <a:t>Marketing dollars spent in each marketing channel.</a:t>
            </a:r>
          </a:p>
        </p:txBody>
      </p:sp>
      <p:sp>
        <p:nvSpPr>
          <p:cNvPr id="17" name="TextBox 16">
            <a:extLst>
              <a:ext uri="{FF2B5EF4-FFF2-40B4-BE49-F238E27FC236}">
                <a16:creationId xmlns="" xmlns:a16="http://schemas.microsoft.com/office/drawing/2014/main" id="{B7DAE436-9725-E949-8B2B-2F26DF8865D2}"/>
              </a:ext>
            </a:extLst>
          </p:cNvPr>
          <p:cNvSpPr txBox="1"/>
          <p:nvPr/>
        </p:nvSpPr>
        <p:spPr>
          <a:xfrm>
            <a:off x="841248" y="3539026"/>
            <a:ext cx="5953128" cy="369332"/>
          </a:xfrm>
          <a:prstGeom prst="rect">
            <a:avLst/>
          </a:prstGeom>
          <a:noFill/>
        </p:spPr>
        <p:txBody>
          <a:bodyPr wrap="square" rtlCol="0">
            <a:spAutoFit/>
          </a:bodyPr>
          <a:lstStyle/>
          <a:p>
            <a:pPr lvl="0"/>
            <a:r>
              <a:rPr lang="en-US" b="1" dirty="0">
                <a:solidFill>
                  <a:srgbClr val="E76F0A"/>
                </a:solidFill>
                <a:latin typeface="Arial Black" panose="020B0604020202020204" pitchFamily="34" charset="0"/>
                <a:cs typeface="Arial Black" panose="020B0604020202020204" pitchFamily="34" charset="0"/>
              </a:rPr>
              <a:t>3.  </a:t>
            </a:r>
            <a:r>
              <a:rPr lang="en-US" dirty="0">
                <a:latin typeface="Arial" panose="020B0604020202020204" pitchFamily="34" charset="0"/>
                <a:cs typeface="Arial" panose="020B0604020202020204" pitchFamily="34" charset="0"/>
              </a:rPr>
              <a:t>Total number of sales.</a:t>
            </a:r>
            <a:endParaRPr lang="en-US" dirty="0"/>
          </a:p>
        </p:txBody>
      </p:sp>
      <p:sp>
        <p:nvSpPr>
          <p:cNvPr id="18" name="TextBox 17">
            <a:extLst>
              <a:ext uri="{FF2B5EF4-FFF2-40B4-BE49-F238E27FC236}">
                <a16:creationId xmlns="" xmlns:a16="http://schemas.microsoft.com/office/drawing/2014/main" id="{C6AFD418-1079-014D-BAFB-274A422A21F2}"/>
              </a:ext>
            </a:extLst>
          </p:cNvPr>
          <p:cNvSpPr txBox="1"/>
          <p:nvPr/>
        </p:nvSpPr>
        <p:spPr>
          <a:xfrm>
            <a:off x="841248" y="3982659"/>
            <a:ext cx="5560117" cy="369332"/>
          </a:xfrm>
          <a:prstGeom prst="rect">
            <a:avLst/>
          </a:prstGeom>
          <a:noFill/>
        </p:spPr>
        <p:txBody>
          <a:bodyPr wrap="square" rtlCol="0">
            <a:spAutoFit/>
          </a:bodyPr>
          <a:lstStyle/>
          <a:p>
            <a:pPr lvl="0"/>
            <a:r>
              <a:rPr lang="en-US" b="1" dirty="0">
                <a:solidFill>
                  <a:srgbClr val="E76F0A"/>
                </a:solidFill>
                <a:latin typeface="Arial Black" panose="020B0604020202020204" pitchFamily="34" charset="0"/>
                <a:cs typeface="Arial Black" panose="020B0604020202020204" pitchFamily="34" charset="0"/>
              </a:rPr>
              <a:t>4.  </a:t>
            </a:r>
            <a:r>
              <a:rPr lang="en-US" dirty="0">
                <a:latin typeface="Arial" panose="020B0604020202020204" pitchFamily="34" charset="0"/>
                <a:cs typeface="Arial" panose="020B0604020202020204" pitchFamily="34" charset="0"/>
              </a:rPr>
              <a:t>Total number of customers.</a:t>
            </a:r>
            <a:endParaRPr lang="en-US" dirty="0"/>
          </a:p>
        </p:txBody>
      </p:sp>
      <p:sp>
        <p:nvSpPr>
          <p:cNvPr id="19" name="TextBox 18">
            <a:extLst>
              <a:ext uri="{FF2B5EF4-FFF2-40B4-BE49-F238E27FC236}">
                <a16:creationId xmlns="" xmlns:a16="http://schemas.microsoft.com/office/drawing/2014/main" id="{3977DE6C-8C99-4640-A129-E31DCBC995CC}"/>
              </a:ext>
            </a:extLst>
          </p:cNvPr>
          <p:cNvSpPr txBox="1"/>
          <p:nvPr/>
        </p:nvSpPr>
        <p:spPr>
          <a:xfrm>
            <a:off x="841248" y="4426292"/>
            <a:ext cx="6821424" cy="369332"/>
          </a:xfrm>
          <a:prstGeom prst="rect">
            <a:avLst/>
          </a:prstGeom>
          <a:noFill/>
        </p:spPr>
        <p:txBody>
          <a:bodyPr wrap="square" rtlCol="0">
            <a:spAutoFit/>
          </a:bodyPr>
          <a:lstStyle/>
          <a:p>
            <a:pPr lvl="0"/>
            <a:r>
              <a:rPr lang="en-US" b="1" dirty="0">
                <a:solidFill>
                  <a:srgbClr val="E76F0A"/>
                </a:solidFill>
                <a:latin typeface="Arial Black" panose="020B0604020202020204" pitchFamily="34" charset="0"/>
                <a:cs typeface="Arial Black" panose="020B0604020202020204" pitchFamily="34" charset="0"/>
              </a:rPr>
              <a:t>5.   </a:t>
            </a:r>
            <a:r>
              <a:rPr lang="en-US" dirty="0">
                <a:latin typeface="Arial" panose="020B0604020202020204" pitchFamily="34" charset="0"/>
                <a:cs typeface="Arial" panose="020B0604020202020204" pitchFamily="34" charset="0"/>
              </a:rPr>
              <a:t>Average number of sales per customer.</a:t>
            </a:r>
            <a:endParaRPr lang="en-US" dirty="0"/>
          </a:p>
        </p:txBody>
      </p:sp>
      <p:sp>
        <p:nvSpPr>
          <p:cNvPr id="21" name="TextBox 20">
            <a:extLst>
              <a:ext uri="{FF2B5EF4-FFF2-40B4-BE49-F238E27FC236}">
                <a16:creationId xmlns="" xmlns:a16="http://schemas.microsoft.com/office/drawing/2014/main" id="{1C0F0C7A-DF26-8640-A55B-2B051584A2D8}"/>
              </a:ext>
            </a:extLst>
          </p:cNvPr>
          <p:cNvSpPr txBox="1"/>
          <p:nvPr/>
        </p:nvSpPr>
        <p:spPr>
          <a:xfrm>
            <a:off x="841248" y="4869925"/>
            <a:ext cx="6355464" cy="369332"/>
          </a:xfrm>
          <a:prstGeom prst="rect">
            <a:avLst/>
          </a:prstGeom>
          <a:noFill/>
        </p:spPr>
        <p:txBody>
          <a:bodyPr wrap="square" rtlCol="0">
            <a:spAutoFit/>
          </a:bodyPr>
          <a:lstStyle/>
          <a:p>
            <a:pPr lvl="0"/>
            <a:r>
              <a:rPr lang="en-US" b="1" dirty="0">
                <a:solidFill>
                  <a:srgbClr val="E76F0A"/>
                </a:solidFill>
                <a:latin typeface="Arial Black" panose="020B0604020202020204" pitchFamily="34" charset="0"/>
                <a:cs typeface="Arial Black" panose="020B0604020202020204" pitchFamily="34" charset="0"/>
              </a:rPr>
              <a:t>6.   </a:t>
            </a:r>
            <a:r>
              <a:rPr lang="en-US" dirty="0">
                <a:latin typeface="Arial" panose="020B0604020202020204" pitchFamily="34" charset="0"/>
                <a:cs typeface="Arial" panose="020B0604020202020204" pitchFamily="34" charset="0"/>
              </a:rPr>
              <a:t>The number of repeat customers.</a:t>
            </a:r>
            <a:endParaRPr lang="en-US" dirty="0"/>
          </a:p>
        </p:txBody>
      </p:sp>
      <p:sp>
        <p:nvSpPr>
          <p:cNvPr id="22" name="TextBox 21">
            <a:extLst>
              <a:ext uri="{FF2B5EF4-FFF2-40B4-BE49-F238E27FC236}">
                <a16:creationId xmlns="" xmlns:a16="http://schemas.microsoft.com/office/drawing/2014/main" id="{999B1921-8EF9-334E-9699-9066824D5DA5}"/>
              </a:ext>
            </a:extLst>
          </p:cNvPr>
          <p:cNvSpPr txBox="1"/>
          <p:nvPr/>
        </p:nvSpPr>
        <p:spPr>
          <a:xfrm>
            <a:off x="841248" y="5313560"/>
            <a:ext cx="5226627" cy="369332"/>
          </a:xfrm>
          <a:prstGeom prst="rect">
            <a:avLst/>
          </a:prstGeom>
          <a:noFill/>
        </p:spPr>
        <p:txBody>
          <a:bodyPr wrap="square" rtlCol="0">
            <a:spAutoFit/>
          </a:bodyPr>
          <a:lstStyle/>
          <a:p>
            <a:pPr lvl="0"/>
            <a:r>
              <a:rPr lang="en-US" b="1" dirty="0">
                <a:solidFill>
                  <a:srgbClr val="E76F0A"/>
                </a:solidFill>
                <a:latin typeface="Arial Black" panose="020B0604020202020204" pitchFamily="34" charset="0"/>
                <a:cs typeface="Arial Black" panose="020B0604020202020204" pitchFamily="34" charset="0"/>
              </a:rPr>
              <a:t>7.   </a:t>
            </a:r>
            <a:r>
              <a:rPr lang="en-US" dirty="0">
                <a:latin typeface="Arial" panose="020B0604020202020204" pitchFamily="34" charset="0"/>
                <a:cs typeface="Arial" panose="020B0604020202020204" pitchFamily="34" charset="0"/>
              </a:rPr>
              <a:t>Total sales per marketing dollar spent.</a:t>
            </a:r>
          </a:p>
        </p:txBody>
      </p:sp>
    </p:spTree>
    <p:extLst>
      <p:ext uri="{BB962C8B-B14F-4D97-AF65-F5344CB8AC3E}">
        <p14:creationId xmlns:p14="http://schemas.microsoft.com/office/powerpoint/2010/main" val="1547562662"/>
      </p:ext>
    </p:extLst>
  </p:cSld>
  <p:clrMapOvr>
    <a:masterClrMapping/>
  </p:clrMapOvr>
  <p:transition spd="slow">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66</a:t>
            </a:fld>
            <a:endParaRPr lang="en-US"/>
          </a:p>
        </p:txBody>
      </p:sp>
      <p:sp>
        <p:nvSpPr>
          <p:cNvPr id="17" name="TextBox 16">
            <a:extLst>
              <a:ext uri="{FF2B5EF4-FFF2-40B4-BE49-F238E27FC236}">
                <a16:creationId xmlns="" xmlns:a16="http://schemas.microsoft.com/office/drawing/2014/main" id="{AE363BFF-6266-46BC-8D4B-C12F0911FBB8}"/>
              </a:ext>
            </a:extLst>
          </p:cNvPr>
          <p:cNvSpPr txBox="1"/>
          <p:nvPr/>
        </p:nvSpPr>
        <p:spPr>
          <a:xfrm>
            <a:off x="5588449" y="460969"/>
            <a:ext cx="6480987" cy="769441"/>
          </a:xfrm>
          <a:prstGeom prst="rect">
            <a:avLst/>
          </a:prstGeom>
          <a:noFill/>
        </p:spPr>
        <p:txBody>
          <a:bodyPr wrap="square" rtlCol="0">
            <a:spAutoFit/>
          </a:bodyPr>
          <a:lstStyle/>
          <a:p>
            <a:pPr algn="ctr"/>
            <a:r>
              <a:rPr lang="en-CA" sz="4400" b="1" dirty="0">
                <a:latin typeface="Arial" panose="020B0604020202020204" pitchFamily="34" charset="0"/>
                <a:cs typeface="Arial" panose="020B0604020202020204" pitchFamily="34" charset="0"/>
              </a:rPr>
              <a:t>Marketing Metrics</a:t>
            </a:r>
            <a:endParaRPr lang="en-US" sz="44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071243" y="4075084"/>
            <a:ext cx="5800597" cy="1173719"/>
          </a:xfrm>
          <a:prstGeom prst="rect">
            <a:avLst/>
          </a:prstGeom>
          <a:noFill/>
        </p:spPr>
        <p:txBody>
          <a:bodyPr wrap="square" rtlCol="0">
            <a:spAutoFit/>
          </a:bodyPr>
          <a:lstStyle/>
          <a:p>
            <a:pPr>
              <a:lnSpc>
                <a:spcPct val="120000"/>
              </a:lnSpc>
              <a:spcBef>
                <a:spcPts val="1200"/>
              </a:spcBef>
            </a:pPr>
            <a:r>
              <a:rPr lang="en-US" sz="2000" dirty="0">
                <a:latin typeface="Arial" panose="020B0604020202020204" pitchFamily="34" charset="0"/>
                <a:cs typeface="Arial" panose="020B0604020202020204" pitchFamily="34" charset="0"/>
              </a:rPr>
              <a:t>Identify marketing metrics that you can use to measure the outcomes of the marketing for your business.</a:t>
            </a:r>
          </a:p>
        </p:txBody>
      </p:sp>
      <p:grpSp>
        <p:nvGrpSpPr>
          <p:cNvPr id="2" name="Group 1">
            <a:extLst>
              <a:ext uri="{FF2B5EF4-FFF2-40B4-BE49-F238E27FC236}">
                <a16:creationId xmlns="" xmlns:a16="http://schemas.microsoft.com/office/drawing/2014/main" id="{9B4FAF6D-733C-C948-A7BF-8E228DE0900E}"/>
              </a:ext>
            </a:extLst>
          </p:cNvPr>
          <p:cNvGrpSpPr/>
          <p:nvPr/>
        </p:nvGrpSpPr>
        <p:grpSpPr>
          <a:xfrm>
            <a:off x="7572926" y="1385633"/>
            <a:ext cx="2394346" cy="2394346"/>
            <a:chOff x="7572926" y="1806257"/>
            <a:chExt cx="2394346" cy="2394346"/>
          </a:xfrm>
        </p:grpSpPr>
        <p:sp>
          <p:nvSpPr>
            <p:cNvPr id="12" name="Oval 11">
              <a:extLst>
                <a:ext uri="{FF2B5EF4-FFF2-40B4-BE49-F238E27FC236}">
                  <a16:creationId xmlns="" xmlns:a16="http://schemas.microsoft.com/office/drawing/2014/main" id="{1E2F2B7C-8572-4914-917C-1209F45525D3}"/>
                </a:ext>
              </a:extLst>
            </p:cNvPr>
            <p:cNvSpPr/>
            <p:nvPr/>
          </p:nvSpPr>
          <p:spPr>
            <a:xfrm>
              <a:off x="7572926" y="1806257"/>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9290BE98-C78A-4079-B485-46F8F0F4F76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146908" y="2188511"/>
              <a:ext cx="1565588" cy="1565588"/>
            </a:xfrm>
            <a:prstGeom prst="rect">
              <a:avLst/>
            </a:prstGeom>
          </p:spPr>
        </p:pic>
      </p:grpSp>
      <p:pic>
        <p:nvPicPr>
          <p:cNvPr id="16" name="Picture Placeholder 14">
            <a:extLst>
              <a:ext uri="{FF2B5EF4-FFF2-40B4-BE49-F238E27FC236}">
                <a16:creationId xmlns="" xmlns:a16="http://schemas.microsoft.com/office/drawing/2014/main" id="{852B53A6-4899-40CB-A339-700E66C783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 r="18267"/>
          <a:stretch/>
        </p:blipFill>
        <p:spPr>
          <a:xfrm>
            <a:off x="3" y="0"/>
            <a:ext cx="5252410" cy="6427636"/>
          </a:xfrm>
          <a:prstGeom prst="rect">
            <a:avLst/>
          </a:prstGeom>
        </p:spPr>
      </p:pic>
      <p:sp>
        <p:nvSpPr>
          <p:cNvPr id="20" name="Rectangle 19">
            <a:extLst>
              <a:ext uri="{FF2B5EF4-FFF2-40B4-BE49-F238E27FC236}">
                <a16:creationId xmlns="" xmlns:a16="http://schemas.microsoft.com/office/drawing/2014/main" id="{88B8D0DA-D2EF-4457-9B74-18D5FDB4F482}"/>
              </a:ext>
            </a:extLst>
          </p:cNvPr>
          <p:cNvSpPr/>
          <p:nvPr/>
        </p:nvSpPr>
        <p:spPr>
          <a:xfrm>
            <a:off x="-5501" y="4205"/>
            <a:ext cx="5252410" cy="6429375"/>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4190351722"/>
      </p:ext>
    </p:extLst>
  </p:cSld>
  <p:clrMapOvr>
    <a:masterClrMapping/>
  </p:clrMapOvr>
  <p:transition spd="slow">
    <p:push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 xmlns:a16="http://schemas.microsoft.com/office/drawing/2014/main" id="{91B0E385-B476-49E3-8884-8DC8A216E45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t="6686" b="22899"/>
          <a:stretch/>
        </p:blipFill>
        <p:spPr>
          <a:xfrm>
            <a:off x="0" y="-19351"/>
            <a:ext cx="12192000" cy="3177789"/>
          </a:xfrm>
        </p:spPr>
      </p:pic>
      <p:sp>
        <p:nvSpPr>
          <p:cNvPr id="15" name="Rectangle 14">
            <a:extLst>
              <a:ext uri="{FF2B5EF4-FFF2-40B4-BE49-F238E27FC236}">
                <a16:creationId xmlns="" xmlns:a16="http://schemas.microsoft.com/office/drawing/2014/main" id="{0C70380A-1382-9946-B96B-1A5341832A4F}"/>
              </a:ext>
            </a:extLst>
          </p:cNvPr>
          <p:cNvSpPr/>
          <p:nvPr/>
        </p:nvSpPr>
        <p:spPr>
          <a:xfrm>
            <a:off x="0" y="-2147"/>
            <a:ext cx="12192000" cy="3160586"/>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67</a:t>
            </a:fld>
            <a:endParaRPr lang="en-US"/>
          </a:p>
        </p:txBody>
      </p:sp>
      <p:sp>
        <p:nvSpPr>
          <p:cNvPr id="11" name="TextBox 10">
            <a:extLst>
              <a:ext uri="{FF2B5EF4-FFF2-40B4-BE49-F238E27FC236}">
                <a16:creationId xmlns="" xmlns:a16="http://schemas.microsoft.com/office/drawing/2014/main" id="{385CDEE6-3247-4254-A647-AC713675EEA6}"/>
              </a:ext>
            </a:extLst>
          </p:cNvPr>
          <p:cNvSpPr txBox="1"/>
          <p:nvPr/>
        </p:nvSpPr>
        <p:spPr>
          <a:xfrm>
            <a:off x="460666" y="3710367"/>
            <a:ext cx="3565902" cy="1569660"/>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Marketing Plan</a:t>
            </a:r>
            <a:endParaRPr lang="en-US" sz="48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5D0181D3-E010-4FA2-9E41-BC9292D7876C}"/>
              </a:ext>
            </a:extLst>
          </p:cNvPr>
          <p:cNvSpPr txBox="1"/>
          <p:nvPr/>
        </p:nvSpPr>
        <p:spPr>
          <a:xfrm>
            <a:off x="4556093" y="3791107"/>
            <a:ext cx="7315745" cy="156966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If we put all of the work we have done on marketing our business into one document, we have a complete and detailed </a:t>
            </a:r>
            <a:r>
              <a:rPr lang="en-US" sz="2400" b="1" dirty="0">
                <a:latin typeface="Arial" panose="020B0604020202020204" pitchFamily="34" charset="0"/>
                <a:cs typeface="Arial" panose="020B0604020202020204" pitchFamily="34" charset="0"/>
              </a:rPr>
              <a:t>marketing plan</a:t>
            </a:r>
            <a:r>
              <a:rPr lang="en-US" sz="2400" dirty="0">
                <a:latin typeface="Arial" panose="020B0604020202020204" pitchFamily="34" charset="0"/>
                <a:cs typeface="Arial" panose="020B0604020202020204" pitchFamily="34" charset="0"/>
              </a:rPr>
              <a:t> to follow as we run our business</a:t>
            </a:r>
            <a:r>
              <a:rPr lang="en-US" sz="2400" dirty="0"/>
              <a:t>.</a:t>
            </a:r>
          </a:p>
        </p:txBody>
      </p:sp>
      <p:pic>
        <p:nvPicPr>
          <p:cNvPr id="13" name="Picture 12">
            <a:extLst>
              <a:ext uri="{FF2B5EF4-FFF2-40B4-BE49-F238E27FC236}">
                <a16:creationId xmlns="" xmlns:a16="http://schemas.microsoft.com/office/drawing/2014/main" id="{A51FAF71-7F26-4682-A6E8-509F9D49651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cxnSp>
        <p:nvCxnSpPr>
          <p:cNvPr id="16" name="Straight Connector 15">
            <a:extLst>
              <a:ext uri="{FF2B5EF4-FFF2-40B4-BE49-F238E27FC236}">
                <a16:creationId xmlns="" xmlns:a16="http://schemas.microsoft.com/office/drawing/2014/main" id="{35E0B6E3-FA26-FC4A-982E-620287B08A9F}"/>
              </a:ext>
            </a:extLst>
          </p:cNvPr>
          <p:cNvCxnSpPr>
            <a:cxnSpLocks/>
          </p:cNvCxnSpPr>
          <p:nvPr/>
        </p:nvCxnSpPr>
        <p:spPr>
          <a:xfrm>
            <a:off x="4026568" y="3871332"/>
            <a:ext cx="0" cy="1408695"/>
          </a:xfrm>
          <a:prstGeom prst="line">
            <a:avLst/>
          </a:prstGeom>
          <a:ln w="28575">
            <a:solidFill>
              <a:srgbClr val="0DB1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947247"/>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erson sitting at a table&#10;&#10;Description automatically generated">
            <a:extLst>
              <a:ext uri="{FF2B5EF4-FFF2-40B4-BE49-F238E27FC236}">
                <a16:creationId xmlns="" xmlns:a16="http://schemas.microsoft.com/office/drawing/2014/main" id="{2829D8DD-9132-4180-B9F6-F0793FF5A1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885" r="2643"/>
          <a:stretch/>
        </p:blipFill>
        <p:spPr>
          <a:xfrm>
            <a:off x="-3561" y="0"/>
            <a:ext cx="6009390" cy="6429087"/>
          </a:xfrm>
          <a:prstGeom prst="rect">
            <a:avLst/>
          </a:prstGeom>
        </p:spPr>
      </p:pic>
      <p:sp>
        <p:nvSpPr>
          <p:cNvPr id="19" name="Rectangle 18">
            <a:extLst>
              <a:ext uri="{FF2B5EF4-FFF2-40B4-BE49-F238E27FC236}">
                <a16:creationId xmlns="" xmlns:a16="http://schemas.microsoft.com/office/drawing/2014/main" id="{F62FBE2F-F222-B841-A71A-CFDDE5B3519D}"/>
              </a:ext>
            </a:extLst>
          </p:cNvPr>
          <p:cNvSpPr/>
          <p:nvPr/>
        </p:nvSpPr>
        <p:spPr>
          <a:xfrm>
            <a:off x="13645" y="-1739"/>
            <a:ext cx="5992184" cy="6429375"/>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68</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7" name="TextBox 16">
            <a:extLst>
              <a:ext uri="{FF2B5EF4-FFF2-40B4-BE49-F238E27FC236}">
                <a16:creationId xmlns="" xmlns:a16="http://schemas.microsoft.com/office/drawing/2014/main" id="{AE363BFF-6266-46BC-8D4B-C12F0911FBB8}"/>
              </a:ext>
            </a:extLst>
          </p:cNvPr>
          <p:cNvSpPr txBox="1"/>
          <p:nvPr/>
        </p:nvSpPr>
        <p:spPr>
          <a:xfrm>
            <a:off x="5548222" y="565984"/>
            <a:ext cx="6480987" cy="769441"/>
          </a:xfrm>
          <a:prstGeom prst="rect">
            <a:avLst/>
          </a:prstGeom>
          <a:noFill/>
        </p:spPr>
        <p:txBody>
          <a:bodyPr wrap="square" rtlCol="0">
            <a:spAutoFit/>
          </a:bodyPr>
          <a:lstStyle/>
          <a:p>
            <a:pPr algn="ctr"/>
            <a:r>
              <a:rPr lang="en-CA" sz="4400" b="1" dirty="0">
                <a:latin typeface="Arial" panose="020B0604020202020204" pitchFamily="34" charset="0"/>
                <a:cs typeface="Arial" panose="020B0604020202020204" pitchFamily="34" charset="0"/>
              </a:rPr>
              <a:t>Marketing Plan</a:t>
            </a:r>
            <a:endParaRPr lang="en-US" sz="44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799282" y="4650769"/>
            <a:ext cx="4523345" cy="1543051"/>
          </a:xfrm>
          <a:prstGeom prst="rect">
            <a:avLst/>
          </a:prstGeom>
          <a:noFill/>
        </p:spPr>
        <p:txBody>
          <a:bodyPr wrap="square" rtlCol="0">
            <a:spAutoFit/>
          </a:bodyPr>
          <a:lstStyle/>
          <a:p>
            <a:pPr>
              <a:lnSpc>
                <a:spcPct val="120000"/>
              </a:lnSpc>
            </a:pPr>
            <a:r>
              <a:rPr lang="en-US" sz="2000" dirty="0">
                <a:latin typeface="Arial" panose="020B0604020202020204" pitchFamily="34" charset="0"/>
                <a:cs typeface="Arial" panose="020B0604020202020204" pitchFamily="34" charset="0"/>
              </a:rPr>
              <a:t>Compile all of the work you have done in this module together into a single document to make </a:t>
            </a:r>
            <a:r>
              <a:rPr lang="en-US" sz="2000" b="1" dirty="0">
                <a:solidFill>
                  <a:srgbClr val="E76F0A"/>
                </a:solidFill>
                <a:latin typeface="Arial" panose="020B0604020202020204" pitchFamily="34" charset="0"/>
                <a:cs typeface="Arial" panose="020B0604020202020204" pitchFamily="34" charset="0"/>
              </a:rPr>
              <a:t>a marketing plan</a:t>
            </a:r>
            <a:r>
              <a:rPr lang="en-US" sz="2000" dirty="0">
                <a:solidFill>
                  <a:srgbClr val="E76F0A"/>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for your business.</a:t>
            </a:r>
          </a:p>
        </p:txBody>
      </p:sp>
      <p:grpSp>
        <p:nvGrpSpPr>
          <p:cNvPr id="2" name="Group 1">
            <a:extLst>
              <a:ext uri="{FF2B5EF4-FFF2-40B4-BE49-F238E27FC236}">
                <a16:creationId xmlns="" xmlns:a16="http://schemas.microsoft.com/office/drawing/2014/main" id="{E420C5C2-025A-0E4A-AE43-B379ADF17B75}"/>
              </a:ext>
            </a:extLst>
          </p:cNvPr>
          <p:cNvGrpSpPr/>
          <p:nvPr/>
        </p:nvGrpSpPr>
        <p:grpSpPr>
          <a:xfrm>
            <a:off x="7556681" y="1874169"/>
            <a:ext cx="2394346" cy="2394346"/>
            <a:chOff x="7572926" y="1806257"/>
            <a:chExt cx="2394346" cy="2394346"/>
          </a:xfrm>
        </p:grpSpPr>
        <p:sp>
          <p:nvSpPr>
            <p:cNvPr id="12" name="Oval 11">
              <a:extLst>
                <a:ext uri="{FF2B5EF4-FFF2-40B4-BE49-F238E27FC236}">
                  <a16:creationId xmlns="" xmlns:a16="http://schemas.microsoft.com/office/drawing/2014/main" id="{1E2F2B7C-8572-4914-917C-1209F45525D3}"/>
                </a:ext>
              </a:extLst>
            </p:cNvPr>
            <p:cNvSpPr/>
            <p:nvPr/>
          </p:nvSpPr>
          <p:spPr>
            <a:xfrm>
              <a:off x="7572926" y="1806257"/>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9290BE98-C78A-4079-B485-46F8F0F4F76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146908" y="2188511"/>
              <a:ext cx="1565588" cy="1565588"/>
            </a:xfrm>
            <a:prstGeom prst="rect">
              <a:avLst/>
            </a:prstGeom>
          </p:spPr>
        </p:pic>
      </p:grpSp>
    </p:spTree>
    <p:extLst>
      <p:ext uri="{BB962C8B-B14F-4D97-AF65-F5344CB8AC3E}">
        <p14:creationId xmlns:p14="http://schemas.microsoft.com/office/powerpoint/2010/main" val="3793104557"/>
      </p:ext>
    </p:extLst>
  </p:cSld>
  <p:clrMapOvr>
    <a:masterClrMapping/>
  </p:clrMapOvr>
  <p:transition spd="slow">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sitting at a table&#10;&#10;Description automatically generated">
            <a:extLst>
              <a:ext uri="{FF2B5EF4-FFF2-40B4-BE49-F238E27FC236}">
                <a16:creationId xmlns="" xmlns:a16="http://schemas.microsoft.com/office/drawing/2014/main" id="{F0CD1029-8A12-4BE9-93E0-B3E97B5618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885" r="2643"/>
          <a:stretch/>
        </p:blipFill>
        <p:spPr>
          <a:xfrm>
            <a:off x="-3561" y="0"/>
            <a:ext cx="6009390" cy="6429087"/>
          </a:xfrm>
          <a:prstGeom prst="rect">
            <a:avLst/>
          </a:prstGeom>
        </p:spPr>
      </p:pic>
      <p:sp>
        <p:nvSpPr>
          <p:cNvPr id="19" name="Rectangle 18">
            <a:extLst>
              <a:ext uri="{FF2B5EF4-FFF2-40B4-BE49-F238E27FC236}">
                <a16:creationId xmlns="" xmlns:a16="http://schemas.microsoft.com/office/drawing/2014/main" id="{F62FBE2F-F222-B841-A71A-CFDDE5B3519D}"/>
              </a:ext>
            </a:extLst>
          </p:cNvPr>
          <p:cNvSpPr/>
          <p:nvPr/>
        </p:nvSpPr>
        <p:spPr>
          <a:xfrm>
            <a:off x="-3561" y="-1739"/>
            <a:ext cx="6009389" cy="6429375"/>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69</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7" name="TextBox 16">
            <a:extLst>
              <a:ext uri="{FF2B5EF4-FFF2-40B4-BE49-F238E27FC236}">
                <a16:creationId xmlns="" xmlns:a16="http://schemas.microsoft.com/office/drawing/2014/main" id="{AE363BFF-6266-46BC-8D4B-C12F0911FBB8}"/>
              </a:ext>
            </a:extLst>
          </p:cNvPr>
          <p:cNvSpPr txBox="1"/>
          <p:nvPr/>
        </p:nvSpPr>
        <p:spPr>
          <a:xfrm>
            <a:off x="5538706" y="565984"/>
            <a:ext cx="6490503" cy="769441"/>
          </a:xfrm>
          <a:prstGeom prst="rect">
            <a:avLst/>
          </a:prstGeom>
          <a:noFill/>
        </p:spPr>
        <p:txBody>
          <a:bodyPr wrap="square" rtlCol="0">
            <a:spAutoFit/>
          </a:bodyPr>
          <a:lstStyle/>
          <a:p>
            <a:pPr algn="ctr"/>
            <a:r>
              <a:rPr lang="en-CA" sz="4400" b="1" dirty="0">
                <a:latin typeface="Arial" panose="020B0604020202020204" pitchFamily="34" charset="0"/>
                <a:cs typeface="Arial" panose="020B0604020202020204" pitchFamily="34" charset="0"/>
              </a:rPr>
              <a:t>Review &amp; Wrap-Up</a:t>
            </a:r>
            <a:endParaRPr lang="en-US" sz="44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96C2CF4C-DE07-0A4A-BEC4-EA65A5D6F1AC}"/>
              </a:ext>
            </a:extLst>
          </p:cNvPr>
          <p:cNvSpPr txBox="1"/>
          <p:nvPr/>
        </p:nvSpPr>
        <p:spPr>
          <a:xfrm>
            <a:off x="6699382" y="1508415"/>
            <a:ext cx="3486912" cy="400110"/>
          </a:xfrm>
          <a:prstGeom prst="rect">
            <a:avLst/>
          </a:prstGeom>
          <a:noFill/>
        </p:spPr>
        <p:txBody>
          <a:bodyPr wrap="square" rtlCol="0">
            <a:spAutoFit/>
          </a:bodyPr>
          <a:lstStyle/>
          <a:p>
            <a:pPr lvl="0">
              <a:spcBef>
                <a:spcPts val="1200"/>
              </a:spcBef>
            </a:pPr>
            <a:r>
              <a:rPr lang="en-CA" sz="2000" dirty="0">
                <a:latin typeface="Arial" panose="020B0604020202020204" pitchFamily="34" charset="0"/>
                <a:cs typeface="Arial" panose="020B0604020202020204" pitchFamily="34" charset="0"/>
              </a:rPr>
              <a:t>1.  What is Marketing?</a:t>
            </a:r>
            <a:endParaRPr lang="en-US"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DC9B79F4-F6F5-6645-AAB6-E564414376E9}"/>
              </a:ext>
            </a:extLst>
          </p:cNvPr>
          <p:cNvSpPr txBox="1"/>
          <p:nvPr/>
        </p:nvSpPr>
        <p:spPr>
          <a:xfrm>
            <a:off x="6699382" y="2017652"/>
            <a:ext cx="3486912" cy="369332"/>
          </a:xfrm>
          <a:prstGeom prst="rect">
            <a:avLst/>
          </a:prstGeom>
          <a:noFill/>
        </p:spPr>
        <p:txBody>
          <a:bodyPr wrap="square" rtlCol="0">
            <a:spAutoFit/>
          </a:bodyPr>
          <a:lstStyle/>
          <a:p>
            <a:pPr lvl="0">
              <a:spcBef>
                <a:spcPts val="1200"/>
              </a:spcBef>
            </a:pPr>
            <a:r>
              <a:rPr lang="en-CA" dirty="0">
                <a:latin typeface="Arial" panose="020B0604020202020204" pitchFamily="34" charset="0"/>
                <a:cs typeface="Arial" panose="020B0604020202020204" pitchFamily="34" charset="0"/>
              </a:rPr>
              <a:t>2.  Target Market Analysis</a:t>
            </a:r>
            <a:r>
              <a:rPr lang="en-US" dirty="0"/>
              <a:t>  </a:t>
            </a:r>
          </a:p>
        </p:txBody>
      </p:sp>
      <p:sp>
        <p:nvSpPr>
          <p:cNvPr id="4" name="TextBox 3">
            <a:extLst>
              <a:ext uri="{FF2B5EF4-FFF2-40B4-BE49-F238E27FC236}">
                <a16:creationId xmlns="" xmlns:a16="http://schemas.microsoft.com/office/drawing/2014/main" id="{6DD36937-2715-684F-830A-B1989F21D42C}"/>
              </a:ext>
            </a:extLst>
          </p:cNvPr>
          <p:cNvSpPr txBox="1"/>
          <p:nvPr/>
        </p:nvSpPr>
        <p:spPr>
          <a:xfrm>
            <a:off x="6699382" y="2496111"/>
            <a:ext cx="4070195" cy="369332"/>
          </a:xfrm>
          <a:prstGeom prst="rect">
            <a:avLst/>
          </a:prstGeom>
          <a:noFill/>
        </p:spPr>
        <p:txBody>
          <a:bodyPr wrap="square" rtlCol="0">
            <a:spAutoFit/>
          </a:bodyPr>
          <a:lstStyle/>
          <a:p>
            <a:pPr lvl="0">
              <a:spcBef>
                <a:spcPts val="1200"/>
              </a:spcBef>
            </a:pPr>
            <a:r>
              <a:rPr lang="en-CA" dirty="0">
                <a:latin typeface="Arial" panose="020B0604020202020204" pitchFamily="34" charset="0"/>
                <a:cs typeface="Arial" panose="020B0604020202020204" pitchFamily="34" charset="0"/>
              </a:rPr>
              <a:t>3.  Competitor Analysis</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6E1561C6-5049-414A-83A4-F5B83891F71D}"/>
              </a:ext>
            </a:extLst>
          </p:cNvPr>
          <p:cNvSpPr txBox="1"/>
          <p:nvPr/>
        </p:nvSpPr>
        <p:spPr>
          <a:xfrm>
            <a:off x="6699382" y="2974570"/>
            <a:ext cx="3747205" cy="369332"/>
          </a:xfrm>
          <a:prstGeom prst="rect">
            <a:avLst/>
          </a:prstGeom>
          <a:noFill/>
        </p:spPr>
        <p:txBody>
          <a:bodyPr wrap="square" rtlCol="0">
            <a:spAutoFit/>
          </a:bodyPr>
          <a:lstStyle/>
          <a:p>
            <a:pPr lvl="0">
              <a:spcBef>
                <a:spcPts val="1200"/>
              </a:spcBef>
            </a:pPr>
            <a:r>
              <a:rPr lang="en-CA" dirty="0">
                <a:latin typeface="Arial" panose="020B0604020202020204" pitchFamily="34" charset="0"/>
                <a:cs typeface="Arial" panose="020B0604020202020204" pitchFamily="34" charset="0"/>
              </a:rPr>
              <a:t>4.  Branding</a:t>
            </a:r>
            <a:endParaRPr lang="en-US" dirty="0"/>
          </a:p>
        </p:txBody>
      </p:sp>
      <p:sp>
        <p:nvSpPr>
          <p:cNvPr id="6" name="TextBox 5">
            <a:extLst>
              <a:ext uri="{FF2B5EF4-FFF2-40B4-BE49-F238E27FC236}">
                <a16:creationId xmlns="" xmlns:a16="http://schemas.microsoft.com/office/drawing/2014/main" id="{D67D5C73-D46B-774B-931F-97CF5A85F6B5}"/>
              </a:ext>
            </a:extLst>
          </p:cNvPr>
          <p:cNvSpPr txBox="1"/>
          <p:nvPr/>
        </p:nvSpPr>
        <p:spPr>
          <a:xfrm>
            <a:off x="6699382" y="3453029"/>
            <a:ext cx="3579710" cy="369332"/>
          </a:xfrm>
          <a:prstGeom prst="rect">
            <a:avLst/>
          </a:prstGeom>
          <a:noFill/>
        </p:spPr>
        <p:txBody>
          <a:bodyPr wrap="square" rtlCol="0">
            <a:spAutoFit/>
          </a:bodyPr>
          <a:lstStyle/>
          <a:p>
            <a:pPr lvl="0">
              <a:spcBef>
                <a:spcPts val="1200"/>
              </a:spcBef>
            </a:pPr>
            <a:r>
              <a:rPr lang="en-CA" dirty="0">
                <a:latin typeface="Arial" panose="020B0604020202020204" pitchFamily="34" charset="0"/>
                <a:cs typeface="Arial" panose="020B0604020202020204" pitchFamily="34" charset="0"/>
              </a:rPr>
              <a:t>5.  Key Messages</a:t>
            </a:r>
            <a:endParaRPr lang="en-US" dirty="0"/>
          </a:p>
        </p:txBody>
      </p:sp>
      <p:sp>
        <p:nvSpPr>
          <p:cNvPr id="7" name="TextBox 6">
            <a:extLst>
              <a:ext uri="{FF2B5EF4-FFF2-40B4-BE49-F238E27FC236}">
                <a16:creationId xmlns="" xmlns:a16="http://schemas.microsoft.com/office/drawing/2014/main" id="{22DA5405-6A57-A343-883C-BBBA6AE16B17}"/>
              </a:ext>
            </a:extLst>
          </p:cNvPr>
          <p:cNvSpPr txBox="1"/>
          <p:nvPr/>
        </p:nvSpPr>
        <p:spPr>
          <a:xfrm>
            <a:off x="6699382" y="3931488"/>
            <a:ext cx="4270917" cy="369332"/>
          </a:xfrm>
          <a:prstGeom prst="rect">
            <a:avLst/>
          </a:prstGeom>
          <a:noFill/>
        </p:spPr>
        <p:txBody>
          <a:bodyPr wrap="square" rtlCol="0">
            <a:spAutoFit/>
          </a:bodyPr>
          <a:lstStyle/>
          <a:p>
            <a:pPr lvl="0">
              <a:spcBef>
                <a:spcPts val="1200"/>
              </a:spcBef>
            </a:pPr>
            <a:r>
              <a:rPr lang="en-CA" dirty="0">
                <a:latin typeface="Arial" panose="020B0604020202020204" pitchFamily="34" charset="0"/>
                <a:cs typeface="Arial" panose="020B0604020202020204" pitchFamily="34" charset="0"/>
              </a:rPr>
              <a:t>6.  Marketing Channels</a:t>
            </a:r>
            <a:endParaRPr lang="en-US" dirty="0"/>
          </a:p>
        </p:txBody>
      </p:sp>
      <p:sp>
        <p:nvSpPr>
          <p:cNvPr id="8" name="TextBox 7">
            <a:extLst>
              <a:ext uri="{FF2B5EF4-FFF2-40B4-BE49-F238E27FC236}">
                <a16:creationId xmlns="" xmlns:a16="http://schemas.microsoft.com/office/drawing/2014/main" id="{50B9E473-4D8D-1749-8DFB-ABE46F39B624}"/>
              </a:ext>
            </a:extLst>
          </p:cNvPr>
          <p:cNvSpPr txBox="1"/>
          <p:nvPr/>
        </p:nvSpPr>
        <p:spPr>
          <a:xfrm>
            <a:off x="6699382" y="4409947"/>
            <a:ext cx="3534937" cy="369332"/>
          </a:xfrm>
          <a:prstGeom prst="rect">
            <a:avLst/>
          </a:prstGeom>
          <a:noFill/>
        </p:spPr>
        <p:txBody>
          <a:bodyPr wrap="square" rtlCol="0">
            <a:spAutoFit/>
          </a:bodyPr>
          <a:lstStyle/>
          <a:p>
            <a:pPr lvl="0">
              <a:spcBef>
                <a:spcPts val="1200"/>
              </a:spcBef>
            </a:pPr>
            <a:r>
              <a:rPr lang="en-CA" dirty="0">
                <a:latin typeface="Arial" panose="020B0604020202020204" pitchFamily="34" charset="0"/>
                <a:cs typeface="Arial" panose="020B0604020202020204" pitchFamily="34" charset="0"/>
              </a:rPr>
              <a:t>7.  Marketing Mix</a:t>
            </a:r>
            <a:endParaRPr lang="en-US" dirty="0"/>
          </a:p>
        </p:txBody>
      </p:sp>
      <p:sp>
        <p:nvSpPr>
          <p:cNvPr id="12" name="TextBox 11">
            <a:extLst>
              <a:ext uri="{FF2B5EF4-FFF2-40B4-BE49-F238E27FC236}">
                <a16:creationId xmlns="" xmlns:a16="http://schemas.microsoft.com/office/drawing/2014/main" id="{FF7F7639-F2CB-7C49-B3D6-DC1BCE00D214}"/>
              </a:ext>
            </a:extLst>
          </p:cNvPr>
          <p:cNvSpPr txBox="1"/>
          <p:nvPr/>
        </p:nvSpPr>
        <p:spPr>
          <a:xfrm>
            <a:off x="6699382" y="4888406"/>
            <a:ext cx="4081742" cy="369332"/>
          </a:xfrm>
          <a:prstGeom prst="rect">
            <a:avLst/>
          </a:prstGeom>
          <a:noFill/>
        </p:spPr>
        <p:txBody>
          <a:bodyPr wrap="square" rtlCol="0">
            <a:spAutoFit/>
          </a:bodyPr>
          <a:lstStyle/>
          <a:p>
            <a:pPr lvl="0">
              <a:spcBef>
                <a:spcPts val="1200"/>
              </a:spcBef>
            </a:pPr>
            <a:r>
              <a:rPr lang="en-CA" dirty="0">
                <a:latin typeface="Arial" panose="020B0604020202020204" pitchFamily="34" charset="0"/>
                <a:cs typeface="Arial" panose="020B0604020202020204" pitchFamily="34" charset="0"/>
              </a:rPr>
              <a:t>8.  Marketing Metrics</a:t>
            </a:r>
            <a:endParaRPr lang="en-US" dirty="0"/>
          </a:p>
        </p:txBody>
      </p:sp>
      <p:sp>
        <p:nvSpPr>
          <p:cNvPr id="13" name="TextBox 12">
            <a:extLst>
              <a:ext uri="{FF2B5EF4-FFF2-40B4-BE49-F238E27FC236}">
                <a16:creationId xmlns="" xmlns:a16="http://schemas.microsoft.com/office/drawing/2014/main" id="{8049AFDF-DFE2-F540-AEBF-08F086F0E9D0}"/>
              </a:ext>
            </a:extLst>
          </p:cNvPr>
          <p:cNvSpPr txBox="1"/>
          <p:nvPr/>
        </p:nvSpPr>
        <p:spPr>
          <a:xfrm>
            <a:off x="6699382" y="5366865"/>
            <a:ext cx="3579541" cy="369332"/>
          </a:xfrm>
          <a:prstGeom prst="rect">
            <a:avLst/>
          </a:prstGeom>
          <a:noFill/>
        </p:spPr>
        <p:txBody>
          <a:bodyPr wrap="square" rtlCol="0">
            <a:spAutoFit/>
          </a:bodyPr>
          <a:lstStyle/>
          <a:p>
            <a:pPr lvl="0">
              <a:spcBef>
                <a:spcPts val="1200"/>
              </a:spcBef>
            </a:pPr>
            <a:r>
              <a:rPr lang="en-CA" dirty="0">
                <a:latin typeface="Arial" panose="020B0604020202020204" pitchFamily="34" charset="0"/>
                <a:cs typeface="Arial" panose="020B0604020202020204" pitchFamily="34" charset="0"/>
              </a:rPr>
              <a:t>9.  Putting it All Together</a:t>
            </a:r>
            <a:endParaRPr lang="en-US" dirty="0"/>
          </a:p>
        </p:txBody>
      </p:sp>
      <p:sp>
        <p:nvSpPr>
          <p:cNvPr id="14" name="TextBox 13">
            <a:extLst>
              <a:ext uri="{FF2B5EF4-FFF2-40B4-BE49-F238E27FC236}">
                <a16:creationId xmlns="" xmlns:a16="http://schemas.microsoft.com/office/drawing/2014/main" id="{3159F44A-4619-B640-853A-00C6280AB888}"/>
              </a:ext>
            </a:extLst>
          </p:cNvPr>
          <p:cNvSpPr txBox="1"/>
          <p:nvPr/>
        </p:nvSpPr>
        <p:spPr>
          <a:xfrm>
            <a:off x="6699382" y="5845320"/>
            <a:ext cx="3854507" cy="369332"/>
          </a:xfrm>
          <a:prstGeom prst="rect">
            <a:avLst/>
          </a:prstGeom>
          <a:noFill/>
        </p:spPr>
        <p:txBody>
          <a:bodyPr wrap="square" rtlCol="0">
            <a:spAutoFit/>
          </a:bodyPr>
          <a:lstStyle/>
          <a:p>
            <a:pPr lvl="0">
              <a:spcBef>
                <a:spcPts val="1200"/>
              </a:spcBef>
            </a:pPr>
            <a:r>
              <a:rPr lang="en-CA" dirty="0">
                <a:latin typeface="Arial" panose="020B0604020202020204" pitchFamily="34" charset="0"/>
                <a:cs typeface="Arial" panose="020B0604020202020204" pitchFamily="34" charset="0"/>
              </a:rPr>
              <a:t>10. Review and Wrap-Up</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21827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grpId="0" nodeType="afterEffect">
                                  <p:stCondLst>
                                    <p:cond delay="50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5" grpId="0"/>
      <p:bldP spid="6" grpId="0"/>
      <p:bldP spid="7" grpId="0"/>
      <p:bldP spid="8"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erson sitting at a table&#10;&#10;Description automatically generated">
            <a:extLst>
              <a:ext uri="{FF2B5EF4-FFF2-40B4-BE49-F238E27FC236}">
                <a16:creationId xmlns="" xmlns:a16="http://schemas.microsoft.com/office/drawing/2014/main" id="{8996055C-5CD5-4571-A633-7BFA9F4653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885" r="2643"/>
          <a:stretch/>
        </p:blipFill>
        <p:spPr>
          <a:xfrm>
            <a:off x="-3561" y="0"/>
            <a:ext cx="6009390" cy="6429087"/>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7</a:t>
            </a:fld>
            <a:endParaRPr lang="en-US"/>
          </a:p>
        </p:txBody>
      </p:sp>
      <p:sp>
        <p:nvSpPr>
          <p:cNvPr id="12" name="TextBox 11">
            <a:extLst>
              <a:ext uri="{FF2B5EF4-FFF2-40B4-BE49-F238E27FC236}">
                <a16:creationId xmlns="" xmlns:a16="http://schemas.microsoft.com/office/drawing/2014/main" id="{86F4981F-D764-4238-A1BC-63973FA1E8C2}"/>
              </a:ext>
            </a:extLst>
          </p:cNvPr>
          <p:cNvSpPr txBox="1"/>
          <p:nvPr/>
        </p:nvSpPr>
        <p:spPr>
          <a:xfrm>
            <a:off x="6487392" y="342902"/>
            <a:ext cx="5618017"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Learning Outcomes</a:t>
            </a:r>
            <a:endParaRPr lang="en-US" sz="44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6B18A5F2-6BB0-40C1-A01A-25EF1874BBEF}"/>
              </a:ext>
            </a:extLst>
          </p:cNvPr>
          <p:cNvSpPr txBox="1"/>
          <p:nvPr/>
        </p:nvSpPr>
        <p:spPr>
          <a:xfrm>
            <a:off x="6487392" y="1118756"/>
            <a:ext cx="5330536" cy="954107"/>
          </a:xfrm>
          <a:prstGeom prst="rect">
            <a:avLst/>
          </a:prstGeom>
          <a:noFill/>
        </p:spPr>
        <p:txBody>
          <a:bodyPr wrap="square" rtlCol="0">
            <a:spAutoFit/>
          </a:bodyPr>
          <a:lstStyle/>
          <a:p>
            <a:r>
              <a:rPr lang="en-CA" sz="2800" b="1" dirty="0">
                <a:solidFill>
                  <a:srgbClr val="0DB14B"/>
                </a:solidFill>
                <a:latin typeface="Arial" panose="020B0604020202020204" pitchFamily="34" charset="0"/>
                <a:cs typeface="Arial" panose="020B0604020202020204" pitchFamily="34" charset="0"/>
              </a:rPr>
              <a:t>At the end of this workshop you will be able to:</a:t>
            </a:r>
            <a:endParaRPr lang="en-US" sz="2800" b="1" dirty="0">
              <a:solidFill>
                <a:srgbClr val="0DB14B"/>
              </a:solidFill>
              <a:latin typeface="Arial" panose="020B0604020202020204" pitchFamily="34" charset="0"/>
              <a:cs typeface="Arial" panose="020B0604020202020204" pitchFamily="34" charset="0"/>
            </a:endParaRPr>
          </a:p>
        </p:txBody>
      </p:sp>
      <p:pic>
        <p:nvPicPr>
          <p:cNvPr id="8" name="Picture 7" descr="A picture containing device&#10;&#10;Description automatically generated">
            <a:extLst>
              <a:ext uri="{FF2B5EF4-FFF2-40B4-BE49-F238E27FC236}">
                <a16:creationId xmlns="" xmlns:a16="http://schemas.microsoft.com/office/drawing/2014/main" id="{6168F358-EF2A-4958-B6CB-A4A801728E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32" name="TextBox 31">
            <a:extLst>
              <a:ext uri="{FF2B5EF4-FFF2-40B4-BE49-F238E27FC236}">
                <a16:creationId xmlns="" xmlns:a16="http://schemas.microsoft.com/office/drawing/2014/main" id="{5F9B0D94-0B14-4708-AB46-C7903E757487}"/>
              </a:ext>
            </a:extLst>
          </p:cNvPr>
          <p:cNvSpPr txBox="1"/>
          <p:nvPr/>
        </p:nvSpPr>
        <p:spPr>
          <a:xfrm>
            <a:off x="7653251" y="2297745"/>
            <a:ext cx="3903519" cy="1077218"/>
          </a:xfrm>
          <a:prstGeom prst="rect">
            <a:avLst/>
          </a:prstGeom>
          <a:noFill/>
        </p:spPr>
        <p:txBody>
          <a:bodyPr wrap="square" rtlCol="0">
            <a:spAutoFit/>
          </a:bodyPr>
          <a:lstStyle/>
          <a:p>
            <a:r>
              <a:rPr lang="en-CA" sz="1600" dirty="0">
                <a:latin typeface="Arial" panose="020B0604020202020204" pitchFamily="34" charset="0"/>
                <a:cs typeface="Arial" panose="020B0604020202020204" pitchFamily="34" charset="0"/>
              </a:rPr>
              <a:t>Define key concepts in marketing including: branding, brand pyramid, key messages, marketing channels, marketing mix and marketing metrics.</a:t>
            </a:r>
            <a:endParaRPr lang="en-US"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 xmlns:a16="http://schemas.microsoft.com/office/drawing/2014/main" id="{33239FFB-AD48-47AF-919F-CC41F1EB89F7}"/>
              </a:ext>
            </a:extLst>
          </p:cNvPr>
          <p:cNvGrpSpPr/>
          <p:nvPr/>
        </p:nvGrpSpPr>
        <p:grpSpPr>
          <a:xfrm>
            <a:off x="6543056" y="2356655"/>
            <a:ext cx="968280" cy="822022"/>
            <a:chOff x="6543054" y="2223654"/>
            <a:chExt cx="1289132" cy="1094410"/>
          </a:xfrm>
        </p:grpSpPr>
        <p:sp>
          <p:nvSpPr>
            <p:cNvPr id="33" name="Oval 32">
              <a:extLst>
                <a:ext uri="{FF2B5EF4-FFF2-40B4-BE49-F238E27FC236}">
                  <a16:creationId xmlns="" xmlns:a16="http://schemas.microsoft.com/office/drawing/2014/main" id="{86A654FB-6919-4ECF-9130-70E00CE2CFB0}"/>
                </a:ext>
              </a:extLst>
            </p:cNvPr>
            <p:cNvSpPr/>
            <p:nvPr/>
          </p:nvSpPr>
          <p:spPr>
            <a:xfrm>
              <a:off x="6543054" y="2223654"/>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 xmlns:a16="http://schemas.microsoft.com/office/drawing/2014/main" id="{CF2FD7E2-548F-43D4-AAD3-151CDD4816D4}"/>
                </a:ext>
              </a:extLst>
            </p:cNvPr>
            <p:cNvSpPr txBox="1"/>
            <p:nvPr/>
          </p:nvSpPr>
          <p:spPr>
            <a:xfrm>
              <a:off x="6737776" y="2243843"/>
              <a:ext cx="1094410" cy="1024406"/>
            </a:xfrm>
            <a:prstGeom prst="rect">
              <a:avLst/>
            </a:prstGeom>
            <a:noFill/>
          </p:spPr>
          <p:txBody>
            <a:bodyPr wrap="square" rtlCol="0">
              <a:spAutoFit/>
            </a:bodyPr>
            <a:lstStyle/>
            <a:p>
              <a:r>
                <a:rPr lang="en-CA" sz="4400" b="1" dirty="0">
                  <a:solidFill>
                    <a:srgbClr val="E76F0A"/>
                  </a:solidFill>
                  <a:latin typeface="Arial" panose="020B0604020202020204" pitchFamily="34" charset="0"/>
                  <a:cs typeface="Arial" panose="020B0604020202020204" pitchFamily="34" charset="0"/>
                </a:rPr>
                <a:t>5.</a:t>
              </a:r>
              <a:endParaRPr lang="en-US" sz="4400" b="1" dirty="0">
                <a:solidFill>
                  <a:srgbClr val="E76F0A"/>
                </a:solidFill>
                <a:latin typeface="Arial" panose="020B0604020202020204" pitchFamily="34" charset="0"/>
                <a:cs typeface="Arial" panose="020B0604020202020204" pitchFamily="34" charset="0"/>
              </a:endParaRPr>
            </a:p>
          </p:txBody>
        </p:sp>
      </p:grpSp>
      <p:sp>
        <p:nvSpPr>
          <p:cNvPr id="35" name="TextBox 34">
            <a:extLst>
              <a:ext uri="{FF2B5EF4-FFF2-40B4-BE49-F238E27FC236}">
                <a16:creationId xmlns="" xmlns:a16="http://schemas.microsoft.com/office/drawing/2014/main" id="{DE129086-AF69-4F6E-90C9-747AE9D53421}"/>
              </a:ext>
            </a:extLst>
          </p:cNvPr>
          <p:cNvSpPr txBox="1"/>
          <p:nvPr/>
        </p:nvSpPr>
        <p:spPr>
          <a:xfrm>
            <a:off x="7653251" y="3890717"/>
            <a:ext cx="4090555" cy="584775"/>
          </a:xfrm>
          <a:prstGeom prst="rect">
            <a:avLst/>
          </a:prstGeom>
          <a:noFill/>
        </p:spPr>
        <p:txBody>
          <a:bodyPr wrap="square" rtlCol="0">
            <a:spAutoFit/>
          </a:bodyPr>
          <a:lstStyle/>
          <a:p>
            <a:r>
              <a:rPr lang="en-CA" sz="1600" dirty="0">
                <a:latin typeface="Arial" panose="020B0604020202020204" pitchFamily="34" charset="0"/>
                <a:cs typeface="Arial" panose="020B0604020202020204" pitchFamily="34" charset="0"/>
              </a:rPr>
              <a:t>Develop all of the key concepts for your business.</a:t>
            </a:r>
            <a:endParaRPr lang="en-US"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 xmlns:a16="http://schemas.microsoft.com/office/drawing/2014/main" id="{664B38D6-0910-45A0-919D-8322F7F672FB}"/>
              </a:ext>
            </a:extLst>
          </p:cNvPr>
          <p:cNvGrpSpPr/>
          <p:nvPr/>
        </p:nvGrpSpPr>
        <p:grpSpPr>
          <a:xfrm>
            <a:off x="6543056" y="3705052"/>
            <a:ext cx="968280" cy="822022"/>
            <a:chOff x="6543054" y="3638551"/>
            <a:chExt cx="1289132" cy="1094410"/>
          </a:xfrm>
        </p:grpSpPr>
        <p:sp>
          <p:nvSpPr>
            <p:cNvPr id="36" name="Oval 35">
              <a:extLst>
                <a:ext uri="{FF2B5EF4-FFF2-40B4-BE49-F238E27FC236}">
                  <a16:creationId xmlns="" xmlns:a16="http://schemas.microsoft.com/office/drawing/2014/main" id="{04862611-8B72-4A53-8EFA-8686EFBC797A}"/>
                </a:ext>
              </a:extLst>
            </p:cNvPr>
            <p:cNvSpPr/>
            <p:nvPr/>
          </p:nvSpPr>
          <p:spPr>
            <a:xfrm>
              <a:off x="6543054" y="3638551"/>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 xmlns:a16="http://schemas.microsoft.com/office/drawing/2014/main" id="{B8A5255C-2697-4BB7-BDF5-6CFADF900154}"/>
                </a:ext>
              </a:extLst>
            </p:cNvPr>
            <p:cNvSpPr txBox="1"/>
            <p:nvPr/>
          </p:nvSpPr>
          <p:spPr>
            <a:xfrm>
              <a:off x="6737776" y="3653545"/>
              <a:ext cx="1094410" cy="1024406"/>
            </a:xfrm>
            <a:prstGeom prst="rect">
              <a:avLst/>
            </a:prstGeom>
            <a:noFill/>
          </p:spPr>
          <p:txBody>
            <a:bodyPr wrap="square" rtlCol="0">
              <a:spAutoFit/>
            </a:bodyPr>
            <a:lstStyle/>
            <a:p>
              <a:r>
                <a:rPr lang="en-CA" sz="4400" b="1" dirty="0">
                  <a:solidFill>
                    <a:srgbClr val="E76F0A"/>
                  </a:solidFill>
                  <a:latin typeface="Arial" panose="020B0604020202020204" pitchFamily="34" charset="0"/>
                  <a:cs typeface="Arial" panose="020B0604020202020204" pitchFamily="34" charset="0"/>
                </a:rPr>
                <a:t>6.</a:t>
              </a:r>
              <a:endParaRPr lang="en-US" sz="4400" b="1" dirty="0">
                <a:solidFill>
                  <a:srgbClr val="E76F0A"/>
                </a:solidFill>
                <a:latin typeface="Arial" panose="020B0604020202020204" pitchFamily="34" charset="0"/>
                <a:cs typeface="Arial" panose="020B0604020202020204" pitchFamily="34" charset="0"/>
              </a:endParaRPr>
            </a:p>
          </p:txBody>
        </p:sp>
      </p:grpSp>
      <p:sp>
        <p:nvSpPr>
          <p:cNvPr id="38" name="TextBox 37">
            <a:extLst>
              <a:ext uri="{FF2B5EF4-FFF2-40B4-BE49-F238E27FC236}">
                <a16:creationId xmlns="" xmlns:a16="http://schemas.microsoft.com/office/drawing/2014/main" id="{8FD6039E-85F7-4225-8AD4-3A7388F747A7}"/>
              </a:ext>
            </a:extLst>
          </p:cNvPr>
          <p:cNvSpPr txBox="1"/>
          <p:nvPr/>
        </p:nvSpPr>
        <p:spPr>
          <a:xfrm>
            <a:off x="7653251" y="5206880"/>
            <a:ext cx="4111337" cy="584775"/>
          </a:xfrm>
          <a:prstGeom prst="rect">
            <a:avLst/>
          </a:prstGeom>
          <a:noFill/>
        </p:spPr>
        <p:txBody>
          <a:bodyPr wrap="square" rtlCol="0">
            <a:spAutoFit/>
          </a:bodyPr>
          <a:lstStyle/>
          <a:p>
            <a:r>
              <a:rPr lang="en-CA" sz="1600" dirty="0">
                <a:latin typeface="Arial" panose="020B0604020202020204" pitchFamily="34" charset="0"/>
                <a:cs typeface="Arial" panose="020B0604020202020204" pitchFamily="34" charset="0"/>
              </a:rPr>
              <a:t>Compile all of your marketing work into a marketing plan.</a:t>
            </a:r>
            <a:endParaRPr lang="en-US"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 xmlns:a16="http://schemas.microsoft.com/office/drawing/2014/main" id="{B5288435-461D-4FA6-B581-C45760A5ED51}"/>
              </a:ext>
            </a:extLst>
          </p:cNvPr>
          <p:cNvGrpSpPr/>
          <p:nvPr/>
        </p:nvGrpSpPr>
        <p:grpSpPr>
          <a:xfrm>
            <a:off x="6559681" y="5045134"/>
            <a:ext cx="984905" cy="822022"/>
            <a:chOff x="6543054" y="5011883"/>
            <a:chExt cx="1311266" cy="1094410"/>
          </a:xfrm>
        </p:grpSpPr>
        <p:sp>
          <p:nvSpPr>
            <p:cNvPr id="39" name="Oval 38">
              <a:extLst>
                <a:ext uri="{FF2B5EF4-FFF2-40B4-BE49-F238E27FC236}">
                  <a16:creationId xmlns="" xmlns:a16="http://schemas.microsoft.com/office/drawing/2014/main" id="{A823CE61-0760-41B0-AEBB-2637669EE0ED}"/>
                </a:ext>
              </a:extLst>
            </p:cNvPr>
            <p:cNvSpPr/>
            <p:nvPr/>
          </p:nvSpPr>
          <p:spPr>
            <a:xfrm>
              <a:off x="6543054" y="5011883"/>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 xmlns:a16="http://schemas.microsoft.com/office/drawing/2014/main" id="{A10623F3-2E80-463D-8871-38720E50E7D0}"/>
                </a:ext>
              </a:extLst>
            </p:cNvPr>
            <p:cNvSpPr txBox="1"/>
            <p:nvPr/>
          </p:nvSpPr>
          <p:spPr>
            <a:xfrm>
              <a:off x="6759910" y="5054206"/>
              <a:ext cx="1094410" cy="1024406"/>
            </a:xfrm>
            <a:prstGeom prst="rect">
              <a:avLst/>
            </a:prstGeom>
            <a:noFill/>
          </p:spPr>
          <p:txBody>
            <a:bodyPr wrap="square" rtlCol="0">
              <a:spAutoFit/>
            </a:bodyPr>
            <a:lstStyle/>
            <a:p>
              <a:r>
                <a:rPr lang="en-CA" sz="4400" b="1" spc="-150" dirty="0">
                  <a:solidFill>
                    <a:srgbClr val="E76F0A"/>
                  </a:solidFill>
                  <a:latin typeface="Arial" panose="020B0604020202020204" pitchFamily="34" charset="0"/>
                  <a:cs typeface="Arial" panose="020B0604020202020204" pitchFamily="34" charset="0"/>
                </a:rPr>
                <a:t>7</a:t>
              </a:r>
              <a:r>
                <a:rPr lang="en-CA" sz="4400" b="1" dirty="0">
                  <a:solidFill>
                    <a:srgbClr val="E76F0A"/>
                  </a:solidFill>
                  <a:latin typeface="Arial" panose="020B0604020202020204" pitchFamily="34" charset="0"/>
                  <a:cs typeface="Arial" panose="020B0604020202020204" pitchFamily="34" charset="0"/>
                </a:rPr>
                <a:t>.</a:t>
              </a:r>
              <a:endParaRPr lang="en-US" sz="4400" b="1" dirty="0">
                <a:solidFill>
                  <a:srgbClr val="E76F0A"/>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3549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par>
                          <p:cTn id="26" fill="hold">
                            <p:stCondLst>
                              <p:cond delay="3000"/>
                            </p:stCondLst>
                            <p:childTnLst>
                              <p:par>
                                <p:cTn id="27" presetID="31"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3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DA065BD1-6730-8C40-B995-8573A60FA80A}"/>
              </a:ext>
            </a:extLst>
          </p:cNvPr>
          <p:cNvSpPr>
            <a:spLocks noGrp="1"/>
          </p:cNvSpPr>
          <p:nvPr>
            <p:ph type="pic" sz="quarter" idx="13"/>
          </p:nvPr>
        </p:nvSpPr>
        <p:spPr/>
      </p:sp>
      <p:pic>
        <p:nvPicPr>
          <p:cNvPr id="14" name="Picture Placeholder 4">
            <a:extLst>
              <a:ext uri="{FF2B5EF4-FFF2-40B4-BE49-F238E27FC236}">
                <a16:creationId xmlns="" xmlns:a16="http://schemas.microsoft.com/office/drawing/2014/main" id="{B61E453A-C447-3245-B01C-D1514199B71B}"/>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4702"/>
            <a:ext cx="12192000" cy="6858000"/>
          </a:xfrm>
          <a:prstGeom prst="rect">
            <a:avLst/>
          </a:prstGeom>
        </p:spPr>
      </p:pic>
      <p:sp>
        <p:nvSpPr>
          <p:cNvPr id="13" name="Rectangle 12">
            <a:extLst>
              <a:ext uri="{FF2B5EF4-FFF2-40B4-BE49-F238E27FC236}">
                <a16:creationId xmlns="" xmlns:a16="http://schemas.microsoft.com/office/drawing/2014/main" id="{DB3E8536-288F-462B-9323-C747BA596DE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solidFill>
                  <a:schemeClr val="bg1"/>
                </a:solidFill>
              </a:rPr>
              <a:pPr/>
              <a:t>9/23/2019</a:t>
            </a:fld>
            <a:endParaRPr lang="en-US" dirty="0">
              <a:solidFill>
                <a:schemeClr val="bg1"/>
              </a:solidFill>
            </a:endParaRPr>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solidFill>
                  <a:schemeClr val="bg1"/>
                </a:solidFill>
              </a:rPr>
              <a:pPr/>
              <a:t>70</a:t>
            </a:fld>
            <a:endParaRPr lang="en-US">
              <a:solidFill>
                <a:schemeClr val="bg1"/>
              </a:solidFill>
            </a:endParaRPr>
          </a:p>
        </p:txBody>
      </p:sp>
      <p:pic>
        <p:nvPicPr>
          <p:cNvPr id="12" name="Picture 11" descr="A picture containing device&#10;&#10;Description automatically generated">
            <a:extLst>
              <a:ext uri="{FF2B5EF4-FFF2-40B4-BE49-F238E27FC236}">
                <a16:creationId xmlns="" xmlns:a16="http://schemas.microsoft.com/office/drawing/2014/main" id="{9A170CEB-2654-4362-B5D1-3443A83390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6" name="Oval 15">
            <a:extLst>
              <a:ext uri="{FF2B5EF4-FFF2-40B4-BE49-F238E27FC236}">
                <a16:creationId xmlns="" xmlns:a16="http://schemas.microsoft.com/office/drawing/2014/main" id="{4C1E581B-6110-E840-9106-00340E009951}"/>
              </a:ext>
            </a:extLst>
          </p:cNvPr>
          <p:cNvSpPr/>
          <p:nvPr/>
        </p:nvSpPr>
        <p:spPr>
          <a:xfrm>
            <a:off x="6964305" y="-711808"/>
            <a:ext cx="5684894" cy="5684894"/>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465DFCEB-78C7-4B11-8BB9-E6BB9FAE2D36}"/>
              </a:ext>
            </a:extLst>
          </p:cNvPr>
          <p:cNvSpPr txBox="1"/>
          <p:nvPr/>
        </p:nvSpPr>
        <p:spPr>
          <a:xfrm>
            <a:off x="7561437" y="2393246"/>
            <a:ext cx="4490630" cy="2062103"/>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10.2</a:t>
            </a:r>
            <a:r>
              <a:rPr lang="en-US" sz="3200" dirty="0">
                <a:latin typeface="Arial" panose="020B0604020202020204" pitchFamily="34" charset="0"/>
                <a:cs typeface="Arial" panose="020B0604020202020204" pitchFamily="34" charset="0"/>
              </a:rPr>
              <a:t>  </a:t>
            </a:r>
          </a:p>
          <a:p>
            <a:pPr algn="ctr"/>
            <a:r>
              <a:rPr lang="en-US" sz="3200" dirty="0">
                <a:latin typeface="Arial" panose="020B0604020202020204" pitchFamily="34" charset="0"/>
                <a:cs typeface="Arial" panose="020B0604020202020204" pitchFamily="34" charset="0"/>
              </a:rPr>
              <a:t>Complete the concept checking quiz as a class.</a:t>
            </a:r>
          </a:p>
        </p:txBody>
      </p:sp>
      <p:sp>
        <p:nvSpPr>
          <p:cNvPr id="17" name="TextBox 16">
            <a:extLst>
              <a:ext uri="{FF2B5EF4-FFF2-40B4-BE49-F238E27FC236}">
                <a16:creationId xmlns="" xmlns:a16="http://schemas.microsoft.com/office/drawing/2014/main" id="{A8FE8C0A-5B2E-784E-92B9-7EB8F3AD1634}"/>
              </a:ext>
            </a:extLst>
          </p:cNvPr>
          <p:cNvSpPr txBox="1"/>
          <p:nvPr/>
        </p:nvSpPr>
        <p:spPr>
          <a:xfrm>
            <a:off x="7177508" y="294826"/>
            <a:ext cx="5212771" cy="1938992"/>
          </a:xfrm>
          <a:prstGeom prst="rect">
            <a:avLst/>
          </a:prstGeom>
          <a:noFill/>
        </p:spPr>
        <p:txBody>
          <a:bodyPr wrap="square" rtlCol="0">
            <a:spAutoFit/>
          </a:bodyPr>
          <a:lstStyle/>
          <a:p>
            <a:pPr algn="ctr"/>
            <a:r>
              <a:rPr lang="en-CA" sz="6000" b="1" dirty="0">
                <a:solidFill>
                  <a:schemeClr val="bg1"/>
                </a:solidFill>
                <a:latin typeface="Arial" panose="020B0604020202020204" pitchFamily="34" charset="0"/>
                <a:cs typeface="Arial" panose="020B0604020202020204" pitchFamily="34" charset="0"/>
              </a:rPr>
              <a:t>Review &amp; Wrap-Up</a:t>
            </a:r>
            <a:endParaRPr lang="en-US" sz="6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731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4">
            <a:extLst>
              <a:ext uri="{FF2B5EF4-FFF2-40B4-BE49-F238E27FC236}">
                <a16:creationId xmlns="" xmlns:a16="http://schemas.microsoft.com/office/drawing/2014/main" id="{F4F7F134-907B-43F0-BDB7-59DC1FAC24A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4702"/>
            <a:ext cx="12192000" cy="6858000"/>
          </a:xfrm>
          <a:prstGeom prst="rect">
            <a:avLst/>
          </a:prstGeom>
        </p:spPr>
      </p:pic>
      <p:sp>
        <p:nvSpPr>
          <p:cNvPr id="13" name="Rectangle 12">
            <a:extLst>
              <a:ext uri="{FF2B5EF4-FFF2-40B4-BE49-F238E27FC236}">
                <a16:creationId xmlns="" xmlns:a16="http://schemas.microsoft.com/office/drawing/2014/main" id="{DB3E8536-288F-462B-9323-C747BA596DE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solidFill>
                  <a:schemeClr val="bg1"/>
                </a:solidFill>
              </a:rPr>
              <a:pPr/>
              <a:t>9/23/2019</a:t>
            </a:fld>
            <a:endParaRPr lang="en-US" dirty="0">
              <a:solidFill>
                <a:schemeClr val="bg1"/>
              </a:solidFill>
            </a:endParaRPr>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solidFill>
                  <a:schemeClr val="bg1"/>
                </a:solidFill>
              </a:rPr>
              <a:pPr/>
              <a:t>71</a:t>
            </a:fld>
            <a:endParaRPr lang="en-US">
              <a:solidFill>
                <a:schemeClr val="bg1"/>
              </a:solidFill>
            </a:endParaRPr>
          </a:p>
        </p:txBody>
      </p:sp>
      <p:sp>
        <p:nvSpPr>
          <p:cNvPr id="7" name="Oval 6">
            <a:extLst>
              <a:ext uri="{FF2B5EF4-FFF2-40B4-BE49-F238E27FC236}">
                <a16:creationId xmlns="" xmlns:a16="http://schemas.microsoft.com/office/drawing/2014/main" id="{8B9928E5-769D-4E3D-8712-D294E88A5F6F}"/>
              </a:ext>
            </a:extLst>
          </p:cNvPr>
          <p:cNvSpPr/>
          <p:nvPr/>
        </p:nvSpPr>
        <p:spPr>
          <a:xfrm>
            <a:off x="6964305" y="-711808"/>
            <a:ext cx="5684894" cy="5684894"/>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465DFCEB-78C7-4B11-8BB9-E6BB9FAE2D36}"/>
              </a:ext>
            </a:extLst>
          </p:cNvPr>
          <p:cNvSpPr txBox="1"/>
          <p:nvPr/>
        </p:nvSpPr>
        <p:spPr>
          <a:xfrm>
            <a:off x="7538579" y="2407017"/>
            <a:ext cx="4490630" cy="1077218"/>
          </a:xfrm>
          <a:prstGeom prst="rect">
            <a:avLst/>
          </a:prstGeom>
          <a:noFill/>
        </p:spPr>
        <p:txBody>
          <a:bodyPr wrap="square" rtlCol="0">
            <a:spAutoFit/>
          </a:bodyPr>
          <a:lstStyle/>
          <a:p>
            <a:pPr algn="ctr"/>
            <a:r>
              <a:rPr lang="en-CA" sz="3200" b="1" dirty="0">
                <a:latin typeface="Arial" panose="020B0604020202020204" pitchFamily="34" charset="0"/>
                <a:cs typeface="Arial" panose="020B0604020202020204" pitchFamily="34" charset="0"/>
              </a:rPr>
              <a:t>10.3</a:t>
            </a:r>
          </a:p>
          <a:p>
            <a:pPr algn="ctr"/>
            <a:r>
              <a:rPr lang="en-CA" sz="3200" b="1" dirty="0">
                <a:latin typeface="Arial" panose="020B0604020202020204" pitchFamily="34" charset="0"/>
                <a:cs typeface="Arial" panose="020B0604020202020204" pitchFamily="34" charset="0"/>
              </a:rPr>
              <a:t>Any final questions?</a:t>
            </a:r>
            <a:endParaRPr lang="en-US" sz="3200" b="1" dirty="0">
              <a:latin typeface="Arial" panose="020B0604020202020204" pitchFamily="34" charset="0"/>
              <a:cs typeface="Arial" panose="020B0604020202020204" pitchFamily="34" charset="0"/>
            </a:endParaRPr>
          </a:p>
        </p:txBody>
      </p:sp>
      <p:pic>
        <p:nvPicPr>
          <p:cNvPr id="12" name="Picture 11" descr="A picture containing device&#10;&#10;Description automatically generated">
            <a:extLst>
              <a:ext uri="{FF2B5EF4-FFF2-40B4-BE49-F238E27FC236}">
                <a16:creationId xmlns="" xmlns:a16="http://schemas.microsoft.com/office/drawing/2014/main" id="{9A170CEB-2654-4362-B5D1-3443A83390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4" name="TextBox 13">
            <a:extLst>
              <a:ext uri="{FF2B5EF4-FFF2-40B4-BE49-F238E27FC236}">
                <a16:creationId xmlns="" xmlns:a16="http://schemas.microsoft.com/office/drawing/2014/main" id="{C4849953-254D-324A-8CB7-1DA9815654A3}"/>
              </a:ext>
            </a:extLst>
          </p:cNvPr>
          <p:cNvSpPr txBox="1"/>
          <p:nvPr/>
        </p:nvSpPr>
        <p:spPr>
          <a:xfrm>
            <a:off x="7177508" y="294826"/>
            <a:ext cx="5212771" cy="1938992"/>
          </a:xfrm>
          <a:prstGeom prst="rect">
            <a:avLst/>
          </a:prstGeom>
          <a:noFill/>
        </p:spPr>
        <p:txBody>
          <a:bodyPr wrap="square" rtlCol="0">
            <a:spAutoFit/>
          </a:bodyPr>
          <a:lstStyle/>
          <a:p>
            <a:pPr algn="ctr"/>
            <a:r>
              <a:rPr lang="en-CA" sz="6000" b="1" dirty="0">
                <a:solidFill>
                  <a:schemeClr val="bg1"/>
                </a:solidFill>
                <a:latin typeface="Arial" panose="020B0604020202020204" pitchFamily="34" charset="0"/>
                <a:cs typeface="Arial" panose="020B0604020202020204" pitchFamily="34" charset="0"/>
              </a:rPr>
              <a:t>Review &amp; Wrap-Up</a:t>
            </a:r>
            <a:endParaRPr lang="en-US" sz="6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430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 xmlns:a16="http://schemas.microsoft.com/office/drawing/2014/main" id="{F0BF6308-BC08-4D12-B148-F39B42FBBA13}"/>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5771199" y="-700458"/>
            <a:ext cx="8160038" cy="8160038"/>
          </a:xfrm>
          <a:prstGeom prst="ellipse">
            <a:avLst/>
          </a:prstGeom>
          <a:ln w="76200">
            <a:solidFill>
              <a:srgbClr val="E76F0A"/>
            </a:solidFill>
          </a:ln>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72</a:t>
            </a:fld>
            <a:endParaRPr lang="en-US"/>
          </a:p>
        </p:txBody>
      </p:sp>
      <p:sp>
        <p:nvSpPr>
          <p:cNvPr id="14" name="TextBox 13">
            <a:extLst>
              <a:ext uri="{FF2B5EF4-FFF2-40B4-BE49-F238E27FC236}">
                <a16:creationId xmlns="" xmlns:a16="http://schemas.microsoft.com/office/drawing/2014/main" id="{2D88F861-C8B3-4BCB-9DEF-63A6FEA04B3D}"/>
              </a:ext>
            </a:extLst>
          </p:cNvPr>
          <p:cNvSpPr txBox="1"/>
          <p:nvPr/>
        </p:nvSpPr>
        <p:spPr>
          <a:xfrm>
            <a:off x="471056" y="779001"/>
            <a:ext cx="5212771" cy="1569660"/>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Additional Resources</a:t>
            </a:r>
            <a:endParaRPr lang="en-US" sz="4800" b="1"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2" name="TextBox 11">
            <a:extLst>
              <a:ext uri="{FF2B5EF4-FFF2-40B4-BE49-F238E27FC236}">
                <a16:creationId xmlns="" xmlns:a16="http://schemas.microsoft.com/office/drawing/2014/main" id="{9207433D-3C40-4646-8766-ABC1BB5F5C53}"/>
              </a:ext>
            </a:extLst>
          </p:cNvPr>
          <p:cNvSpPr txBox="1"/>
          <p:nvPr/>
        </p:nvSpPr>
        <p:spPr>
          <a:xfrm>
            <a:off x="469935" y="2465257"/>
            <a:ext cx="4664773" cy="2677656"/>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For additional information on emotional intelligence for entrepreneurs, see the additional resource list in your Participant Workbook.</a:t>
            </a:r>
            <a:endParaRPr lang="en-US" sz="28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403065"/>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8</a:t>
            </a:fld>
            <a:endParaRPr lang="en-US"/>
          </a:p>
        </p:txBody>
      </p:sp>
      <p:sp>
        <p:nvSpPr>
          <p:cNvPr id="12" name="Oval 11">
            <a:extLst>
              <a:ext uri="{FF2B5EF4-FFF2-40B4-BE49-F238E27FC236}">
                <a16:creationId xmlns="" xmlns:a16="http://schemas.microsoft.com/office/drawing/2014/main" id="{C6697580-9D57-40FE-B04D-DBE453A64A22}"/>
              </a:ext>
            </a:extLst>
          </p:cNvPr>
          <p:cNvSpPr/>
          <p:nvPr/>
        </p:nvSpPr>
        <p:spPr>
          <a:xfrm>
            <a:off x="6244936" y="-467481"/>
            <a:ext cx="6204570" cy="6204570"/>
          </a:xfrm>
          <a:prstGeom prst="ellipse">
            <a:avLst/>
          </a:prstGeom>
          <a:solidFill>
            <a:schemeClr val="bg1"/>
          </a:solid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TextBox 16">
            <a:extLst>
              <a:ext uri="{FF2B5EF4-FFF2-40B4-BE49-F238E27FC236}">
                <a16:creationId xmlns="" xmlns:a16="http://schemas.microsoft.com/office/drawing/2014/main" id="{FB16B96B-0A2E-4350-B45A-FACBE90F35D9}"/>
              </a:ext>
            </a:extLst>
          </p:cNvPr>
          <p:cNvSpPr txBox="1"/>
          <p:nvPr/>
        </p:nvSpPr>
        <p:spPr>
          <a:xfrm>
            <a:off x="1407270" y="1194265"/>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What is Marketing?</a:t>
            </a:r>
          </a:p>
        </p:txBody>
      </p:sp>
      <p:sp>
        <p:nvSpPr>
          <p:cNvPr id="19" name="TextBox 18">
            <a:extLst>
              <a:ext uri="{FF2B5EF4-FFF2-40B4-BE49-F238E27FC236}">
                <a16:creationId xmlns="" xmlns:a16="http://schemas.microsoft.com/office/drawing/2014/main" id="{6FE6B00B-BDAA-410B-B6F4-DBF0A9A104F7}"/>
              </a:ext>
            </a:extLst>
          </p:cNvPr>
          <p:cNvSpPr txBox="1"/>
          <p:nvPr/>
        </p:nvSpPr>
        <p:spPr>
          <a:xfrm>
            <a:off x="607170" y="861753"/>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1.</a:t>
            </a:r>
            <a:endParaRPr lang="en-US" sz="4800" b="1" dirty="0">
              <a:solidFill>
                <a:srgbClr val="E76F0A"/>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 xmlns:a16="http://schemas.microsoft.com/office/drawing/2014/main" id="{AC29BD91-511F-4630-AE73-5B9F054FD3A2}"/>
              </a:ext>
            </a:extLst>
          </p:cNvPr>
          <p:cNvSpPr txBox="1"/>
          <p:nvPr/>
        </p:nvSpPr>
        <p:spPr>
          <a:xfrm>
            <a:off x="1407270" y="2167085"/>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Target Market Analysis</a:t>
            </a: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614097" y="1793312"/>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2.</a:t>
            </a:r>
            <a:endParaRPr lang="en-US" sz="48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407270" y="3059252"/>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Competitor Analysis</a:t>
            </a: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621024" y="2724871"/>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3.</a:t>
            </a:r>
            <a:endParaRPr lang="en-US" sz="48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407270" y="4001294"/>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Branding</a:t>
            </a:r>
          </a:p>
        </p:txBody>
      </p:sp>
      <p:sp>
        <p:nvSpPr>
          <p:cNvPr id="40" name="TextBox 39">
            <a:extLst>
              <a:ext uri="{FF2B5EF4-FFF2-40B4-BE49-F238E27FC236}">
                <a16:creationId xmlns="" xmlns:a16="http://schemas.microsoft.com/office/drawing/2014/main" id="{1B7FDE25-B850-4C8E-AAA0-A86F4C6A38BC}"/>
              </a:ext>
            </a:extLst>
          </p:cNvPr>
          <p:cNvSpPr txBox="1"/>
          <p:nvPr/>
        </p:nvSpPr>
        <p:spPr>
          <a:xfrm>
            <a:off x="627951" y="3656430"/>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4.</a:t>
            </a:r>
            <a:endParaRPr lang="en-US" sz="48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407270" y="4924240"/>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Key Messages</a:t>
            </a:r>
          </a:p>
        </p:txBody>
      </p:sp>
      <p:sp>
        <p:nvSpPr>
          <p:cNvPr id="42" name="TextBox 41">
            <a:extLst>
              <a:ext uri="{FF2B5EF4-FFF2-40B4-BE49-F238E27FC236}">
                <a16:creationId xmlns="" xmlns:a16="http://schemas.microsoft.com/office/drawing/2014/main" id="{5160C033-CD10-4098-8DC4-CB8C07193AD5}"/>
              </a:ext>
            </a:extLst>
          </p:cNvPr>
          <p:cNvSpPr txBox="1"/>
          <p:nvPr/>
        </p:nvSpPr>
        <p:spPr>
          <a:xfrm>
            <a:off x="627951" y="4587988"/>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5.</a:t>
            </a:r>
            <a:endParaRPr lang="en-US" sz="4800" b="1" dirty="0">
              <a:solidFill>
                <a:srgbClr val="E76F0A"/>
              </a:solidFill>
              <a:latin typeface="Arial" panose="020B0604020202020204" pitchFamily="34" charset="0"/>
              <a:cs typeface="Arial" panose="020B0604020202020204" pitchFamily="34" charset="0"/>
            </a:endParaRPr>
          </a:p>
        </p:txBody>
      </p:sp>
      <p:pic>
        <p:nvPicPr>
          <p:cNvPr id="47" name="Picture 46" descr="A picture containing text&#10;&#10;Description automatically generated">
            <a:extLst>
              <a:ext uri="{FF2B5EF4-FFF2-40B4-BE49-F238E27FC236}">
                <a16:creationId xmlns="" xmlns:a16="http://schemas.microsoft.com/office/drawing/2014/main" id="{DC235C34-0159-4A68-866A-D552F7B4D6DC}"/>
              </a:ext>
            </a:extLst>
          </p:cNvPr>
          <p:cNvPicPr>
            <a:picLocks noChangeAspect="1"/>
          </p:cNvPicPr>
          <p:nvPr/>
        </p:nvPicPr>
        <p:blipFill rotWithShape="1">
          <a:blip r:embed="rId3">
            <a:extLst>
              <a:ext uri="{28A0092B-C50C-407E-A947-70E740481C1C}">
                <a14:useLocalDpi xmlns:a14="http://schemas.microsoft.com/office/drawing/2010/main"/>
              </a:ext>
            </a:extLst>
          </a:blip>
          <a:srcRect l="16647" r="16647"/>
          <a:stretch/>
        </p:blipFill>
        <p:spPr>
          <a:xfrm>
            <a:off x="6284890" y="-437156"/>
            <a:ext cx="6138932" cy="6135330"/>
          </a:xfrm>
          <a:prstGeom prst="ellipse">
            <a:avLst/>
          </a:prstGeom>
        </p:spPr>
      </p:pic>
      <p:sp>
        <p:nvSpPr>
          <p:cNvPr id="13" name="Oval 12">
            <a:extLst>
              <a:ext uri="{FF2B5EF4-FFF2-40B4-BE49-F238E27FC236}">
                <a16:creationId xmlns="" xmlns:a16="http://schemas.microsoft.com/office/drawing/2014/main" id="{3134E8EF-1905-4A6E-9492-744AD6EF89BF}"/>
              </a:ext>
            </a:extLst>
          </p:cNvPr>
          <p:cNvSpPr/>
          <p:nvPr/>
        </p:nvSpPr>
        <p:spPr>
          <a:xfrm>
            <a:off x="4887581" y="2761837"/>
            <a:ext cx="3331628" cy="3331628"/>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4894202" y="3734337"/>
            <a:ext cx="3442692" cy="1446550"/>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Workshop Agenda</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823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anim calcmode="lin" valueType="num">
                                      <p:cBhvr>
                                        <p:cTn id="24" dur="1000" fill="hold"/>
                                        <p:tgtEl>
                                          <p:spTgt spid="35"/>
                                        </p:tgtEl>
                                        <p:attrNameLst>
                                          <p:attrName>ppt_x</p:attrName>
                                        </p:attrNameLst>
                                      </p:cBhvr>
                                      <p:tavLst>
                                        <p:tav tm="0">
                                          <p:val>
                                            <p:strVal val="#ppt_x"/>
                                          </p:val>
                                        </p:tav>
                                        <p:tav tm="100000">
                                          <p:val>
                                            <p:strVal val="#ppt_x"/>
                                          </p:val>
                                        </p:tav>
                                      </p:tavLst>
                                    </p:anim>
                                    <p:anim calcmode="lin" valueType="num">
                                      <p:cBhvr>
                                        <p:cTn id="25" dur="1000" fill="hold"/>
                                        <p:tgtEl>
                                          <p:spTgt spid="35"/>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1000"/>
                                        <p:tgtEl>
                                          <p:spTgt spid="37"/>
                                        </p:tgtEl>
                                      </p:cBhvr>
                                    </p:animEffect>
                                    <p:anim calcmode="lin" valueType="num">
                                      <p:cBhvr>
                                        <p:cTn id="30" dur="1000" fill="hold"/>
                                        <p:tgtEl>
                                          <p:spTgt spid="37"/>
                                        </p:tgtEl>
                                        <p:attrNameLst>
                                          <p:attrName>ppt_x</p:attrName>
                                        </p:attrNameLst>
                                      </p:cBhvr>
                                      <p:tavLst>
                                        <p:tav tm="0">
                                          <p:val>
                                            <p:strVal val="#ppt_x"/>
                                          </p:val>
                                        </p:tav>
                                        <p:tav tm="100000">
                                          <p:val>
                                            <p:strVal val="#ppt_x"/>
                                          </p:val>
                                        </p:tav>
                                      </p:tavLst>
                                    </p:anim>
                                    <p:anim calcmode="lin" valueType="num">
                                      <p:cBhvr>
                                        <p:cTn id="31" dur="10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anim calcmode="lin" valueType="num">
                                      <p:cBhvr>
                                        <p:cTn id="35" dur="1000" fill="hold"/>
                                        <p:tgtEl>
                                          <p:spTgt spid="38"/>
                                        </p:tgtEl>
                                        <p:attrNameLst>
                                          <p:attrName>ppt_x</p:attrName>
                                        </p:attrNameLst>
                                      </p:cBhvr>
                                      <p:tavLst>
                                        <p:tav tm="0">
                                          <p:val>
                                            <p:strVal val="#ppt_x"/>
                                          </p:val>
                                        </p:tav>
                                        <p:tav tm="100000">
                                          <p:val>
                                            <p:strVal val="#ppt_x"/>
                                          </p:val>
                                        </p:tav>
                                      </p:tavLst>
                                    </p:anim>
                                    <p:anim calcmode="lin" valueType="num">
                                      <p:cBhvr>
                                        <p:cTn id="36" dur="1000" fill="hold"/>
                                        <p:tgtEl>
                                          <p:spTgt spid="38"/>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42" presetClass="entr" presetSubtype="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1000"/>
                                        <p:tgtEl>
                                          <p:spTgt spid="40"/>
                                        </p:tgtEl>
                                      </p:cBhvr>
                                    </p:animEffect>
                                    <p:anim calcmode="lin" valueType="num">
                                      <p:cBhvr>
                                        <p:cTn id="41" dur="1000" fill="hold"/>
                                        <p:tgtEl>
                                          <p:spTgt spid="40"/>
                                        </p:tgtEl>
                                        <p:attrNameLst>
                                          <p:attrName>ppt_x</p:attrName>
                                        </p:attrNameLst>
                                      </p:cBhvr>
                                      <p:tavLst>
                                        <p:tav tm="0">
                                          <p:val>
                                            <p:strVal val="#ppt_x"/>
                                          </p:val>
                                        </p:tav>
                                        <p:tav tm="100000">
                                          <p:val>
                                            <p:strVal val="#ppt_x"/>
                                          </p:val>
                                        </p:tav>
                                      </p:tavLst>
                                    </p:anim>
                                    <p:anim calcmode="lin" valueType="num">
                                      <p:cBhvr>
                                        <p:cTn id="42" dur="1000" fill="hold"/>
                                        <p:tgtEl>
                                          <p:spTgt spid="4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1000"/>
                                        <p:tgtEl>
                                          <p:spTgt spid="39"/>
                                        </p:tgtEl>
                                      </p:cBhvr>
                                    </p:animEffect>
                                    <p:anim calcmode="lin" valueType="num">
                                      <p:cBhvr>
                                        <p:cTn id="46" dur="1000" fill="hold"/>
                                        <p:tgtEl>
                                          <p:spTgt spid="39"/>
                                        </p:tgtEl>
                                        <p:attrNameLst>
                                          <p:attrName>ppt_x</p:attrName>
                                        </p:attrNameLst>
                                      </p:cBhvr>
                                      <p:tavLst>
                                        <p:tav tm="0">
                                          <p:val>
                                            <p:strVal val="#ppt_x"/>
                                          </p:val>
                                        </p:tav>
                                        <p:tav tm="100000">
                                          <p:val>
                                            <p:strVal val="#ppt_x"/>
                                          </p:val>
                                        </p:tav>
                                      </p:tavLst>
                                    </p:anim>
                                    <p:anim calcmode="lin" valueType="num">
                                      <p:cBhvr>
                                        <p:cTn id="47" dur="1000" fill="hold"/>
                                        <p:tgtEl>
                                          <p:spTgt spid="39"/>
                                        </p:tgtEl>
                                        <p:attrNameLst>
                                          <p:attrName>ppt_y</p:attrName>
                                        </p:attrNameLst>
                                      </p:cBhvr>
                                      <p:tavLst>
                                        <p:tav tm="0">
                                          <p:val>
                                            <p:strVal val="#ppt_y+.1"/>
                                          </p:val>
                                        </p:tav>
                                        <p:tav tm="100000">
                                          <p:val>
                                            <p:strVal val="#ppt_y"/>
                                          </p:val>
                                        </p:tav>
                                      </p:tavLst>
                                    </p:anim>
                                  </p:childTnLst>
                                </p:cTn>
                              </p:par>
                            </p:childTnLst>
                          </p:cTn>
                        </p:par>
                        <p:par>
                          <p:cTn id="48" fill="hold">
                            <p:stCondLst>
                              <p:cond delay="3500"/>
                            </p:stCondLst>
                            <p:childTnLst>
                              <p:par>
                                <p:cTn id="49" presetID="42" presetClass="entr" presetSubtype="0"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1000"/>
                                        <p:tgtEl>
                                          <p:spTgt spid="42"/>
                                        </p:tgtEl>
                                      </p:cBhvr>
                                    </p:animEffect>
                                    <p:anim calcmode="lin" valueType="num">
                                      <p:cBhvr>
                                        <p:cTn id="52" dur="1000" fill="hold"/>
                                        <p:tgtEl>
                                          <p:spTgt spid="42"/>
                                        </p:tgtEl>
                                        <p:attrNameLst>
                                          <p:attrName>ppt_x</p:attrName>
                                        </p:attrNameLst>
                                      </p:cBhvr>
                                      <p:tavLst>
                                        <p:tav tm="0">
                                          <p:val>
                                            <p:strVal val="#ppt_x"/>
                                          </p:val>
                                        </p:tav>
                                        <p:tav tm="100000">
                                          <p:val>
                                            <p:strVal val="#ppt_x"/>
                                          </p:val>
                                        </p:tav>
                                      </p:tavLst>
                                    </p:anim>
                                    <p:anim calcmode="lin" valueType="num">
                                      <p:cBhvr>
                                        <p:cTn id="53" dur="1000" fill="hold"/>
                                        <p:tgtEl>
                                          <p:spTgt spid="4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1000"/>
                                        <p:tgtEl>
                                          <p:spTgt spid="41"/>
                                        </p:tgtEl>
                                      </p:cBhvr>
                                    </p:animEffect>
                                    <p:anim calcmode="lin" valueType="num">
                                      <p:cBhvr>
                                        <p:cTn id="57" dur="1000" fill="hold"/>
                                        <p:tgtEl>
                                          <p:spTgt spid="41"/>
                                        </p:tgtEl>
                                        <p:attrNameLst>
                                          <p:attrName>ppt_x</p:attrName>
                                        </p:attrNameLst>
                                      </p:cBhvr>
                                      <p:tavLst>
                                        <p:tav tm="0">
                                          <p:val>
                                            <p:strVal val="#ppt_x"/>
                                          </p:val>
                                        </p:tav>
                                        <p:tav tm="100000">
                                          <p:val>
                                            <p:strVal val="#ppt_x"/>
                                          </p:val>
                                        </p:tav>
                                      </p:tavLst>
                                    </p:anim>
                                    <p:anim calcmode="lin" valueType="num">
                                      <p:cBhvr>
                                        <p:cTn id="5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35" grpId="0"/>
      <p:bldP spid="36" grpId="0"/>
      <p:bldP spid="37" grpId="0"/>
      <p:bldP spid="38" grpId="0"/>
      <p:bldP spid="39"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a:extLst>
              <a:ext uri="{FF2B5EF4-FFF2-40B4-BE49-F238E27FC236}">
                <a16:creationId xmlns="" xmlns:a16="http://schemas.microsoft.com/office/drawing/2014/main" id="{1469102C-2A98-495C-94EC-DE6C1FFF22A8}"/>
              </a:ext>
            </a:extLst>
          </p:cNvPr>
          <p:cNvSpPr/>
          <p:nvPr/>
        </p:nvSpPr>
        <p:spPr>
          <a:xfrm>
            <a:off x="6244936" y="-467481"/>
            <a:ext cx="6204570" cy="6204570"/>
          </a:xfrm>
          <a:prstGeom prst="ellipse">
            <a:avLst/>
          </a:prstGeom>
          <a:solidFill>
            <a:schemeClr val="bg1"/>
          </a:solid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 xmlns:a16="http://schemas.microsoft.com/office/drawing/2014/main" id="{72B204DD-F517-403B-A65B-69CF06D46A38}"/>
              </a:ext>
            </a:extLst>
          </p:cNvPr>
          <p:cNvPicPr>
            <a:picLocks noChangeAspect="1"/>
          </p:cNvPicPr>
          <p:nvPr/>
        </p:nvPicPr>
        <p:blipFill rotWithShape="1">
          <a:blip r:embed="rId2">
            <a:extLst>
              <a:ext uri="{28A0092B-C50C-407E-A947-70E740481C1C}">
                <a14:useLocalDpi xmlns:a14="http://schemas.microsoft.com/office/drawing/2010/main"/>
              </a:ext>
            </a:extLst>
          </a:blip>
          <a:srcRect l="16647" r="16647"/>
          <a:stretch/>
        </p:blipFill>
        <p:spPr>
          <a:xfrm>
            <a:off x="6284890" y="-437156"/>
            <a:ext cx="6138932" cy="6135330"/>
          </a:xfrm>
          <a:prstGeom prst="ellipse">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9</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TextBox 16">
            <a:extLst>
              <a:ext uri="{FF2B5EF4-FFF2-40B4-BE49-F238E27FC236}">
                <a16:creationId xmlns="" xmlns:a16="http://schemas.microsoft.com/office/drawing/2014/main" id="{FB16B96B-0A2E-4350-B45A-FACBE90F35D9}"/>
              </a:ext>
            </a:extLst>
          </p:cNvPr>
          <p:cNvSpPr txBox="1"/>
          <p:nvPr/>
        </p:nvSpPr>
        <p:spPr>
          <a:xfrm>
            <a:off x="1502885" y="1079728"/>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Marketing Channels</a:t>
            </a:r>
          </a:p>
        </p:txBody>
      </p:sp>
      <p:sp>
        <p:nvSpPr>
          <p:cNvPr id="19" name="TextBox 18">
            <a:extLst>
              <a:ext uri="{FF2B5EF4-FFF2-40B4-BE49-F238E27FC236}">
                <a16:creationId xmlns="" xmlns:a16="http://schemas.microsoft.com/office/drawing/2014/main" id="{6FE6B00B-BDAA-410B-B6F4-DBF0A9A104F7}"/>
              </a:ext>
            </a:extLst>
          </p:cNvPr>
          <p:cNvSpPr txBox="1"/>
          <p:nvPr/>
        </p:nvSpPr>
        <p:spPr>
          <a:xfrm>
            <a:off x="578672" y="764535"/>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6.</a:t>
            </a:r>
            <a:endParaRPr lang="en-US" sz="4800" b="1" dirty="0">
              <a:solidFill>
                <a:srgbClr val="E76F0A"/>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 xmlns:a16="http://schemas.microsoft.com/office/drawing/2014/main" id="{AC29BD91-511F-4630-AE73-5B9F054FD3A2}"/>
              </a:ext>
            </a:extLst>
          </p:cNvPr>
          <p:cNvSpPr txBox="1"/>
          <p:nvPr/>
        </p:nvSpPr>
        <p:spPr>
          <a:xfrm>
            <a:off x="1502885" y="2053167"/>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Marketing Mix</a:t>
            </a: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585599" y="1695897"/>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7.</a:t>
            </a:r>
            <a:endParaRPr lang="en-US" sz="48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502885" y="2979812"/>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Marketing Metrics</a:t>
            </a: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395096" y="2627259"/>
            <a:ext cx="934505" cy="830997"/>
          </a:xfrm>
          <a:prstGeom prst="rect">
            <a:avLst/>
          </a:prstGeom>
          <a:noFill/>
        </p:spPr>
        <p:txBody>
          <a:bodyPr wrap="square" rtlCol="0">
            <a:spAutoFit/>
          </a:bodyPr>
          <a:lstStyle/>
          <a:p>
            <a:pPr algn="r"/>
            <a:r>
              <a:rPr lang="en-CA" sz="4800" b="1" dirty="0">
                <a:solidFill>
                  <a:srgbClr val="E76F0A"/>
                </a:solidFill>
                <a:latin typeface="Arial" panose="020B0604020202020204" pitchFamily="34" charset="0"/>
                <a:cs typeface="Arial" panose="020B0604020202020204" pitchFamily="34" charset="0"/>
              </a:rPr>
              <a:t>8.</a:t>
            </a:r>
            <a:endParaRPr lang="en-US" sz="48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502885" y="3896108"/>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Marketing Plan</a:t>
            </a: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502885" y="4766710"/>
            <a:ext cx="3771902"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Review and Wrap-Up</a:t>
            </a:r>
          </a:p>
        </p:txBody>
      </p:sp>
      <p:sp>
        <p:nvSpPr>
          <p:cNvPr id="23" name="TextBox 22">
            <a:extLst>
              <a:ext uri="{FF2B5EF4-FFF2-40B4-BE49-F238E27FC236}">
                <a16:creationId xmlns="" xmlns:a16="http://schemas.microsoft.com/office/drawing/2014/main" id="{AB6EC260-E9F5-4947-BA62-6B623828A42D}"/>
              </a:ext>
            </a:extLst>
          </p:cNvPr>
          <p:cNvSpPr txBox="1"/>
          <p:nvPr/>
        </p:nvSpPr>
        <p:spPr>
          <a:xfrm>
            <a:off x="395096" y="3558621"/>
            <a:ext cx="934505" cy="830997"/>
          </a:xfrm>
          <a:prstGeom prst="rect">
            <a:avLst/>
          </a:prstGeom>
          <a:noFill/>
        </p:spPr>
        <p:txBody>
          <a:bodyPr wrap="square" rtlCol="0">
            <a:spAutoFit/>
          </a:bodyPr>
          <a:lstStyle/>
          <a:p>
            <a:pPr algn="r"/>
            <a:r>
              <a:rPr lang="en-CA" sz="4800" b="1" dirty="0">
                <a:solidFill>
                  <a:srgbClr val="E76F0A"/>
                </a:solidFill>
                <a:latin typeface="Arial" panose="020B0604020202020204" pitchFamily="34" charset="0"/>
                <a:cs typeface="Arial" panose="020B0604020202020204" pitchFamily="34" charset="0"/>
              </a:rPr>
              <a:t>9.</a:t>
            </a:r>
            <a:endParaRPr lang="en-US" sz="4800" b="1" dirty="0">
              <a:solidFill>
                <a:srgbClr val="E76F0A"/>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 xmlns:a16="http://schemas.microsoft.com/office/drawing/2014/main" id="{77A6AEC0-CC11-4FA2-8D3F-98DEA915F186}"/>
              </a:ext>
            </a:extLst>
          </p:cNvPr>
          <p:cNvSpPr txBox="1"/>
          <p:nvPr/>
        </p:nvSpPr>
        <p:spPr>
          <a:xfrm>
            <a:off x="395337" y="4489982"/>
            <a:ext cx="1041049" cy="830997"/>
          </a:xfrm>
          <a:prstGeom prst="rect">
            <a:avLst/>
          </a:prstGeom>
          <a:noFill/>
        </p:spPr>
        <p:txBody>
          <a:bodyPr wrap="square" rtlCol="0">
            <a:spAutoFit/>
          </a:bodyPr>
          <a:lstStyle/>
          <a:p>
            <a:pPr algn="r"/>
            <a:r>
              <a:rPr lang="en-CA" sz="4800" b="1" dirty="0">
                <a:solidFill>
                  <a:srgbClr val="E76F0A"/>
                </a:solidFill>
                <a:latin typeface="Arial" panose="020B0604020202020204" pitchFamily="34" charset="0"/>
                <a:cs typeface="Arial" panose="020B0604020202020204" pitchFamily="34" charset="0"/>
              </a:rPr>
              <a:t>10.</a:t>
            </a:r>
            <a:endParaRPr lang="en-US" sz="4800" b="1" dirty="0">
              <a:solidFill>
                <a:srgbClr val="E76F0A"/>
              </a:solidFill>
              <a:latin typeface="Arial" panose="020B0604020202020204" pitchFamily="34" charset="0"/>
              <a:cs typeface="Arial" panose="020B0604020202020204" pitchFamily="34" charset="0"/>
            </a:endParaRPr>
          </a:p>
        </p:txBody>
      </p:sp>
      <p:sp>
        <p:nvSpPr>
          <p:cNvPr id="29" name="Oval 28">
            <a:extLst>
              <a:ext uri="{FF2B5EF4-FFF2-40B4-BE49-F238E27FC236}">
                <a16:creationId xmlns="" xmlns:a16="http://schemas.microsoft.com/office/drawing/2014/main" id="{B4DB84BA-A17D-4854-A291-EAB671B09C1E}"/>
              </a:ext>
            </a:extLst>
          </p:cNvPr>
          <p:cNvSpPr/>
          <p:nvPr/>
        </p:nvSpPr>
        <p:spPr>
          <a:xfrm>
            <a:off x="4887581" y="2761837"/>
            <a:ext cx="3331628" cy="3331628"/>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 xmlns:a16="http://schemas.microsoft.com/office/drawing/2014/main" id="{0827281D-D242-47DC-AB5B-89CAAB6163A5}"/>
              </a:ext>
            </a:extLst>
          </p:cNvPr>
          <p:cNvSpPr txBox="1"/>
          <p:nvPr/>
        </p:nvSpPr>
        <p:spPr>
          <a:xfrm>
            <a:off x="4894202" y="3734337"/>
            <a:ext cx="3442692" cy="1446550"/>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Workshop Agenda</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659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anim calcmode="lin" valueType="num">
                                      <p:cBhvr>
                                        <p:cTn id="24" dur="1000" fill="hold"/>
                                        <p:tgtEl>
                                          <p:spTgt spid="35"/>
                                        </p:tgtEl>
                                        <p:attrNameLst>
                                          <p:attrName>ppt_x</p:attrName>
                                        </p:attrNameLst>
                                      </p:cBhvr>
                                      <p:tavLst>
                                        <p:tav tm="0">
                                          <p:val>
                                            <p:strVal val="#ppt_x"/>
                                          </p:val>
                                        </p:tav>
                                        <p:tav tm="100000">
                                          <p:val>
                                            <p:strVal val="#ppt_x"/>
                                          </p:val>
                                        </p:tav>
                                      </p:tavLst>
                                    </p:anim>
                                    <p:anim calcmode="lin" valueType="num">
                                      <p:cBhvr>
                                        <p:cTn id="25" dur="1000" fill="hold"/>
                                        <p:tgtEl>
                                          <p:spTgt spid="35"/>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1000"/>
                                        <p:tgtEl>
                                          <p:spTgt spid="38"/>
                                        </p:tgtEl>
                                      </p:cBhvr>
                                    </p:animEffect>
                                    <p:anim calcmode="lin" valueType="num">
                                      <p:cBhvr>
                                        <p:cTn id="30" dur="1000" fill="hold"/>
                                        <p:tgtEl>
                                          <p:spTgt spid="38"/>
                                        </p:tgtEl>
                                        <p:attrNameLst>
                                          <p:attrName>ppt_x</p:attrName>
                                        </p:attrNameLst>
                                      </p:cBhvr>
                                      <p:tavLst>
                                        <p:tav tm="0">
                                          <p:val>
                                            <p:strVal val="#ppt_x"/>
                                          </p:val>
                                        </p:tav>
                                        <p:tav tm="100000">
                                          <p:val>
                                            <p:strVal val="#ppt_x"/>
                                          </p:val>
                                        </p:tav>
                                      </p:tavLst>
                                    </p:anim>
                                    <p:anim calcmode="lin" valueType="num">
                                      <p:cBhvr>
                                        <p:cTn id="31" dur="1000" fill="hold"/>
                                        <p:tgtEl>
                                          <p:spTgt spid="3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1000"/>
                                        <p:tgtEl>
                                          <p:spTgt spid="37"/>
                                        </p:tgtEl>
                                      </p:cBhvr>
                                    </p:animEffect>
                                    <p:anim calcmode="lin" valueType="num">
                                      <p:cBhvr>
                                        <p:cTn id="35" dur="1000" fill="hold"/>
                                        <p:tgtEl>
                                          <p:spTgt spid="37"/>
                                        </p:tgtEl>
                                        <p:attrNameLst>
                                          <p:attrName>ppt_x</p:attrName>
                                        </p:attrNameLst>
                                      </p:cBhvr>
                                      <p:tavLst>
                                        <p:tav tm="0">
                                          <p:val>
                                            <p:strVal val="#ppt_x"/>
                                          </p:val>
                                        </p:tav>
                                        <p:tav tm="100000">
                                          <p:val>
                                            <p:strVal val="#ppt_x"/>
                                          </p:val>
                                        </p:tav>
                                      </p:tavLst>
                                    </p:anim>
                                    <p:anim calcmode="lin" valueType="num">
                                      <p:cBhvr>
                                        <p:cTn id="36" dur="1000" fill="hold"/>
                                        <p:tgtEl>
                                          <p:spTgt spid="37"/>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42"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100"/>
                                        <p:tgtEl>
                                          <p:spTgt spid="23"/>
                                        </p:tgtEl>
                                      </p:cBhvr>
                                    </p:animEffect>
                                    <p:anim calcmode="lin" valueType="num">
                                      <p:cBhvr>
                                        <p:cTn id="41" dur="1100" fill="hold"/>
                                        <p:tgtEl>
                                          <p:spTgt spid="23"/>
                                        </p:tgtEl>
                                        <p:attrNameLst>
                                          <p:attrName>ppt_x</p:attrName>
                                        </p:attrNameLst>
                                      </p:cBhvr>
                                      <p:tavLst>
                                        <p:tav tm="0">
                                          <p:val>
                                            <p:strVal val="#ppt_x"/>
                                          </p:val>
                                        </p:tav>
                                        <p:tav tm="100000">
                                          <p:val>
                                            <p:strVal val="#ppt_x"/>
                                          </p:val>
                                        </p:tav>
                                      </p:tavLst>
                                    </p:anim>
                                    <p:anim calcmode="lin" valueType="num">
                                      <p:cBhvr>
                                        <p:cTn id="42" dur="1100" fill="hold"/>
                                        <p:tgtEl>
                                          <p:spTgt spid="2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1100"/>
                                        <p:tgtEl>
                                          <p:spTgt spid="39"/>
                                        </p:tgtEl>
                                      </p:cBhvr>
                                    </p:animEffect>
                                    <p:anim calcmode="lin" valueType="num">
                                      <p:cBhvr>
                                        <p:cTn id="46" dur="1100" fill="hold"/>
                                        <p:tgtEl>
                                          <p:spTgt spid="39"/>
                                        </p:tgtEl>
                                        <p:attrNameLst>
                                          <p:attrName>ppt_x</p:attrName>
                                        </p:attrNameLst>
                                      </p:cBhvr>
                                      <p:tavLst>
                                        <p:tav tm="0">
                                          <p:val>
                                            <p:strVal val="#ppt_x"/>
                                          </p:val>
                                        </p:tav>
                                        <p:tav tm="100000">
                                          <p:val>
                                            <p:strVal val="#ppt_x"/>
                                          </p:val>
                                        </p:tav>
                                      </p:tavLst>
                                    </p:anim>
                                    <p:anim calcmode="lin" valueType="num">
                                      <p:cBhvr>
                                        <p:cTn id="47" dur="1100" fill="hold"/>
                                        <p:tgtEl>
                                          <p:spTgt spid="39"/>
                                        </p:tgtEl>
                                        <p:attrNameLst>
                                          <p:attrName>ppt_y</p:attrName>
                                        </p:attrNameLst>
                                      </p:cBhvr>
                                      <p:tavLst>
                                        <p:tav tm="0">
                                          <p:val>
                                            <p:strVal val="#ppt_y+.1"/>
                                          </p:val>
                                        </p:tav>
                                        <p:tav tm="100000">
                                          <p:val>
                                            <p:strVal val="#ppt_y"/>
                                          </p:val>
                                        </p:tav>
                                      </p:tavLst>
                                    </p:anim>
                                  </p:childTnLst>
                                </p:cTn>
                              </p:par>
                            </p:childTnLst>
                          </p:cTn>
                        </p:par>
                        <p:par>
                          <p:cTn id="48" fill="hold">
                            <p:stCondLst>
                              <p:cond delay="3600"/>
                            </p:stCondLst>
                            <p:childTnLst>
                              <p:par>
                                <p:cTn id="49" presetID="42"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1000"/>
                                        <p:tgtEl>
                                          <p:spTgt spid="24"/>
                                        </p:tgtEl>
                                      </p:cBhvr>
                                    </p:animEffect>
                                    <p:anim calcmode="lin" valueType="num">
                                      <p:cBhvr>
                                        <p:cTn id="52" dur="1000" fill="hold"/>
                                        <p:tgtEl>
                                          <p:spTgt spid="24"/>
                                        </p:tgtEl>
                                        <p:attrNameLst>
                                          <p:attrName>ppt_x</p:attrName>
                                        </p:attrNameLst>
                                      </p:cBhvr>
                                      <p:tavLst>
                                        <p:tav tm="0">
                                          <p:val>
                                            <p:strVal val="#ppt_x"/>
                                          </p:val>
                                        </p:tav>
                                        <p:tav tm="100000">
                                          <p:val>
                                            <p:strVal val="#ppt_x"/>
                                          </p:val>
                                        </p:tav>
                                      </p:tavLst>
                                    </p:anim>
                                    <p:anim calcmode="lin" valueType="num">
                                      <p:cBhvr>
                                        <p:cTn id="53" dur="1000" fill="hold"/>
                                        <p:tgtEl>
                                          <p:spTgt spid="2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1000"/>
                                        <p:tgtEl>
                                          <p:spTgt spid="41"/>
                                        </p:tgtEl>
                                      </p:cBhvr>
                                    </p:animEffect>
                                    <p:anim calcmode="lin" valueType="num">
                                      <p:cBhvr>
                                        <p:cTn id="57" dur="1000" fill="hold"/>
                                        <p:tgtEl>
                                          <p:spTgt spid="41"/>
                                        </p:tgtEl>
                                        <p:attrNameLst>
                                          <p:attrName>ppt_x</p:attrName>
                                        </p:attrNameLst>
                                      </p:cBhvr>
                                      <p:tavLst>
                                        <p:tav tm="0">
                                          <p:val>
                                            <p:strVal val="#ppt_x"/>
                                          </p:val>
                                        </p:tav>
                                        <p:tav tm="100000">
                                          <p:val>
                                            <p:strVal val="#ppt_x"/>
                                          </p:val>
                                        </p:tav>
                                      </p:tavLst>
                                    </p:anim>
                                    <p:anim calcmode="lin" valueType="num">
                                      <p:cBhvr>
                                        <p:cTn id="5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35" grpId="0"/>
      <p:bldP spid="36" grpId="0"/>
      <p:bldP spid="37" grpId="0"/>
      <p:bldP spid="38" grpId="0"/>
      <p:bldP spid="39" grpId="0"/>
      <p:bldP spid="41"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5378</TotalTime>
  <Words>3125</Words>
  <Application>Microsoft Office PowerPoint</Application>
  <PresentationFormat>Custom</PresentationFormat>
  <Paragraphs>596</Paragraphs>
  <Slides>72</Slides>
  <Notes>0</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Hana H</dc:creator>
  <cp:lastModifiedBy>administrator</cp:lastModifiedBy>
  <cp:revision>294</cp:revision>
  <dcterms:created xsi:type="dcterms:W3CDTF">2019-07-18T19:13:51Z</dcterms:created>
  <dcterms:modified xsi:type="dcterms:W3CDTF">2019-09-23T15:22:02Z</dcterms:modified>
</cp:coreProperties>
</file>