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9"/>
  </p:notesMasterIdLst>
  <p:sldIdLst>
    <p:sldId id="291" r:id="rId2"/>
    <p:sldId id="263" r:id="rId3"/>
    <p:sldId id="257" r:id="rId4"/>
    <p:sldId id="258" r:id="rId5"/>
    <p:sldId id="264" r:id="rId6"/>
    <p:sldId id="287" r:id="rId7"/>
    <p:sldId id="289" r:id="rId8"/>
    <p:sldId id="272" r:id="rId9"/>
    <p:sldId id="446" r:id="rId10"/>
    <p:sldId id="449" r:id="rId11"/>
    <p:sldId id="450" r:id="rId12"/>
    <p:sldId id="451" r:id="rId13"/>
    <p:sldId id="452" r:id="rId14"/>
    <p:sldId id="453" r:id="rId15"/>
    <p:sldId id="454" r:id="rId16"/>
    <p:sldId id="455" r:id="rId17"/>
    <p:sldId id="456" r:id="rId18"/>
    <p:sldId id="457" r:id="rId19"/>
    <p:sldId id="458" r:id="rId20"/>
    <p:sldId id="459" r:id="rId21"/>
    <p:sldId id="460" r:id="rId22"/>
    <p:sldId id="461" r:id="rId23"/>
    <p:sldId id="462" r:id="rId24"/>
    <p:sldId id="463" r:id="rId25"/>
    <p:sldId id="472" r:id="rId26"/>
    <p:sldId id="466" r:id="rId27"/>
    <p:sldId id="465" r:id="rId28"/>
    <p:sldId id="467" r:id="rId29"/>
    <p:sldId id="468" r:id="rId30"/>
    <p:sldId id="469" r:id="rId31"/>
    <p:sldId id="471" r:id="rId32"/>
    <p:sldId id="470" r:id="rId33"/>
    <p:sldId id="507" r:id="rId34"/>
    <p:sldId id="473" r:id="rId35"/>
    <p:sldId id="474" r:id="rId36"/>
    <p:sldId id="475" r:id="rId37"/>
    <p:sldId id="476" r:id="rId38"/>
    <p:sldId id="508" r:id="rId39"/>
    <p:sldId id="478" r:id="rId40"/>
    <p:sldId id="346" r:id="rId41"/>
    <p:sldId id="479" r:id="rId42"/>
    <p:sldId id="481" r:id="rId43"/>
    <p:sldId id="480" r:id="rId44"/>
    <p:sldId id="482" r:id="rId45"/>
    <p:sldId id="509" r:id="rId46"/>
    <p:sldId id="484" r:id="rId47"/>
    <p:sldId id="485" r:id="rId48"/>
    <p:sldId id="510" r:id="rId49"/>
    <p:sldId id="487" r:id="rId50"/>
    <p:sldId id="488" r:id="rId51"/>
    <p:sldId id="489" r:id="rId52"/>
    <p:sldId id="490" r:id="rId53"/>
    <p:sldId id="491" r:id="rId54"/>
    <p:sldId id="492" r:id="rId55"/>
    <p:sldId id="493" r:id="rId56"/>
    <p:sldId id="494" r:id="rId57"/>
    <p:sldId id="495" r:id="rId58"/>
    <p:sldId id="500" r:id="rId59"/>
    <p:sldId id="501" r:id="rId60"/>
    <p:sldId id="502" r:id="rId61"/>
    <p:sldId id="503" r:id="rId62"/>
    <p:sldId id="504" r:id="rId63"/>
    <p:sldId id="505" r:id="rId64"/>
    <p:sldId id="496" r:id="rId65"/>
    <p:sldId id="497" r:id="rId66"/>
    <p:sldId id="498" r:id="rId67"/>
    <p:sldId id="49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dy Nesbitt" initials="CN" lastIdx="1" clrIdx="0">
    <p:extLst>
      <p:ext uri="{19B8F6BF-5375-455C-9EA6-DF929625EA0E}">
        <p15:presenceInfo xmlns="" xmlns:p15="http://schemas.microsoft.com/office/powerpoint/2012/main" userId="411e627c9495f2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6F0A"/>
    <a:srgbClr val="0DB14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62" autoAdjust="0"/>
    <p:restoredTop sz="94660"/>
  </p:normalViewPr>
  <p:slideViewPr>
    <p:cSldViewPr snapToGrid="0">
      <p:cViewPr>
        <p:scale>
          <a:sx n="90" d="100"/>
          <a:sy n="90" d="100"/>
        </p:scale>
        <p:origin x="-7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CE036-DC01-42C4-952D-18432A6891DD}" type="datetimeFigureOut">
              <a:rPr lang="en-US" smtClean="0"/>
              <a:t>9/23/2019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54615-882D-4489-8D4A-1A8A17459D74}" type="slidenum">
              <a:rPr lang="en-US" smtClean="0"/>
              <a:t>‹#›</a:t>
            </a:fld>
            <a:endParaRPr lang="en-US"/>
          </a:p>
        </p:txBody>
      </p:sp>
    </p:spTree>
    <p:extLst>
      <p:ext uri="{BB962C8B-B14F-4D97-AF65-F5344CB8AC3E}">
        <p14:creationId xmlns:p14="http://schemas.microsoft.com/office/powerpoint/2010/main" val="4278788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4285998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524346"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4115938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2370403"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132197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218813A-F2D2-4834-BB38-C61DBC9ACFA2}"/>
              </a:ext>
            </a:extLst>
          </p:cNvPr>
          <p:cNvSpPr>
            <a:spLocks noGrp="1"/>
          </p:cNvSpPr>
          <p:nvPr>
            <p:ph type="pic" sz="quarter" idx="13"/>
          </p:nvPr>
        </p:nvSpPr>
        <p:spPr>
          <a:xfrm>
            <a:off x="0" y="0"/>
            <a:ext cx="12192000" cy="6858000"/>
          </a:xfrm>
        </p:spPr>
        <p:txBody>
          <a:bodyPr/>
          <a:lstStyle/>
          <a:p>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589912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39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0"/>
            <a:ext cx="12192000" cy="2889250"/>
          </a:xfrm>
        </p:spPr>
        <p:txBody>
          <a:bodyPr/>
          <a:lstStyle/>
          <a:p>
            <a:endParaRPr lang="en-US"/>
          </a:p>
        </p:txBody>
      </p:sp>
    </p:spTree>
    <p:extLst>
      <p:ext uri="{BB962C8B-B14F-4D97-AF65-F5344CB8AC3E}">
        <p14:creationId xmlns:p14="http://schemas.microsoft.com/office/powerpoint/2010/main" val="221112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3522518"/>
            <a:ext cx="12192000" cy="2889250"/>
          </a:xfrm>
        </p:spPr>
        <p:txBody>
          <a:bodyPr/>
          <a:lstStyle/>
          <a:p>
            <a:endParaRPr lang="en-US"/>
          </a:p>
        </p:txBody>
      </p:sp>
    </p:spTree>
    <p:extLst>
      <p:ext uri="{BB962C8B-B14F-4D97-AF65-F5344CB8AC3E}">
        <p14:creationId xmlns:p14="http://schemas.microsoft.com/office/powerpoint/2010/main" val="11985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11" name="Picture Placeholder 2">
            <a:extLst>
              <a:ext uri="{FF2B5EF4-FFF2-40B4-BE49-F238E27FC236}">
                <a16:creationId xmlns="" xmlns:a16="http://schemas.microsoft.com/office/drawing/2014/main" id="{B11516DE-8A6B-4C8F-A98C-39F281226758}"/>
              </a:ext>
            </a:extLst>
          </p:cNvPr>
          <p:cNvSpPr>
            <a:spLocks noGrp="1"/>
          </p:cNvSpPr>
          <p:nvPr>
            <p:ph type="pic" sz="quarter" idx="16"/>
          </p:nvPr>
        </p:nvSpPr>
        <p:spPr>
          <a:xfrm>
            <a:off x="6099463" y="0"/>
            <a:ext cx="6092537" cy="3190009"/>
          </a:xfrm>
        </p:spPr>
        <p:txBody>
          <a:bodyPr/>
          <a:lstStyle/>
          <a:p>
            <a:endParaRPr lang="en-US"/>
          </a:p>
        </p:txBody>
      </p:sp>
      <p:sp>
        <p:nvSpPr>
          <p:cNvPr id="12" name="Picture Placeholder 2">
            <a:extLst>
              <a:ext uri="{FF2B5EF4-FFF2-40B4-BE49-F238E27FC236}">
                <a16:creationId xmlns="" xmlns:a16="http://schemas.microsoft.com/office/drawing/2014/main" id="{998F8427-B331-4C86-B24B-FA9595ACAB71}"/>
              </a:ext>
            </a:extLst>
          </p:cNvPr>
          <p:cNvSpPr>
            <a:spLocks noGrp="1"/>
          </p:cNvSpPr>
          <p:nvPr>
            <p:ph type="pic" sz="quarter" idx="17"/>
          </p:nvPr>
        </p:nvSpPr>
        <p:spPr>
          <a:xfrm>
            <a:off x="0" y="3196936"/>
            <a:ext cx="6089073" cy="3207326"/>
          </a:xfrm>
        </p:spPr>
        <p:txBody>
          <a:bodyPr/>
          <a:lstStyle/>
          <a:p>
            <a:endParaRPr lang="en-US"/>
          </a:p>
        </p:txBody>
      </p:sp>
    </p:spTree>
    <p:extLst>
      <p:ext uri="{BB962C8B-B14F-4D97-AF65-F5344CB8AC3E}">
        <p14:creationId xmlns:p14="http://schemas.microsoft.com/office/powerpoint/2010/main" val="427093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0" y="0"/>
            <a:ext cx="6089073" cy="6411191"/>
          </a:xfrm>
        </p:spPr>
        <p:txBody>
          <a:bodyPr/>
          <a:lstStyle/>
          <a:p>
            <a:endParaRPr lang="en-US"/>
          </a:p>
        </p:txBody>
      </p:sp>
    </p:spTree>
    <p:extLst>
      <p:ext uri="{BB962C8B-B14F-4D97-AF65-F5344CB8AC3E}">
        <p14:creationId xmlns:p14="http://schemas.microsoft.com/office/powerpoint/2010/main" val="40884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6102927" y="0"/>
            <a:ext cx="6089073" cy="6411191"/>
          </a:xfrm>
        </p:spPr>
        <p:txBody>
          <a:bodyPr/>
          <a:lstStyle/>
          <a:p>
            <a:endParaRPr lang="en-US"/>
          </a:p>
        </p:txBody>
      </p:sp>
    </p:spTree>
    <p:extLst>
      <p:ext uri="{BB962C8B-B14F-4D97-AF65-F5344CB8AC3E}">
        <p14:creationId xmlns:p14="http://schemas.microsoft.com/office/powerpoint/2010/main" val="3386051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2">
            <a:extLst>
              <a:ext uri="{FF2B5EF4-FFF2-40B4-BE49-F238E27FC236}">
                <a16:creationId xmlns="" xmlns:a16="http://schemas.microsoft.com/office/drawing/2014/main" id="{0C9166B4-FB56-41F2-BD69-25C4D3C04A2F}"/>
              </a:ext>
            </a:extLst>
          </p:cNvPr>
          <p:cNvSpPr>
            <a:spLocks noGrp="1"/>
          </p:cNvSpPr>
          <p:nvPr>
            <p:ph type="pic" sz="quarter" idx="13"/>
          </p:nvPr>
        </p:nvSpPr>
        <p:spPr>
          <a:xfrm>
            <a:off x="6151418"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1812247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Picture Placeholder 2">
            <a:extLst>
              <a:ext uri="{FF2B5EF4-FFF2-40B4-BE49-F238E27FC236}">
                <a16:creationId xmlns="" xmlns:a16="http://schemas.microsoft.com/office/drawing/2014/main" id="{8AF366F8-ABED-43BE-9055-1520AC7016E0}"/>
              </a:ext>
            </a:extLst>
          </p:cNvPr>
          <p:cNvSpPr>
            <a:spLocks noGrp="1"/>
          </p:cNvSpPr>
          <p:nvPr>
            <p:ph type="pic" sz="quarter" idx="13"/>
          </p:nvPr>
        </p:nvSpPr>
        <p:spPr>
          <a:xfrm>
            <a:off x="0"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603019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390610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54DC0C61-3A02-49D1-BAFB-F9EEC03ADDB1}"/>
              </a:ext>
            </a:extLst>
          </p:cNvPr>
          <p:cNvSpPr/>
          <p:nvPr userDrawn="1"/>
        </p:nvSpPr>
        <p:spPr>
          <a:xfrm>
            <a:off x="7741227" y="0"/>
            <a:ext cx="4450773"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292526" y="693992"/>
            <a:ext cx="5036330" cy="5012414"/>
          </a:xfrm>
          <a:prstGeom prst="ellipse">
            <a:avLst/>
          </a:prstGeom>
        </p:spPr>
        <p:txBody>
          <a:bodyPr/>
          <a:lstStyle/>
          <a:p>
            <a:endParaRPr lang="en-US"/>
          </a:p>
        </p:txBody>
      </p:sp>
    </p:spTree>
    <p:extLst>
      <p:ext uri="{BB962C8B-B14F-4D97-AF65-F5344CB8AC3E}">
        <p14:creationId xmlns:p14="http://schemas.microsoft.com/office/powerpoint/2010/main" val="426118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E9BB70B-63F8-42CF-88C6-871506A7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058F8A1-E92D-49BF-B399-4D2E2EE3C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02D1CC-D22A-47B7-8390-232470C82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69F34-37C7-4BCA-B5BA-68AE5C06297A}" type="datetime1">
              <a:rPr lang="en-US" smtClean="0"/>
              <a:t>9/23/2019</a:t>
            </a:fld>
            <a:endParaRPr lang="en-US"/>
          </a:p>
        </p:txBody>
      </p:sp>
      <p:sp>
        <p:nvSpPr>
          <p:cNvPr id="5" name="Footer Placeholder 4">
            <a:extLst>
              <a:ext uri="{FF2B5EF4-FFF2-40B4-BE49-F238E27FC236}">
                <a16:creationId xmlns="" xmlns:a16="http://schemas.microsoft.com/office/drawing/2014/main" id="{E3BF8C1A-904C-4185-8B8F-03906558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773BE78-7294-4EEF-B50A-497EAB8C2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0031-200C-46EB-A905-0D9DD9F0457B}" type="slidenum">
              <a:rPr lang="en-US" smtClean="0"/>
              <a:t>‹#›</a:t>
            </a:fld>
            <a:endParaRPr lang="en-US"/>
          </a:p>
        </p:txBody>
      </p:sp>
    </p:spTree>
    <p:extLst>
      <p:ext uri="{BB962C8B-B14F-4D97-AF65-F5344CB8AC3E}">
        <p14:creationId xmlns:p14="http://schemas.microsoft.com/office/powerpoint/2010/main" val="153460420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50"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5DE2064-6FA9-4CBA-B49B-0AD74323EA6C}"/>
              </a:ext>
            </a:extLst>
          </p:cNvPr>
          <p:cNvPicPr>
            <a:picLocks noChangeAspect="1"/>
          </p:cNvPicPr>
          <p:nvPr/>
        </p:nvPicPr>
        <p:blipFill rotWithShape="1">
          <a:blip r:embed="rId2">
            <a:extLst>
              <a:ext uri="{28A0092B-C50C-407E-A947-70E740481C1C}">
                <a14:useLocalDpi xmlns:a14="http://schemas.microsoft.com/office/drawing/2010/main"/>
              </a:ext>
            </a:extLst>
          </a:blip>
          <a:srcRect t="7800" b="7800"/>
          <a:stretch/>
        </p:blipFill>
        <p:spPr>
          <a:xfrm>
            <a:off x="-1" y="0"/>
            <a:ext cx="12192002" cy="6858000"/>
          </a:xfrm>
          <a:prstGeom prst="rect">
            <a:avLst/>
          </a:prstGeom>
        </p:spPr>
      </p:pic>
      <p:sp>
        <p:nvSpPr>
          <p:cNvPr id="9" name="Rectangle 8">
            <a:extLst>
              <a:ext uri="{FF2B5EF4-FFF2-40B4-BE49-F238E27FC236}">
                <a16:creationId xmlns="" xmlns:a16="http://schemas.microsoft.com/office/drawing/2014/main" id="{0C988E43-7915-48CD-B522-57C1B1B861DA}"/>
              </a:ext>
            </a:extLst>
          </p:cNvPr>
          <p:cNvSpPr/>
          <p:nvPr/>
        </p:nvSpPr>
        <p:spPr>
          <a:xfrm>
            <a:off x="0" y="1875559"/>
            <a:ext cx="12192000" cy="3106882"/>
          </a:xfrm>
          <a:prstGeom prst="rect">
            <a:avLst/>
          </a:prstGeom>
          <a:solidFill>
            <a:srgbClr val="0DB1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2DEA0EF1-8460-4D8B-9ABD-B7A67810636D}"/>
              </a:ext>
            </a:extLst>
          </p:cNvPr>
          <p:cNvSpPr txBox="1"/>
          <p:nvPr/>
        </p:nvSpPr>
        <p:spPr>
          <a:xfrm>
            <a:off x="5139411" y="1997839"/>
            <a:ext cx="6861464" cy="2862322"/>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Financial Management for Entrepreneurs</a:t>
            </a:r>
            <a:endParaRPr lang="en-US" sz="9600" b="1"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D011A531-3D37-403E-8273-5BB8356EE03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3027" y="1381991"/>
            <a:ext cx="4495260" cy="4094018"/>
          </a:xfrm>
          <a:prstGeom prst="rect">
            <a:avLst/>
          </a:prstGeom>
        </p:spPr>
      </p:pic>
    </p:spTree>
    <p:extLst>
      <p:ext uri="{BB962C8B-B14F-4D97-AF65-F5344CB8AC3E}">
        <p14:creationId xmlns:p14="http://schemas.microsoft.com/office/powerpoint/2010/main" val="3132907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5">
            <a:extLst>
              <a:ext uri="{FF2B5EF4-FFF2-40B4-BE49-F238E27FC236}">
                <a16:creationId xmlns="" xmlns:a16="http://schemas.microsoft.com/office/drawing/2014/main" id="{4B5CB810-661C-4183-9E21-9D024A686D1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12120" y="-712529"/>
            <a:ext cx="7932480" cy="793248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10</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Key Financial Terms and Concepts</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03409"/>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1. Assets</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427655"/>
            <a:ext cx="5209156" cy="224676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These are the economic resources that a business has.  They can include money in the bank, equipment and product inventory.</a:t>
            </a:r>
          </a:p>
        </p:txBody>
      </p:sp>
    </p:spTree>
    <p:extLst>
      <p:ext uri="{BB962C8B-B14F-4D97-AF65-F5344CB8AC3E}">
        <p14:creationId xmlns:p14="http://schemas.microsoft.com/office/powerpoint/2010/main" val="2995087096"/>
      </p:ext>
    </p:extLst>
  </p:cSld>
  <p:clrMapOvr>
    <a:masterClrMapping/>
  </p:clrMapOvr>
  <p:transition spd="med">
    <p:pull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0ABD5CB5-8550-49B8-B972-3468D2F7A06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12120" y="-712529"/>
            <a:ext cx="7932480" cy="793248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11</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Key Financial Terms and Concepts</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03409"/>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2.  Liabilities</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427655"/>
            <a:ext cx="5209156" cy="310854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These are the debts or amounts of money that the business owes either a bank, a funder, a shareholder or any individual.  This includes money owed immediately or in the future.</a:t>
            </a:r>
          </a:p>
        </p:txBody>
      </p:sp>
    </p:spTree>
    <p:extLst>
      <p:ext uri="{BB962C8B-B14F-4D97-AF65-F5344CB8AC3E}">
        <p14:creationId xmlns:p14="http://schemas.microsoft.com/office/powerpoint/2010/main" val="141907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1FF9238C-1E55-4683-8E77-F8DE4B01B58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12120" y="-712529"/>
            <a:ext cx="7932480" cy="793248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12</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Key Financial Terms and Concepts</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03409"/>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3.  Revenue</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427655"/>
            <a:ext cx="5209156"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This is money that comes into the business that the business earns.</a:t>
            </a:r>
          </a:p>
        </p:txBody>
      </p:sp>
    </p:spTree>
    <p:extLst>
      <p:ext uri="{BB962C8B-B14F-4D97-AF65-F5344CB8AC3E}">
        <p14:creationId xmlns:p14="http://schemas.microsoft.com/office/powerpoint/2010/main" val="12675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C4D94E7B-9462-4696-A836-D9AA783A7A5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12120" y="-712529"/>
            <a:ext cx="7932480" cy="793248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13</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Key Financial Terms and Concepts</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03409"/>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4. Expenses</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427655"/>
            <a:ext cx="5209156"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This is money that goes out of the business or the costs of running the business. </a:t>
            </a:r>
          </a:p>
        </p:txBody>
      </p:sp>
    </p:spTree>
    <p:extLst>
      <p:ext uri="{BB962C8B-B14F-4D97-AF65-F5344CB8AC3E}">
        <p14:creationId xmlns:p14="http://schemas.microsoft.com/office/powerpoint/2010/main" val="23384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A20400FC-345F-427E-BB6F-02F0C37343B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12120" y="-712529"/>
            <a:ext cx="7932480" cy="793248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14</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Key Financial Terms and Concepts</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03409"/>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5. Earnings </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427655"/>
            <a:ext cx="5209156"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This is the difference between the revenue and expenses of a business.  It is also known as the margin or the profit.</a:t>
            </a:r>
          </a:p>
        </p:txBody>
      </p:sp>
    </p:spTree>
    <p:extLst>
      <p:ext uri="{BB962C8B-B14F-4D97-AF65-F5344CB8AC3E}">
        <p14:creationId xmlns:p14="http://schemas.microsoft.com/office/powerpoint/2010/main" val="352319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47470230-3B7B-4AD4-AF8A-13FCF5D029A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12120" y="-712529"/>
            <a:ext cx="7932480" cy="793248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15</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Key Financial Terms and Concepts</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03409"/>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6. Cash Flow</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427655"/>
            <a:ext cx="5209156" cy="310854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This is the difference between the cash coming into a business and the cash going out of the business.  If this is positive, the business is healthy; if it is negative, the business may not be healthy. </a:t>
            </a:r>
          </a:p>
        </p:txBody>
      </p:sp>
    </p:spTree>
    <p:extLst>
      <p:ext uri="{BB962C8B-B14F-4D97-AF65-F5344CB8AC3E}">
        <p14:creationId xmlns:p14="http://schemas.microsoft.com/office/powerpoint/2010/main" val="5086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00794223-42A8-4345-98DE-BB8B433C27F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12120" y="-712529"/>
            <a:ext cx="7932480" cy="793248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16</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Key Financial Terms and Concepts</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03409"/>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7. Fiscal year</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427655"/>
            <a:ext cx="5209156" cy="267765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This is a 12-month period of time in which a business reports its financial performance.  Most businesses have this be the same as a calendar year.</a:t>
            </a:r>
          </a:p>
        </p:txBody>
      </p:sp>
    </p:spTree>
    <p:extLst>
      <p:ext uri="{BB962C8B-B14F-4D97-AF65-F5344CB8AC3E}">
        <p14:creationId xmlns:p14="http://schemas.microsoft.com/office/powerpoint/2010/main" val="40745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3A204157-BC4A-4990-BF06-6A222904CAF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12120" y="-712529"/>
            <a:ext cx="7932480" cy="793248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17</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Key Financial Terms and Concepts</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03409"/>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8. Quarter</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427655"/>
            <a:ext cx="5209156"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This is a 3-month period of time in which a business tracks and reports its short term financial performance. </a:t>
            </a:r>
          </a:p>
        </p:txBody>
      </p:sp>
    </p:spTree>
    <p:extLst>
      <p:ext uri="{BB962C8B-B14F-4D97-AF65-F5344CB8AC3E}">
        <p14:creationId xmlns:p14="http://schemas.microsoft.com/office/powerpoint/2010/main" val="107409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F5B4F6E8-C560-470F-AD76-7478031F960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12120" y="-712529"/>
            <a:ext cx="7932480" cy="793248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18</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Key Financial Terms and Concepts</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03409"/>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9.  Budget</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427655"/>
            <a:ext cx="5209156"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This is the projected revenue, expenses and earnings for a business, usually for a 12-month time period.</a:t>
            </a:r>
          </a:p>
        </p:txBody>
      </p:sp>
    </p:spTree>
    <p:extLst>
      <p:ext uri="{BB962C8B-B14F-4D97-AF65-F5344CB8AC3E}">
        <p14:creationId xmlns:p14="http://schemas.microsoft.com/office/powerpoint/2010/main" val="297281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30AAF20E-BCE0-48BB-8484-3603C675071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12120" y="-712529"/>
            <a:ext cx="7932480" cy="793248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19</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Key Financial Terms and Concepts</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03409"/>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10. Accounts Receivable</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427655"/>
            <a:ext cx="5209156"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This is money a business has earned, but has not yet been paid.</a:t>
            </a:r>
          </a:p>
        </p:txBody>
      </p:sp>
    </p:spTree>
    <p:extLst>
      <p:ext uri="{BB962C8B-B14F-4D97-AF65-F5344CB8AC3E}">
        <p14:creationId xmlns:p14="http://schemas.microsoft.com/office/powerpoint/2010/main" val="109364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10;&#10;Description automatically generated">
            <a:extLst>
              <a:ext uri="{FF2B5EF4-FFF2-40B4-BE49-F238E27FC236}">
                <a16:creationId xmlns="" xmlns:a16="http://schemas.microsoft.com/office/drawing/2014/main" id="{ED1A1BF0-4D6D-405A-BF4E-59F868AA16F6}"/>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t="7813" b="7813"/>
          <a:stretch>
            <a:fillRect/>
          </a:stretch>
        </p:blipFill>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2</a:t>
            </a:fld>
            <a:endParaRPr lang="en-US">
              <a:solidFill>
                <a:schemeClr val="bg1"/>
              </a:solidFill>
            </a:endParaRPr>
          </a:p>
        </p:txBody>
      </p:sp>
      <p:sp>
        <p:nvSpPr>
          <p:cNvPr id="12" name="Oval 11">
            <a:extLst>
              <a:ext uri="{FF2B5EF4-FFF2-40B4-BE49-F238E27FC236}">
                <a16:creationId xmlns="" xmlns:a16="http://schemas.microsoft.com/office/drawing/2014/main" id="{487510CB-74E3-452E-BEEF-6874A0CFF291}"/>
              </a:ext>
            </a:extLst>
          </p:cNvPr>
          <p:cNvSpPr/>
          <p:nvPr/>
        </p:nvSpPr>
        <p:spPr>
          <a:xfrm>
            <a:off x="6293376" y="831712"/>
            <a:ext cx="4915438" cy="491543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D4816FBB-1E48-44DF-BF80-E07DFA6A1F1C}"/>
              </a:ext>
            </a:extLst>
          </p:cNvPr>
          <p:cNvSpPr txBox="1"/>
          <p:nvPr/>
        </p:nvSpPr>
        <p:spPr>
          <a:xfrm>
            <a:off x="6695213" y="2275611"/>
            <a:ext cx="4163288" cy="830997"/>
          </a:xfrm>
          <a:prstGeom prst="rect">
            <a:avLst/>
          </a:prstGeom>
          <a:noFill/>
        </p:spPr>
        <p:txBody>
          <a:bodyPr wrap="square" rtlCol="0">
            <a:spAutoFit/>
          </a:bodyPr>
          <a:lstStyle/>
          <a:p>
            <a:r>
              <a:rPr lang="en-CA" sz="4800" b="1" dirty="0">
                <a:solidFill>
                  <a:schemeClr val="bg1"/>
                </a:solidFill>
                <a:latin typeface="Arial" panose="020B0604020202020204" pitchFamily="34" charset="0"/>
                <a:cs typeface="Arial" panose="020B0604020202020204" pitchFamily="34" charset="0"/>
              </a:rPr>
              <a:t>Introductions</a:t>
            </a:r>
            <a:endParaRPr lang="en-US" sz="4800" b="1"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08C39288-2375-4B57-A638-3D7F62981481}"/>
              </a:ext>
            </a:extLst>
          </p:cNvPr>
          <p:cNvSpPr txBox="1"/>
          <p:nvPr/>
        </p:nvSpPr>
        <p:spPr>
          <a:xfrm>
            <a:off x="7173194" y="3124201"/>
            <a:ext cx="3706089" cy="130516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CA" sz="2800" b="1" dirty="0">
                <a:latin typeface="Arial" panose="020B0604020202020204" pitchFamily="34" charset="0"/>
                <a:cs typeface="Arial" panose="020B0604020202020204" pitchFamily="34" charset="0"/>
              </a:rPr>
              <a:t>Instructor</a:t>
            </a:r>
          </a:p>
          <a:p>
            <a:pPr marL="457200" indent="-457200">
              <a:lnSpc>
                <a:spcPct val="150000"/>
              </a:lnSpc>
              <a:buFont typeface="Arial" panose="020B0604020202020204" pitchFamily="34" charset="0"/>
              <a:buChar char="•"/>
            </a:pPr>
            <a:r>
              <a:rPr lang="en-CA" sz="2800" b="1" dirty="0">
                <a:latin typeface="Arial" panose="020B0604020202020204" pitchFamily="34" charset="0"/>
                <a:cs typeface="Arial" panose="020B0604020202020204" pitchFamily="34" charset="0"/>
              </a:rPr>
              <a:t>Participants</a:t>
            </a:r>
            <a:endParaRPr lang="en-US" sz="2800" b="1" dirty="0">
              <a:latin typeface="Arial" panose="020B0604020202020204" pitchFamily="34" charset="0"/>
              <a:cs typeface="Arial" panose="020B0604020202020204" pitchFamily="34" charset="0"/>
            </a:endParaRPr>
          </a:p>
        </p:txBody>
      </p:sp>
      <p:pic>
        <p:nvPicPr>
          <p:cNvPr id="16" name="Picture 15" descr="A picture containing device&#10;&#10;Description automatically generated">
            <a:extLst>
              <a:ext uri="{FF2B5EF4-FFF2-40B4-BE49-F238E27FC236}">
                <a16:creationId xmlns="" xmlns:a16="http://schemas.microsoft.com/office/drawing/2014/main" id="{8ECF3461-97F9-46F3-B1A9-0F6E5D0AD0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347282000"/>
      </p:ext>
    </p:extLst>
  </p:cSld>
  <p:clrMapOvr>
    <a:masterClrMapping/>
  </p:clrMapOvr>
  <p:transition spd="med">
    <p:pull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B522BBEC-A7D9-41C7-84C2-286C7A0EC85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12120" y="-712529"/>
            <a:ext cx="7932480" cy="793248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20</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Key Financial Terms and Concepts</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03409"/>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11. Accounts Payable</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427655"/>
            <a:ext cx="5209156"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This is money a business has spent, but has not yet paid.</a:t>
            </a:r>
          </a:p>
        </p:txBody>
      </p:sp>
    </p:spTree>
    <p:extLst>
      <p:ext uri="{BB962C8B-B14F-4D97-AF65-F5344CB8AC3E}">
        <p14:creationId xmlns:p14="http://schemas.microsoft.com/office/powerpoint/2010/main" val="54899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F5FAEB3F-7BA8-48DA-81D9-9E162D1D2D5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12120" y="-712529"/>
            <a:ext cx="7932480" cy="793248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21</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Key Financial Terms and Concepts</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225383" y="1703409"/>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12. Profit and Loss Statement</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427655"/>
            <a:ext cx="5209156" cy="310854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This is one of three key financial statements that is used to measure a business’ financial performance.  It shows the difference between what a business has earned and what it has spent.</a:t>
            </a:r>
          </a:p>
        </p:txBody>
      </p:sp>
    </p:spTree>
    <p:extLst>
      <p:ext uri="{BB962C8B-B14F-4D97-AF65-F5344CB8AC3E}">
        <p14:creationId xmlns:p14="http://schemas.microsoft.com/office/powerpoint/2010/main" val="297636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307F9893-5C22-4F20-8772-4BFCA93FAA7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12120" y="-712529"/>
            <a:ext cx="7932480" cy="793248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22</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Key Financial Terms and Concepts</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03409"/>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13. Balance Sheet </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427655"/>
            <a:ext cx="5209156" cy="267765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This is one of three key financial statements that is used to measure a business’ financial performance.  It shows the assets and liabilities of a business.</a:t>
            </a:r>
          </a:p>
        </p:txBody>
      </p:sp>
    </p:spTree>
    <p:extLst>
      <p:ext uri="{BB962C8B-B14F-4D97-AF65-F5344CB8AC3E}">
        <p14:creationId xmlns:p14="http://schemas.microsoft.com/office/powerpoint/2010/main" val="43794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45E0E958-DB31-4855-8E1F-34778B6754A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12120" y="-712529"/>
            <a:ext cx="7932480" cy="793248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23</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Key Financial Terms and Concepts</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03409"/>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14. Statement of Cash Flows</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427655"/>
            <a:ext cx="5209156" cy="310854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This is one of three key financial statements that is used to measure a business’s financial performance.  It shows where the company’s cash has come from and where it has gone.</a:t>
            </a:r>
          </a:p>
        </p:txBody>
      </p:sp>
    </p:spTree>
    <p:extLst>
      <p:ext uri="{BB962C8B-B14F-4D97-AF65-F5344CB8AC3E}">
        <p14:creationId xmlns:p14="http://schemas.microsoft.com/office/powerpoint/2010/main" val="23169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 xmlns:a16="http://schemas.microsoft.com/office/drawing/2014/main" id="{5D4B48A2-E7BA-4F9E-9170-52EE4B55AF48}"/>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b="6549"/>
          <a:stretch/>
        </p:blipFill>
        <p:spPr>
          <a:xfrm>
            <a:off x="-31851" y="3207327"/>
            <a:ext cx="6127849" cy="3221182"/>
          </a:xfr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24</a:t>
            </a:fld>
            <a:endParaRPr lang="en-US"/>
          </a:p>
        </p:txBody>
      </p:sp>
      <p:sp>
        <p:nvSpPr>
          <p:cNvPr id="14" name="TextBox 13">
            <a:extLst>
              <a:ext uri="{FF2B5EF4-FFF2-40B4-BE49-F238E27FC236}">
                <a16:creationId xmlns="" xmlns:a16="http://schemas.microsoft.com/office/drawing/2014/main" id="{27EA0548-EEBD-4EBD-9196-F14A60D87175}"/>
              </a:ext>
            </a:extLst>
          </p:cNvPr>
          <p:cNvSpPr txBox="1"/>
          <p:nvPr/>
        </p:nvSpPr>
        <p:spPr>
          <a:xfrm>
            <a:off x="173185" y="878656"/>
            <a:ext cx="6366408"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Regular Financial Habits</a:t>
            </a:r>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8" name="Oval 17">
            <a:extLst>
              <a:ext uri="{FF2B5EF4-FFF2-40B4-BE49-F238E27FC236}">
                <a16:creationId xmlns="" xmlns:a16="http://schemas.microsoft.com/office/drawing/2014/main" id="{CB3DB722-AAC4-4BEC-92A0-18F33024720F}"/>
              </a:ext>
            </a:extLst>
          </p:cNvPr>
          <p:cNvSpPr/>
          <p:nvPr/>
        </p:nvSpPr>
        <p:spPr>
          <a:xfrm>
            <a:off x="6345926" y="3839182"/>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35C73BC9-3EC4-4448-BC76-2BB8ACA8707A}"/>
              </a:ext>
            </a:extLst>
          </p:cNvPr>
          <p:cNvSpPr txBox="1"/>
          <p:nvPr/>
        </p:nvSpPr>
        <p:spPr>
          <a:xfrm>
            <a:off x="8324397" y="3937603"/>
            <a:ext cx="3704812" cy="1683474"/>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Why is it important to know our financial position </a:t>
            </a:r>
            <a:r>
              <a:rPr lang="en-US" sz="2400" b="1" dirty="0">
                <a:solidFill>
                  <a:srgbClr val="0DB14B"/>
                </a:solidFill>
                <a:latin typeface="Arial" panose="020B0604020202020204" pitchFamily="34" charset="0"/>
                <a:cs typeface="Arial" panose="020B0604020202020204" pitchFamily="34" charset="0"/>
              </a:rPr>
              <a:t>AT ALL TIMES </a:t>
            </a:r>
            <a:r>
              <a:rPr lang="en-US" sz="2000" dirty="0">
                <a:latin typeface="Arial" panose="020B0604020202020204" pitchFamily="34" charset="0"/>
                <a:cs typeface="Arial" panose="020B0604020202020204" pitchFamily="34" charset="0"/>
              </a:rPr>
              <a:t>when we are building and running our business? </a:t>
            </a:r>
          </a:p>
        </p:txBody>
      </p:sp>
      <p:pic>
        <p:nvPicPr>
          <p:cNvPr id="20" name="Picture 19">
            <a:extLst>
              <a:ext uri="{FF2B5EF4-FFF2-40B4-BE49-F238E27FC236}">
                <a16:creationId xmlns="" xmlns:a16="http://schemas.microsoft.com/office/drawing/2014/main" id="{660E04E2-ADA7-4FE8-BE45-514A22B76F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32099" y="4093699"/>
            <a:ext cx="1312368" cy="1312368"/>
          </a:xfrm>
          <a:prstGeom prst="rect">
            <a:avLst/>
          </a:prstGeom>
        </p:spPr>
      </p:pic>
      <p:pic>
        <p:nvPicPr>
          <p:cNvPr id="12" name="Picture 11">
            <a:extLst>
              <a:ext uri="{FF2B5EF4-FFF2-40B4-BE49-F238E27FC236}">
                <a16:creationId xmlns="" xmlns:a16="http://schemas.microsoft.com/office/drawing/2014/main" id="{DFCEC6DB-8975-448D-9CD8-F586A7ADDFD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16" name="Picture Placeholder 4">
            <a:extLst>
              <a:ext uri="{FF2B5EF4-FFF2-40B4-BE49-F238E27FC236}">
                <a16:creationId xmlns="" xmlns:a16="http://schemas.microsoft.com/office/drawing/2014/main" id="{D699C5DB-7338-4625-9F8A-A9A9C66B64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465"/>
          <a:stretch/>
        </p:blipFill>
        <p:spPr>
          <a:xfrm>
            <a:off x="6095998" y="-1"/>
            <a:ext cx="6096002" cy="3207327"/>
          </a:xfrm>
          <a:prstGeom prst="rect">
            <a:avLst/>
          </a:prstGeom>
        </p:spPr>
      </p:pic>
      <p:sp>
        <p:nvSpPr>
          <p:cNvPr id="17" name="Rectangle 16">
            <a:extLst>
              <a:ext uri="{FF2B5EF4-FFF2-40B4-BE49-F238E27FC236}">
                <a16:creationId xmlns="" xmlns:a16="http://schemas.microsoft.com/office/drawing/2014/main" id="{4EA5220D-77C4-49E5-B085-2254E0AB1674}"/>
              </a:ext>
            </a:extLst>
          </p:cNvPr>
          <p:cNvSpPr/>
          <p:nvPr/>
        </p:nvSpPr>
        <p:spPr>
          <a:xfrm>
            <a:off x="6095998" y="0"/>
            <a:ext cx="6096002" cy="3221182"/>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874433"/>
      </p:ext>
    </p:extLst>
  </p:cSld>
  <p:clrMapOvr>
    <a:masterClrMapping/>
  </p:clrMapOvr>
  <p:transition spd="med">
    <p:pull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25</a:t>
            </a:fld>
            <a:endParaRPr lang="en-US"/>
          </a:p>
        </p:txBody>
      </p:sp>
      <p:pic>
        <p:nvPicPr>
          <p:cNvPr id="4" name="Picture Placeholder 3">
            <a:extLst>
              <a:ext uri="{FF2B5EF4-FFF2-40B4-BE49-F238E27FC236}">
                <a16:creationId xmlns="" xmlns:a16="http://schemas.microsoft.com/office/drawing/2014/main" id="{91B0E385-B476-49E3-8884-8DC8A216E45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26973" b="30603"/>
          <a:stretch/>
        </p:blipFill>
        <p:spPr>
          <a:xfrm>
            <a:off x="0" y="0"/>
            <a:ext cx="12192000" cy="2909456"/>
          </a:xfrm>
        </p:spPr>
      </p:pic>
      <p:sp>
        <p:nvSpPr>
          <p:cNvPr id="11" name="TextBox 10">
            <a:extLst>
              <a:ext uri="{FF2B5EF4-FFF2-40B4-BE49-F238E27FC236}">
                <a16:creationId xmlns="" xmlns:a16="http://schemas.microsoft.com/office/drawing/2014/main" id="{385CDEE6-3247-4254-A647-AC713675EEA6}"/>
              </a:ext>
            </a:extLst>
          </p:cNvPr>
          <p:cNvSpPr txBox="1"/>
          <p:nvPr/>
        </p:nvSpPr>
        <p:spPr>
          <a:xfrm>
            <a:off x="320159" y="3817468"/>
            <a:ext cx="5618017" cy="1569660"/>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Regular</a:t>
            </a:r>
          </a:p>
          <a:p>
            <a:r>
              <a:rPr lang="en-CA" sz="4800" b="1" dirty="0">
                <a:latin typeface="Arial" panose="020B0604020202020204" pitchFamily="34" charset="0"/>
                <a:cs typeface="Arial" panose="020B0604020202020204" pitchFamily="34" charset="0"/>
              </a:rPr>
              <a:t>Financial Habits</a:t>
            </a:r>
          </a:p>
        </p:txBody>
      </p:sp>
      <p:cxnSp>
        <p:nvCxnSpPr>
          <p:cNvPr id="8" name="Straight Connector 7">
            <a:extLst>
              <a:ext uri="{FF2B5EF4-FFF2-40B4-BE49-F238E27FC236}">
                <a16:creationId xmlns="" xmlns:a16="http://schemas.microsoft.com/office/drawing/2014/main" id="{3C25689E-9B9F-4955-8DD7-DC8593692B0C}"/>
              </a:ext>
            </a:extLst>
          </p:cNvPr>
          <p:cNvCxnSpPr/>
          <p:nvPr/>
        </p:nvCxnSpPr>
        <p:spPr>
          <a:xfrm>
            <a:off x="5607173" y="3169227"/>
            <a:ext cx="0" cy="2909455"/>
          </a:xfrm>
          <a:prstGeom prst="line">
            <a:avLst/>
          </a:prstGeom>
          <a:ln w="28575">
            <a:solidFill>
              <a:srgbClr val="0DB14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A51FAF71-7F26-4682-A6E8-509F9D4965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5" name="TextBox 14">
            <a:extLst>
              <a:ext uri="{FF2B5EF4-FFF2-40B4-BE49-F238E27FC236}">
                <a16:creationId xmlns="" xmlns:a16="http://schemas.microsoft.com/office/drawing/2014/main" id="{3809BA05-F5CB-40B3-984D-6E7CE15D28CD}"/>
              </a:ext>
            </a:extLst>
          </p:cNvPr>
          <p:cNvSpPr txBox="1"/>
          <p:nvPr/>
        </p:nvSpPr>
        <p:spPr>
          <a:xfrm>
            <a:off x="6022522" y="3439014"/>
            <a:ext cx="5880018" cy="236988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Good financial management starts with our </a:t>
            </a:r>
            <a:r>
              <a:rPr lang="en-US" sz="3200" b="1" dirty="0">
                <a:solidFill>
                  <a:srgbClr val="0DB14B"/>
                </a:solidFill>
                <a:latin typeface="Arial" panose="020B0604020202020204" pitchFamily="34" charset="0"/>
                <a:cs typeface="Arial" panose="020B0604020202020204" pitchFamily="34" charset="0"/>
              </a:rPr>
              <a:t>regular financial habits</a:t>
            </a:r>
            <a:r>
              <a:rPr lang="en-US" sz="2800" dirty="0">
                <a:latin typeface="Arial" panose="020B0604020202020204" pitchFamily="34" charset="0"/>
                <a:cs typeface="Arial" panose="020B0604020202020204" pitchFamily="34" charset="0"/>
              </a:rPr>
              <a:t>. The following habits will help us keep our fingers on the pulse of our business.</a:t>
            </a:r>
          </a:p>
        </p:txBody>
      </p:sp>
    </p:spTree>
    <p:extLst>
      <p:ext uri="{BB962C8B-B14F-4D97-AF65-F5344CB8AC3E}">
        <p14:creationId xmlns:p14="http://schemas.microsoft.com/office/powerpoint/2010/main" val="345392942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26</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35" name="TextBox 34">
            <a:extLst>
              <a:ext uri="{FF2B5EF4-FFF2-40B4-BE49-F238E27FC236}">
                <a16:creationId xmlns="" xmlns:a16="http://schemas.microsoft.com/office/drawing/2014/main" id="{AC29BD91-511F-4630-AE73-5B9F054FD3A2}"/>
              </a:ext>
            </a:extLst>
          </p:cNvPr>
          <p:cNvSpPr txBox="1"/>
          <p:nvPr/>
        </p:nvSpPr>
        <p:spPr>
          <a:xfrm>
            <a:off x="1406235" y="551612"/>
            <a:ext cx="4843527"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Make strategic decisions about our expenses.</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505446"/>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1.</a:t>
            </a:r>
            <a:endParaRPr lang="en-US" sz="54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1760323"/>
            <a:ext cx="4356915"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Use an organization system for hard copies of receipts and invoices.</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44480" y="1806808"/>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2.</a:t>
            </a:r>
            <a:endParaRPr lang="en-US" sz="54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06235" y="3194717"/>
            <a:ext cx="4305017"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Have an organized bookkeeping system.</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1407" y="3108170"/>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3.</a:t>
            </a:r>
            <a:endParaRPr lang="en-US" sz="54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406235" y="4556316"/>
            <a:ext cx="425312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Have a separate bank account for our business.</a:t>
            </a: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58334" y="4409533"/>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4.</a:t>
            </a:r>
            <a:endParaRPr lang="en-US" sz="5400" b="1" dirty="0">
              <a:solidFill>
                <a:srgbClr val="E76F0A"/>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 xmlns:a16="http://schemas.microsoft.com/office/drawing/2014/main" id="{58351879-966D-4688-ABA3-44C438CBA9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33545" y="-474408"/>
            <a:ext cx="6218422" cy="6218422"/>
          </a:xfrm>
          <a:prstGeom prst="ellipse">
            <a:avLst/>
          </a:prstGeom>
        </p:spPr>
      </p:pic>
      <p:sp>
        <p:nvSpPr>
          <p:cNvPr id="12" name="Oval 11">
            <a:extLst>
              <a:ext uri="{FF2B5EF4-FFF2-40B4-BE49-F238E27FC236}">
                <a16:creationId xmlns="" xmlns:a16="http://schemas.microsoft.com/office/drawing/2014/main" id="{C6697580-9D57-40FE-B04D-DBE453A64A22}"/>
              </a:ext>
            </a:extLst>
          </p:cNvPr>
          <p:cNvSpPr/>
          <p:nvPr/>
        </p:nvSpPr>
        <p:spPr>
          <a:xfrm>
            <a:off x="6619690" y="-467481"/>
            <a:ext cx="6204570" cy="6204570"/>
          </a:xfrm>
          <a:prstGeom prst="ellipse">
            <a:avLst/>
          </a:prstGeom>
          <a:no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3134E8EF-1905-4A6E-9492-744AD6EF89BF}"/>
              </a:ext>
            </a:extLst>
          </p:cNvPr>
          <p:cNvSpPr/>
          <p:nvPr/>
        </p:nvSpPr>
        <p:spPr>
          <a:xfrm>
            <a:off x="5746620" y="2646515"/>
            <a:ext cx="3562272" cy="356227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866542" y="3894597"/>
            <a:ext cx="3333036" cy="1077218"/>
          </a:xfrm>
          <a:prstGeom prst="rect">
            <a:avLst/>
          </a:prstGeom>
          <a:noFill/>
        </p:spPr>
        <p:txBody>
          <a:bodyPr wrap="square" rtlCol="0">
            <a:spAutoFit/>
          </a:bodyPr>
          <a:lstStyle/>
          <a:p>
            <a:pPr algn="ctr"/>
            <a:r>
              <a:rPr lang="en-CA" sz="3200" b="1" dirty="0">
                <a:solidFill>
                  <a:schemeClr val="bg1"/>
                </a:solidFill>
                <a:latin typeface="Arial" panose="020B0604020202020204" pitchFamily="34" charset="0"/>
                <a:cs typeface="Arial" panose="020B0604020202020204" pitchFamily="34" charset="0"/>
              </a:rPr>
              <a:t>Regular Financial Habits</a:t>
            </a:r>
          </a:p>
        </p:txBody>
      </p:sp>
    </p:spTree>
    <p:extLst>
      <p:ext uri="{BB962C8B-B14F-4D97-AF65-F5344CB8AC3E}">
        <p14:creationId xmlns:p14="http://schemas.microsoft.com/office/powerpoint/2010/main" val="33300393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27</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35" name="TextBox 34">
            <a:extLst>
              <a:ext uri="{FF2B5EF4-FFF2-40B4-BE49-F238E27FC236}">
                <a16:creationId xmlns="" xmlns:a16="http://schemas.microsoft.com/office/drawing/2014/main" id="{AC29BD91-511F-4630-AE73-5B9F054FD3A2}"/>
              </a:ext>
            </a:extLst>
          </p:cNvPr>
          <p:cNvSpPr txBox="1"/>
          <p:nvPr/>
        </p:nvSpPr>
        <p:spPr>
          <a:xfrm>
            <a:off x="1406235" y="736278"/>
            <a:ext cx="4843527"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Check our bank account regularly.</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505446"/>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5.</a:t>
            </a:r>
            <a:endParaRPr lang="en-US" sz="54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1849256"/>
            <a:ext cx="4356915"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Have a separate business credit card.</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44480" y="1806808"/>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6.</a:t>
            </a:r>
            <a:endParaRPr lang="en-US" sz="54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06235" y="3246670"/>
            <a:ext cx="4305017"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Put money aside for any taxes we need to pay.</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1407" y="3108170"/>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7.</a:t>
            </a:r>
            <a:endParaRPr lang="en-US" sz="54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413162" y="4496079"/>
            <a:ext cx="425312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Have a clear and proactive payment collection system.</a:t>
            </a: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58334" y="4409533"/>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8.</a:t>
            </a:r>
            <a:endParaRPr lang="en-US" sz="5400" b="1" dirty="0">
              <a:solidFill>
                <a:srgbClr val="E76F0A"/>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 xmlns:a16="http://schemas.microsoft.com/office/drawing/2014/main" id="{AD1A0D48-2DE0-4075-90EB-0C4235F23D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33545" y="-474408"/>
            <a:ext cx="6218422" cy="6218422"/>
          </a:xfrm>
          <a:prstGeom prst="ellipse">
            <a:avLst/>
          </a:prstGeom>
        </p:spPr>
      </p:pic>
      <p:sp>
        <p:nvSpPr>
          <p:cNvPr id="12" name="Oval 11">
            <a:extLst>
              <a:ext uri="{FF2B5EF4-FFF2-40B4-BE49-F238E27FC236}">
                <a16:creationId xmlns="" xmlns:a16="http://schemas.microsoft.com/office/drawing/2014/main" id="{C6697580-9D57-40FE-B04D-DBE453A64A22}"/>
              </a:ext>
            </a:extLst>
          </p:cNvPr>
          <p:cNvSpPr/>
          <p:nvPr/>
        </p:nvSpPr>
        <p:spPr>
          <a:xfrm>
            <a:off x="6619690" y="-467481"/>
            <a:ext cx="6204570" cy="6204570"/>
          </a:xfrm>
          <a:prstGeom prst="ellipse">
            <a:avLst/>
          </a:prstGeom>
          <a:no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3134E8EF-1905-4A6E-9492-744AD6EF89BF}"/>
              </a:ext>
            </a:extLst>
          </p:cNvPr>
          <p:cNvSpPr/>
          <p:nvPr/>
        </p:nvSpPr>
        <p:spPr>
          <a:xfrm>
            <a:off x="5746620" y="2646515"/>
            <a:ext cx="3562272" cy="356227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866542" y="3894597"/>
            <a:ext cx="3333036" cy="1077218"/>
          </a:xfrm>
          <a:prstGeom prst="rect">
            <a:avLst/>
          </a:prstGeom>
          <a:noFill/>
        </p:spPr>
        <p:txBody>
          <a:bodyPr wrap="square" rtlCol="0">
            <a:spAutoFit/>
          </a:bodyPr>
          <a:lstStyle/>
          <a:p>
            <a:pPr algn="ctr"/>
            <a:r>
              <a:rPr lang="en-CA" sz="3200" b="1" dirty="0">
                <a:solidFill>
                  <a:schemeClr val="bg1"/>
                </a:solidFill>
                <a:latin typeface="Arial" panose="020B0604020202020204" pitchFamily="34" charset="0"/>
                <a:cs typeface="Arial" panose="020B0604020202020204" pitchFamily="34" charset="0"/>
              </a:rPr>
              <a:t>Regular Financial Habits</a:t>
            </a:r>
          </a:p>
        </p:txBody>
      </p:sp>
    </p:spTree>
    <p:extLst>
      <p:ext uri="{BB962C8B-B14F-4D97-AF65-F5344CB8AC3E}">
        <p14:creationId xmlns:p14="http://schemas.microsoft.com/office/powerpoint/2010/main" val="341911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484BFDE-65A6-4BEC-A508-F6E5B625C4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573" r="3317"/>
          <a:stretch/>
        </p:blipFill>
        <p:spPr>
          <a:xfrm>
            <a:off x="0" y="4220"/>
            <a:ext cx="5463996" cy="6419850"/>
          </a:xfrm>
          <a:prstGeom prst="rect">
            <a:avLst/>
          </a:prstGeom>
        </p:spPr>
      </p:pic>
      <p:sp>
        <p:nvSpPr>
          <p:cNvPr id="12" name="Rectangle 11">
            <a:extLst>
              <a:ext uri="{FF2B5EF4-FFF2-40B4-BE49-F238E27FC236}">
                <a16:creationId xmlns="" xmlns:a16="http://schemas.microsoft.com/office/drawing/2014/main" id="{56469024-9F58-4B26-831C-ED09507DB750}"/>
              </a:ext>
            </a:extLst>
          </p:cNvPr>
          <p:cNvSpPr/>
          <p:nvPr/>
        </p:nvSpPr>
        <p:spPr>
          <a:xfrm>
            <a:off x="3354"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28</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403105"/>
            <a:ext cx="6210299" cy="830997"/>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Working With Banks</a:t>
            </a:r>
            <a:endParaRPr lang="en-US" sz="4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1719572"/>
            <a:ext cx="6210298" cy="415498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Our bank relationship is important as a small business owner.  We need a bank as a place to keep our money and as a channel through which to conduct financial transactions with customers and vendors as we run our small business.  We need to be realistic about what banks can and can’t do while getting what we need from them. We need to proactively manage that relationship and make sure our bank support us in what we do.</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3313572205"/>
      </p:ext>
    </p:extLst>
  </p:cSld>
  <p:clrMapOvr>
    <a:masterClrMapping/>
  </p:clrMapOvr>
  <p:transition spd="med">
    <p:pull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F4BBD133-FB38-4820-9836-A79C3FF57C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573" r="3317"/>
          <a:stretch/>
        </p:blipFill>
        <p:spPr>
          <a:xfrm>
            <a:off x="0" y="4220"/>
            <a:ext cx="5463996" cy="6419850"/>
          </a:xfrm>
          <a:prstGeom prst="rect">
            <a:avLst/>
          </a:prstGeom>
        </p:spPr>
      </p:pic>
      <p:sp>
        <p:nvSpPr>
          <p:cNvPr id="15" name="Rectangle 14">
            <a:extLst>
              <a:ext uri="{FF2B5EF4-FFF2-40B4-BE49-F238E27FC236}">
                <a16:creationId xmlns="" xmlns:a16="http://schemas.microsoft.com/office/drawing/2014/main" id="{0CDB16EB-896D-4494-916D-6D7BE81011BC}"/>
              </a:ext>
            </a:extLst>
          </p:cNvPr>
          <p:cNvSpPr/>
          <p:nvPr/>
        </p:nvSpPr>
        <p:spPr>
          <a:xfrm>
            <a:off x="3354"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29</a:t>
            </a:fld>
            <a:endParaRPr lang="en-US"/>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7" y="1376812"/>
            <a:ext cx="6101423" cy="5262979"/>
          </a:xfrm>
          <a:prstGeom prst="rect">
            <a:avLst/>
          </a:prstGeom>
          <a:noFill/>
        </p:spPr>
        <p:txBody>
          <a:bodyPr wrap="square" rtlCol="0">
            <a:spAutoFit/>
          </a:bodyPr>
          <a:lstStyle/>
          <a:p>
            <a:pPr marL="457200" indent="-457200">
              <a:buFont typeface="+mj-lt"/>
              <a:buAutoNum type="arabicPeriod"/>
            </a:pPr>
            <a:r>
              <a:rPr lang="en-US" sz="2400" dirty="0">
                <a:latin typeface="Arial" panose="020B0604020202020204" pitchFamily="34" charset="0"/>
                <a:cs typeface="Arial" panose="020B0604020202020204" pitchFamily="34" charset="0"/>
              </a:rPr>
              <a:t>Understand the type of bank it is.</a:t>
            </a:r>
          </a:p>
          <a:p>
            <a:pPr marL="457200" indent="-457200">
              <a:buFont typeface="+mj-lt"/>
              <a:buAutoNum type="arabicPeriod"/>
            </a:pPr>
            <a:r>
              <a:rPr lang="en-US" sz="2400" dirty="0">
                <a:latin typeface="Arial" panose="020B0604020202020204" pitchFamily="34" charset="0"/>
                <a:cs typeface="Arial" panose="020B0604020202020204" pitchFamily="34" charset="0"/>
              </a:rPr>
              <a:t>Find the best small business banking account.</a:t>
            </a:r>
          </a:p>
          <a:p>
            <a:pPr marL="457200" indent="-457200">
              <a:buFont typeface="+mj-lt"/>
              <a:buAutoNum type="arabicPeriod"/>
            </a:pPr>
            <a:r>
              <a:rPr lang="en-US" sz="2400" dirty="0">
                <a:latin typeface="Arial" panose="020B0604020202020204" pitchFamily="34" charset="0"/>
                <a:cs typeface="Arial" panose="020B0604020202020204" pitchFamily="34" charset="0"/>
              </a:rPr>
              <a:t>Find the best personality fit.</a:t>
            </a:r>
          </a:p>
          <a:p>
            <a:pPr marL="457200" indent="-457200">
              <a:buFont typeface="+mj-lt"/>
              <a:buAutoNum type="arabicPeriod"/>
            </a:pPr>
            <a:r>
              <a:rPr lang="en-US" sz="2400" dirty="0">
                <a:latin typeface="Arial" panose="020B0604020202020204" pitchFamily="34" charset="0"/>
                <a:cs typeface="Arial" panose="020B0604020202020204" pitchFamily="34" charset="0"/>
              </a:rPr>
              <a:t>Build a relationship with the branch manager.</a:t>
            </a:r>
          </a:p>
          <a:p>
            <a:pPr marL="457200" indent="-457200">
              <a:buFont typeface="+mj-lt"/>
              <a:buAutoNum type="arabicPeriod"/>
            </a:pPr>
            <a:r>
              <a:rPr lang="en-US" sz="2400" dirty="0">
                <a:latin typeface="Arial" panose="020B0604020202020204" pitchFamily="34" charset="0"/>
                <a:cs typeface="Arial" panose="020B0604020202020204" pitchFamily="34" charset="0"/>
              </a:rPr>
              <a:t>Understand the structure of banks.</a:t>
            </a:r>
          </a:p>
          <a:p>
            <a:pPr marL="457200" indent="-457200">
              <a:buFont typeface="+mj-lt"/>
              <a:buAutoNum type="arabicPeriod"/>
            </a:pPr>
            <a:r>
              <a:rPr lang="en-US" sz="2400" dirty="0">
                <a:latin typeface="Arial" panose="020B0604020202020204" pitchFamily="34" charset="0"/>
                <a:cs typeface="Arial" panose="020B0604020202020204" pitchFamily="34" charset="0"/>
              </a:rPr>
              <a:t>Check your bank records regularly.</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a:p>
            <a:pPr algn="ctr"/>
            <a:r>
              <a:rPr lang="en-US" sz="3200" b="1" dirty="0">
                <a:solidFill>
                  <a:srgbClr val="0DB14B"/>
                </a:solidFill>
              </a:rPr>
              <a:t>DO NOT USE ANY ORGANIZATION THAT OFFERS QUICK AND EASY LOANS.</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B19DC3EB-C499-4510-9DFF-22A6C4273B50}"/>
              </a:ext>
            </a:extLst>
          </p:cNvPr>
          <p:cNvSpPr txBox="1"/>
          <p:nvPr/>
        </p:nvSpPr>
        <p:spPr>
          <a:xfrm>
            <a:off x="5770418" y="403105"/>
            <a:ext cx="6210299" cy="830997"/>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Working With Banks</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39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 xmlns:a16="http://schemas.microsoft.com/office/drawing/2014/main" id="{4EB39B9A-12E4-430F-8170-E6A8CDD15C75}"/>
              </a:ext>
            </a:extLst>
          </p:cNvPr>
          <p:cNvPicPr>
            <a:picLocks noChangeAspect="1"/>
          </p:cNvPicPr>
          <p:nvPr/>
        </p:nvPicPr>
        <p:blipFill rotWithShape="1">
          <a:blip r:embed="rId2">
            <a:extLst>
              <a:ext uri="{28A0092B-C50C-407E-A947-70E740481C1C}">
                <a14:useLocalDpi xmlns:a14="http://schemas.microsoft.com/office/drawing/2010/main"/>
              </a:ext>
            </a:extLst>
          </a:blip>
          <a:srcRect t="1467" r="4374" b="17849"/>
          <a:stretch/>
        </p:blipFill>
        <p:spPr>
          <a:xfrm>
            <a:off x="0" y="0"/>
            <a:ext cx="12192000" cy="6858000"/>
          </a:xfrm>
          <a:prstGeom prst="rect">
            <a:avLst/>
          </a:prstGeom>
        </p:spPr>
      </p:pic>
      <p:sp>
        <p:nvSpPr>
          <p:cNvPr id="20" name="Rectangle 19">
            <a:extLst>
              <a:ext uri="{FF2B5EF4-FFF2-40B4-BE49-F238E27FC236}">
                <a16:creationId xmlns="" xmlns:a16="http://schemas.microsoft.com/office/drawing/2014/main" id="{A3C25682-E216-4A64-990D-600519699016}"/>
              </a:ext>
            </a:extLst>
          </p:cNvPr>
          <p:cNvSpPr/>
          <p:nvPr/>
        </p:nvSpPr>
        <p:spPr>
          <a:xfrm>
            <a:off x="0" y="0"/>
            <a:ext cx="5392882" cy="6858000"/>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EF72B780-96B8-4880-9941-E57317D31C56}"/>
              </a:ext>
            </a:extLst>
          </p:cNvPr>
          <p:cNvSpPr/>
          <p:nvPr/>
        </p:nvSpPr>
        <p:spPr>
          <a:xfrm>
            <a:off x="0" y="6431973"/>
            <a:ext cx="12192000" cy="426027"/>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a:t>
            </a:fld>
            <a:endParaRPr lang="en-US"/>
          </a:p>
        </p:txBody>
      </p:sp>
      <p:sp>
        <p:nvSpPr>
          <p:cNvPr id="26" name="TextBox 25">
            <a:extLst>
              <a:ext uri="{FF2B5EF4-FFF2-40B4-BE49-F238E27FC236}">
                <a16:creationId xmlns="" xmlns:a16="http://schemas.microsoft.com/office/drawing/2014/main" id="{40418559-F5E2-4C23-94F8-6E4B71331DF1}"/>
              </a:ext>
            </a:extLst>
          </p:cNvPr>
          <p:cNvSpPr txBox="1"/>
          <p:nvPr/>
        </p:nvSpPr>
        <p:spPr>
          <a:xfrm>
            <a:off x="221673" y="696191"/>
            <a:ext cx="5046517" cy="923330"/>
          </a:xfrm>
          <a:prstGeom prst="rect">
            <a:avLst/>
          </a:prstGeom>
          <a:noFill/>
        </p:spPr>
        <p:txBody>
          <a:bodyPr wrap="square" rtlCol="0">
            <a:spAutoFit/>
          </a:bodyPr>
          <a:lstStyle/>
          <a:p>
            <a:r>
              <a:rPr lang="en-CA" sz="5400" b="1" dirty="0">
                <a:solidFill>
                  <a:schemeClr val="bg1"/>
                </a:solidFill>
                <a:latin typeface="Arial" panose="020B0604020202020204" pitchFamily="34" charset="0"/>
                <a:cs typeface="Arial" panose="020B0604020202020204" pitchFamily="34" charset="0"/>
              </a:rPr>
              <a:t>Housekeeping</a:t>
            </a:r>
            <a:endParaRPr lang="en-US" sz="5400"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BD7C2376-6F1A-4D0C-89A8-85E66A8065A5}"/>
              </a:ext>
            </a:extLst>
          </p:cNvPr>
          <p:cNvSpPr txBox="1"/>
          <p:nvPr/>
        </p:nvSpPr>
        <p:spPr>
          <a:xfrm>
            <a:off x="554183" y="1905001"/>
            <a:ext cx="4319154" cy="3170099"/>
          </a:xfrm>
          <a:prstGeom prst="rect">
            <a:avLst/>
          </a:prstGeom>
          <a:noFill/>
        </p:spPr>
        <p:txBody>
          <a:bodyPr wrap="square" rtlCol="0">
            <a:spAutoFit/>
          </a:bodyPr>
          <a:lstStyle/>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Start time, break time, finish time</a:t>
            </a:r>
          </a:p>
          <a:p>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Emergency exits, emergency protocols</a:t>
            </a:r>
          </a:p>
          <a:p>
            <a:pPr marL="342900" indent="-3429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Washrooms</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Food and drink</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Cell phone use</a:t>
            </a:r>
          </a:p>
        </p:txBody>
      </p:sp>
      <p:pic>
        <p:nvPicPr>
          <p:cNvPr id="11" name="Picture 10" descr="A picture containing device&#10;&#10;Description automatically generated">
            <a:extLst>
              <a:ext uri="{FF2B5EF4-FFF2-40B4-BE49-F238E27FC236}">
                <a16:creationId xmlns="" xmlns:a16="http://schemas.microsoft.com/office/drawing/2014/main" id="{F7317EEA-F751-4E0F-85FA-BBD424B3B9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40689002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75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28">
                                            <p:txEl>
                                              <p:pRg st="2" end="2"/>
                                            </p:txEl>
                                          </p:spTgt>
                                        </p:tgtEl>
                                        <p:attrNameLst>
                                          <p:attrName>style.visibility</p:attrName>
                                        </p:attrNameLst>
                                      </p:cBhvr>
                                      <p:to>
                                        <p:strVal val="visible"/>
                                      </p:to>
                                    </p:set>
                                    <p:anim calcmode="lin" valueType="num">
                                      <p:cBhvr additive="base">
                                        <p:cTn id="12" dur="750" fill="hold"/>
                                        <p:tgtEl>
                                          <p:spTgt spid="28">
                                            <p:txEl>
                                              <p:pRg st="2" end="2"/>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8">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28">
                                            <p:txEl>
                                              <p:pRg st="4" end="4"/>
                                            </p:txEl>
                                          </p:spTgt>
                                        </p:tgtEl>
                                        <p:attrNameLst>
                                          <p:attrName>style.visibility</p:attrName>
                                        </p:attrNameLst>
                                      </p:cBhvr>
                                      <p:to>
                                        <p:strVal val="visible"/>
                                      </p:to>
                                    </p:set>
                                    <p:anim calcmode="lin" valueType="num">
                                      <p:cBhvr additive="base">
                                        <p:cTn id="17" dur="750" fill="hold"/>
                                        <p:tgtEl>
                                          <p:spTgt spid="28">
                                            <p:txEl>
                                              <p:pRg st="4" end="4"/>
                                            </p:tx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28">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fill="hold" grpId="0" nodeType="afterEffect">
                                  <p:stCondLst>
                                    <p:cond delay="0"/>
                                  </p:stCondLst>
                                  <p:childTnLst>
                                    <p:set>
                                      <p:cBhvr>
                                        <p:cTn id="21" dur="1" fill="hold">
                                          <p:stCondLst>
                                            <p:cond delay="0"/>
                                          </p:stCondLst>
                                        </p:cTn>
                                        <p:tgtEl>
                                          <p:spTgt spid="28">
                                            <p:txEl>
                                              <p:pRg st="6" end="6"/>
                                            </p:txEl>
                                          </p:spTgt>
                                        </p:tgtEl>
                                        <p:attrNameLst>
                                          <p:attrName>style.visibility</p:attrName>
                                        </p:attrNameLst>
                                      </p:cBhvr>
                                      <p:to>
                                        <p:strVal val="visible"/>
                                      </p:to>
                                    </p:set>
                                    <p:anim calcmode="lin" valueType="num">
                                      <p:cBhvr additive="base">
                                        <p:cTn id="22" dur="750" fill="hold"/>
                                        <p:tgtEl>
                                          <p:spTgt spid="28">
                                            <p:txEl>
                                              <p:pRg st="6" end="6"/>
                                            </p:txEl>
                                          </p:spTgt>
                                        </p:tgtEl>
                                        <p:attrNameLst>
                                          <p:attrName>ppt_x</p:attrName>
                                        </p:attrNameLst>
                                      </p:cBhvr>
                                      <p:tavLst>
                                        <p:tav tm="0">
                                          <p:val>
                                            <p:strVal val="0-#ppt_w/2"/>
                                          </p:val>
                                        </p:tav>
                                        <p:tav tm="100000">
                                          <p:val>
                                            <p:strVal val="#ppt_x"/>
                                          </p:val>
                                        </p:tav>
                                      </p:tavLst>
                                    </p:anim>
                                    <p:anim calcmode="lin" valueType="num">
                                      <p:cBhvr additive="base">
                                        <p:cTn id="23" dur="750" fill="hold"/>
                                        <p:tgtEl>
                                          <p:spTgt spid="28">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28">
                                            <p:txEl>
                                              <p:pRg st="8" end="8"/>
                                            </p:txEl>
                                          </p:spTgt>
                                        </p:tgtEl>
                                        <p:attrNameLst>
                                          <p:attrName>style.visibility</p:attrName>
                                        </p:attrNameLst>
                                      </p:cBhvr>
                                      <p:to>
                                        <p:strVal val="visible"/>
                                      </p:to>
                                    </p:set>
                                    <p:anim calcmode="lin" valueType="num">
                                      <p:cBhvr additive="base">
                                        <p:cTn id="27" dur="750" fill="hold"/>
                                        <p:tgtEl>
                                          <p:spTgt spid="28">
                                            <p:txEl>
                                              <p:pRg st="8" end="8"/>
                                            </p:txEl>
                                          </p:spTgt>
                                        </p:tgtEl>
                                        <p:attrNameLst>
                                          <p:attrName>ppt_x</p:attrName>
                                        </p:attrNameLst>
                                      </p:cBhvr>
                                      <p:tavLst>
                                        <p:tav tm="0">
                                          <p:val>
                                            <p:strVal val="0-#ppt_w/2"/>
                                          </p:val>
                                        </p:tav>
                                        <p:tav tm="100000">
                                          <p:val>
                                            <p:strVal val="#ppt_x"/>
                                          </p:val>
                                        </p:tav>
                                      </p:tavLst>
                                    </p:anim>
                                    <p:anim calcmode="lin" valueType="num">
                                      <p:cBhvr additive="base">
                                        <p:cTn id="28" dur="750" fill="hold"/>
                                        <p:tgtEl>
                                          <p:spTgt spid="2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041E223B-B16D-4998-B8BE-11549429EAE0}"/>
              </a:ext>
            </a:extLst>
          </p:cNvPr>
          <p:cNvPicPr>
            <a:picLocks noChangeAspect="1"/>
          </p:cNvPicPr>
          <p:nvPr/>
        </p:nvPicPr>
        <p:blipFill rotWithShape="1">
          <a:blip r:embed="rId2">
            <a:extLst>
              <a:ext uri="{28A0092B-C50C-407E-A947-70E740481C1C}">
                <a14:useLocalDpi xmlns:a14="http://schemas.microsoft.com/office/drawing/2010/main"/>
              </a:ext>
            </a:extLst>
          </a:blip>
          <a:srcRect l="3157" t="4205" r="6227" b="4014"/>
          <a:stretch/>
        </p:blipFill>
        <p:spPr>
          <a:xfrm>
            <a:off x="6039726" y="-728548"/>
            <a:ext cx="7847724" cy="7948498"/>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30</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61895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Working With Banks</a:t>
            </a:r>
            <a:endParaRPr lang="en-US" sz="4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40945" y="3431817"/>
            <a:ext cx="5324531" cy="2123658"/>
          </a:xfrm>
          <a:prstGeom prst="rect">
            <a:avLst/>
          </a:prstGeom>
          <a:noFill/>
        </p:spPr>
        <p:txBody>
          <a:bodyPr wrap="square" rtlCol="0">
            <a:spAutoFit/>
          </a:bodyPr>
          <a:lstStyle/>
          <a:p>
            <a:pPr algn="ctr"/>
            <a:r>
              <a:rPr lang="en-US" sz="2200" dirty="0">
                <a:latin typeface="Arial" panose="020B0604020202020204" pitchFamily="34" charset="0"/>
                <a:cs typeface="Arial" panose="020B0604020202020204" pitchFamily="34" charset="0"/>
              </a:rPr>
              <a:t>Briefly research three banks located near you or that you know of.  Try to research different kinds of banks (first tier, second tier, subsidiary, credit union, online bank).  Compare and contrast the packages to select the best one for your business.</a:t>
            </a:r>
          </a:p>
        </p:txBody>
      </p:sp>
      <p:sp>
        <p:nvSpPr>
          <p:cNvPr id="17" name="Oval 16">
            <a:extLst>
              <a:ext uri="{FF2B5EF4-FFF2-40B4-BE49-F238E27FC236}">
                <a16:creationId xmlns="" xmlns:a16="http://schemas.microsoft.com/office/drawing/2014/main" id="{8F408975-EE34-4A70-82AD-4FA7306D8789}"/>
              </a:ext>
            </a:extLst>
          </p:cNvPr>
          <p:cNvSpPr/>
          <p:nvPr/>
        </p:nvSpPr>
        <p:spPr>
          <a:xfrm>
            <a:off x="1979610" y="1361121"/>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 xmlns:a16="http://schemas.microsoft.com/office/drawing/2014/main" id="{3DBA6538-EFAE-4131-A9BF-8495293A30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372910" y="1655588"/>
            <a:ext cx="1260602" cy="1260602"/>
          </a:xfrm>
          <a:prstGeom prst="rect">
            <a:avLst/>
          </a:prstGeom>
        </p:spPr>
      </p:pic>
    </p:spTree>
    <p:extLst>
      <p:ext uri="{BB962C8B-B14F-4D97-AF65-F5344CB8AC3E}">
        <p14:creationId xmlns:p14="http://schemas.microsoft.com/office/powerpoint/2010/main" val="813818628"/>
      </p:ext>
    </p:extLst>
  </p:cSld>
  <p:clrMapOvr>
    <a:masterClrMapping/>
  </p:clrMapOvr>
  <p:transition spd="med">
    <p:pull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38FE650-AE06-4AF0-BF7D-40B563294A80}"/>
              </a:ext>
            </a:extLst>
          </p:cNvPr>
          <p:cNvPicPr>
            <a:picLocks noChangeAspect="1"/>
          </p:cNvPicPr>
          <p:nvPr/>
        </p:nvPicPr>
        <p:blipFill rotWithShape="1">
          <a:blip r:embed="rId2">
            <a:extLst>
              <a:ext uri="{28A0092B-C50C-407E-A947-70E740481C1C}">
                <a14:useLocalDpi xmlns:a14="http://schemas.microsoft.com/office/drawing/2010/main"/>
              </a:ext>
            </a:extLst>
          </a:blip>
          <a:srcRect t="6254"/>
          <a:stretch/>
        </p:blipFill>
        <p:spPr>
          <a:xfrm>
            <a:off x="0" y="-1"/>
            <a:ext cx="12192000" cy="6429088"/>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1"/>
            <a:ext cx="12192000" cy="2032907"/>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31</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62792" y="118219"/>
            <a:ext cx="11866418" cy="923330"/>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Constructing a Budget</a:t>
            </a:r>
            <a:endParaRPr lang="en-US" sz="54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2CEA06C8-D8CF-49FC-AA25-19A3BB607FD5}"/>
              </a:ext>
            </a:extLst>
          </p:cNvPr>
          <p:cNvSpPr txBox="1"/>
          <p:nvPr/>
        </p:nvSpPr>
        <p:spPr>
          <a:xfrm>
            <a:off x="869373" y="967256"/>
            <a:ext cx="10453254"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A budget </a:t>
            </a:r>
            <a:r>
              <a:rPr lang="en-US" sz="2800" dirty="0">
                <a:latin typeface="Arial" panose="020B0604020202020204" pitchFamily="34" charset="0"/>
                <a:cs typeface="Arial" panose="020B0604020202020204" pitchFamily="34" charset="0"/>
              </a:rPr>
              <a:t>is a document we develop to predict how our business will perform financially over a year. </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63341832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7EAA7212-E5E7-4C65-9D1A-74BEC162B1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898" r="42270" b="269"/>
          <a:stretch/>
        </p:blipFill>
        <p:spPr>
          <a:xfrm>
            <a:off x="0" y="0"/>
            <a:ext cx="5460642" cy="6429087"/>
          </a:xfrm>
          <a:prstGeom prst="rect">
            <a:avLst/>
          </a:prstGeom>
        </p:spPr>
      </p:pic>
      <p:sp>
        <p:nvSpPr>
          <p:cNvPr id="12" name="Rectangle 11">
            <a:extLst>
              <a:ext uri="{FF2B5EF4-FFF2-40B4-BE49-F238E27FC236}">
                <a16:creationId xmlns="" xmlns:a16="http://schemas.microsoft.com/office/drawing/2014/main" id="{56469024-9F58-4B26-831C-ED09507DB750}"/>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32</a:t>
            </a:fld>
            <a:endParaRPr lang="en-US"/>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1948961"/>
            <a:ext cx="6101423" cy="397031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There are three main sections to our budget:</a:t>
            </a:r>
          </a:p>
          <a:p>
            <a:endParaRPr lang="en-US" sz="2400" dirty="0">
              <a:latin typeface="Arial" panose="020B0604020202020204" pitchFamily="34" charset="0"/>
              <a:cs typeface="Arial" panose="020B0604020202020204" pitchFamily="34" charset="0"/>
            </a:endParaRPr>
          </a:p>
          <a:p>
            <a:pPr marL="457200" indent="-457200">
              <a:buFont typeface="+mj-lt"/>
              <a:buAutoNum type="arabicPeriod"/>
            </a:pPr>
            <a:r>
              <a:rPr lang="en-US" sz="2800" b="1" dirty="0">
                <a:solidFill>
                  <a:srgbClr val="0DB14B"/>
                </a:solidFill>
                <a:latin typeface="Arial" panose="020B0604020202020204" pitchFamily="34" charset="0"/>
                <a:cs typeface="Arial" panose="020B0604020202020204" pitchFamily="34" charset="0"/>
              </a:rPr>
              <a:t>Revenue</a:t>
            </a:r>
            <a:r>
              <a:rPr lang="en-US" sz="2400" dirty="0">
                <a:latin typeface="Arial" panose="020B0604020202020204" pitchFamily="34" charset="0"/>
                <a:cs typeface="Arial" panose="020B0604020202020204" pitchFamily="34" charset="0"/>
              </a:rPr>
              <a:t>, the money we predict we will have coming into our business.</a:t>
            </a:r>
          </a:p>
          <a:p>
            <a:pPr marL="457200" indent="-457200">
              <a:buFont typeface="+mj-lt"/>
              <a:buAutoNum type="arabicPeriod"/>
            </a:pPr>
            <a:r>
              <a:rPr lang="en-US" sz="2800" b="1" dirty="0">
                <a:solidFill>
                  <a:srgbClr val="0DB14B"/>
                </a:solidFill>
                <a:latin typeface="Arial" panose="020B0604020202020204" pitchFamily="34" charset="0"/>
                <a:cs typeface="Arial" panose="020B0604020202020204" pitchFamily="34" charset="0"/>
              </a:rPr>
              <a:t>Expenses</a:t>
            </a:r>
            <a:r>
              <a:rPr lang="en-US" sz="2400" dirty="0">
                <a:latin typeface="Arial" panose="020B0604020202020204" pitchFamily="34" charset="0"/>
                <a:cs typeface="Arial" panose="020B0604020202020204" pitchFamily="34" charset="0"/>
              </a:rPr>
              <a:t>, the money we predict we will spend.</a:t>
            </a:r>
          </a:p>
          <a:p>
            <a:pPr marL="457200" indent="-457200">
              <a:buFont typeface="+mj-lt"/>
              <a:buAutoNum type="arabicPeriod"/>
            </a:pPr>
            <a:r>
              <a:rPr lang="en-US" sz="2800" b="1" dirty="0">
                <a:solidFill>
                  <a:srgbClr val="0DB14B"/>
                </a:solidFill>
                <a:latin typeface="Arial" panose="020B0604020202020204" pitchFamily="34" charset="0"/>
                <a:cs typeface="Arial" panose="020B0604020202020204" pitchFamily="34" charset="0"/>
              </a:rPr>
              <a:t>Profit (Loss), </a:t>
            </a:r>
            <a:r>
              <a:rPr lang="en-US" sz="2400" dirty="0">
                <a:latin typeface="Arial" panose="020B0604020202020204" pitchFamily="34" charset="0"/>
                <a:cs typeface="Arial" panose="020B0604020202020204" pitchFamily="34" charset="0"/>
              </a:rPr>
              <a:t>also called earnings or margin, the difference between our revenue and our expenses.</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B19DC3EB-C499-4510-9DFF-22A6C4273B50}"/>
              </a:ext>
            </a:extLst>
          </p:cNvPr>
          <p:cNvSpPr txBox="1"/>
          <p:nvPr/>
        </p:nvSpPr>
        <p:spPr>
          <a:xfrm>
            <a:off x="5770418" y="174505"/>
            <a:ext cx="6210299" cy="1508105"/>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Constructing</a:t>
            </a:r>
            <a:r>
              <a:rPr lang="en-CA" sz="4400" b="1" dirty="0">
                <a:latin typeface="Arial" panose="020B0604020202020204" pitchFamily="34" charset="0"/>
                <a:cs typeface="Arial" panose="020B0604020202020204" pitchFamily="34" charset="0"/>
              </a:rPr>
              <a:t> a Budget</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552991"/>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401DCD1F-2F3F-47E1-971B-281E3DEBF3DD}"/>
              </a:ext>
            </a:extLst>
          </p:cNvPr>
          <p:cNvGraphicFramePr>
            <a:graphicFrameLocks noGrp="1"/>
          </p:cNvGraphicFramePr>
          <p:nvPr>
            <p:extLst>
              <p:ext uri="{D42A27DB-BD31-4B8C-83A1-F6EECF244321}">
                <p14:modId xmlns:p14="http://schemas.microsoft.com/office/powerpoint/2010/main" val="3307049419"/>
              </p:ext>
            </p:extLst>
          </p:nvPr>
        </p:nvGraphicFramePr>
        <p:xfrm>
          <a:off x="737602" y="345101"/>
          <a:ext cx="6418572" cy="5731380"/>
        </p:xfrm>
        <a:graphic>
          <a:graphicData uri="http://schemas.openxmlformats.org/drawingml/2006/table">
            <a:tbl>
              <a:tblPr firstRow="1" bandRow="1">
                <a:tableStyleId>{5C22544A-7EE6-4342-B048-85BDC9FD1C3A}</a:tableStyleId>
              </a:tblPr>
              <a:tblGrid>
                <a:gridCol w="3209286">
                  <a:extLst>
                    <a:ext uri="{9D8B030D-6E8A-4147-A177-3AD203B41FA5}">
                      <a16:colId xmlns="" xmlns:a16="http://schemas.microsoft.com/office/drawing/2014/main" val="976167221"/>
                    </a:ext>
                  </a:extLst>
                </a:gridCol>
                <a:gridCol w="3209286">
                  <a:extLst>
                    <a:ext uri="{9D8B030D-6E8A-4147-A177-3AD203B41FA5}">
                      <a16:colId xmlns="" xmlns:a16="http://schemas.microsoft.com/office/drawing/2014/main" val="1301149341"/>
                    </a:ext>
                  </a:extLst>
                </a:gridCol>
              </a:tblGrid>
              <a:tr h="33228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Projected Revenue</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hMerge="1">
                  <a:txBody>
                    <a:bodyPr/>
                    <a:lstStyle/>
                    <a:p>
                      <a:endParaRPr lang="en-CA" sz="1600" dirty="0"/>
                    </a:p>
                  </a:txBody>
                  <a:tcPr marL="80915" marR="80915" marT="40458" marB="40458"/>
                </a:tc>
                <a:extLst>
                  <a:ext uri="{0D108BD9-81ED-4DB2-BD59-A6C34878D82A}">
                    <a16:rowId xmlns="" xmlns:a16="http://schemas.microsoft.com/office/drawing/2014/main" val="791625412"/>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Dog Walking</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$77,820.00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824954533"/>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Pet Sitting</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$77,820.00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947117967"/>
                  </a:ext>
                </a:extLst>
              </a:tr>
              <a:tr h="3322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Total Revenue</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$154,560.00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3532619685"/>
                  </a:ext>
                </a:extLst>
              </a:tr>
              <a:tr h="33228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Projected Expenses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hMerge="1">
                  <a:txBody>
                    <a:bodyPr/>
                    <a:lstStyle/>
                    <a:p>
                      <a:endParaRPr lang="en-CA" sz="1600" dirty="0"/>
                    </a:p>
                  </a:txBody>
                  <a:tcPr marL="80915" marR="80915" marT="40458" marB="40458"/>
                </a:tc>
                <a:extLst>
                  <a:ext uri="{0D108BD9-81ED-4DB2-BD59-A6C34878D82A}">
                    <a16:rowId xmlns="" xmlns:a16="http://schemas.microsoft.com/office/drawing/2014/main" val="4136680733"/>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Accounting</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$1,700.00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999733829"/>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Cell Phones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$1,200.00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825496256"/>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Insurance</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$1,200.00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13092554"/>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Internet</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$360.00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900134958"/>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Miscellaneous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$520.00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68608117"/>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Motor Vehicles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$3,600.00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84142755"/>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Office Supplies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$600.00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81511558"/>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Dog Walking Supplies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$1,200.00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253412387"/>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Print Advertising</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$4,800.00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014932814"/>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Website Hosting</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$420.00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893757276"/>
                  </a:ext>
                </a:extLst>
              </a:tr>
              <a:tr h="32532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Total Expenses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$15,600.00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06318307"/>
                  </a:ext>
                </a:extLst>
              </a:tr>
              <a:tr h="4217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Projected Profit (Loss)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$138,960.00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40562328"/>
                  </a:ext>
                </a:extLst>
              </a:tr>
            </a:tbl>
          </a:graphicData>
        </a:graphic>
      </p:graphicFrame>
      <p:pic>
        <p:nvPicPr>
          <p:cNvPr id="60" name="Picture 59">
            <a:extLst>
              <a:ext uri="{FF2B5EF4-FFF2-40B4-BE49-F238E27FC236}">
                <a16:creationId xmlns="" xmlns:a16="http://schemas.microsoft.com/office/drawing/2014/main" id="{1CFF2F88-C96F-4EBC-B009-84F995DA33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6820" r="5890"/>
          <a:stretch/>
        </p:blipFill>
        <p:spPr>
          <a:xfrm>
            <a:off x="7934794" y="0"/>
            <a:ext cx="4257206" cy="6421582"/>
          </a:xfrm>
          <a:prstGeom prst="rect">
            <a:avLst/>
          </a:prstGeom>
        </p:spPr>
      </p:pic>
      <p:sp>
        <p:nvSpPr>
          <p:cNvPr id="44" name="Rectangle 43">
            <a:extLst>
              <a:ext uri="{FF2B5EF4-FFF2-40B4-BE49-F238E27FC236}">
                <a16:creationId xmlns="" xmlns:a16="http://schemas.microsoft.com/office/drawing/2014/main" id="{BFB154B8-55DE-4997-BE9E-776CB7EF0810}"/>
              </a:ext>
            </a:extLst>
          </p:cNvPr>
          <p:cNvSpPr/>
          <p:nvPr/>
        </p:nvSpPr>
        <p:spPr>
          <a:xfrm>
            <a:off x="7934795" y="0"/>
            <a:ext cx="4257206" cy="6858000"/>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 xmlns:a16="http://schemas.microsoft.com/office/drawing/2014/main" id="{9F16498C-9622-476D-8851-29EFEDB2C0EA}"/>
              </a:ext>
            </a:extLst>
          </p:cNvPr>
          <p:cNvSpPr txBox="1"/>
          <p:nvPr/>
        </p:nvSpPr>
        <p:spPr>
          <a:xfrm>
            <a:off x="8347761" y="1373099"/>
            <a:ext cx="3716480" cy="1323439"/>
          </a:xfrm>
          <a:prstGeom prst="rect">
            <a:avLst/>
          </a:prstGeom>
          <a:noFill/>
        </p:spPr>
        <p:txBody>
          <a:bodyPr wrap="square" rtlCol="0">
            <a:spAutoFit/>
          </a:bodyPr>
          <a:lstStyle/>
          <a:p>
            <a:r>
              <a:rPr lang="en-CA" sz="4000" b="1" dirty="0">
                <a:solidFill>
                  <a:schemeClr val="bg1"/>
                </a:solidFill>
                <a:latin typeface="Arial" panose="020B0604020202020204" pitchFamily="34" charset="0"/>
                <a:cs typeface="Arial" panose="020B0604020202020204" pitchFamily="34" charset="0"/>
              </a:rPr>
              <a:t>Constructing a Budget</a:t>
            </a:r>
          </a:p>
        </p:txBody>
      </p:sp>
      <p:sp>
        <p:nvSpPr>
          <p:cNvPr id="34" name="TextBox 33">
            <a:extLst>
              <a:ext uri="{FF2B5EF4-FFF2-40B4-BE49-F238E27FC236}">
                <a16:creationId xmlns="" xmlns:a16="http://schemas.microsoft.com/office/drawing/2014/main" id="{5960C881-87AB-4E86-8665-EB2EC75F3F4E}"/>
              </a:ext>
            </a:extLst>
          </p:cNvPr>
          <p:cNvSpPr txBox="1"/>
          <p:nvPr/>
        </p:nvSpPr>
        <p:spPr>
          <a:xfrm>
            <a:off x="8347761" y="2868175"/>
            <a:ext cx="3649366" cy="2246769"/>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Here is a sample one-year budget for our hypothetical business, Perfect Pet Services. </a:t>
            </a:r>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33</a:t>
            </a:fld>
            <a:endParaRPr lang="en-US"/>
          </a:p>
        </p:txBody>
      </p:sp>
      <p:pic>
        <p:nvPicPr>
          <p:cNvPr id="37" name="Picture 36">
            <a:extLst>
              <a:ext uri="{FF2B5EF4-FFF2-40B4-BE49-F238E27FC236}">
                <a16:creationId xmlns="" xmlns:a16="http://schemas.microsoft.com/office/drawing/2014/main" id="{B3AF2F06-C184-4B95-9155-62411BD5681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2823221886"/>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D5A24E-5848-4D0E-8C29-39A8405BCAE1}"/>
              </a:ext>
            </a:extLst>
          </p:cNvPr>
          <p:cNvPicPr>
            <a:picLocks noChangeAspect="1"/>
          </p:cNvPicPr>
          <p:nvPr/>
        </p:nvPicPr>
        <p:blipFill rotWithShape="1">
          <a:blip r:embed="rId2">
            <a:extLst>
              <a:ext uri="{28A0092B-C50C-407E-A947-70E740481C1C}">
                <a14:useLocalDpi xmlns:a14="http://schemas.microsoft.com/office/drawing/2010/main"/>
              </a:ext>
            </a:extLst>
          </a:blip>
          <a:srcRect t="40424" b="29336"/>
          <a:stretch/>
        </p:blipFill>
        <p:spPr>
          <a:xfrm>
            <a:off x="0" y="-1"/>
            <a:ext cx="12192000" cy="2073879"/>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513"/>
            <a:ext cx="12192000" cy="2073878"/>
          </a:xfrm>
          <a:prstGeom prst="rect">
            <a:avLst/>
          </a:prstGeom>
          <a:solidFill>
            <a:srgbClr val="0DB14B">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34</a:t>
            </a:fld>
            <a:endParaRPr lang="en-US"/>
          </a:p>
        </p:txBody>
      </p:sp>
      <p:sp>
        <p:nvSpPr>
          <p:cNvPr id="12" name="TextBox 11">
            <a:extLst>
              <a:ext uri="{FF2B5EF4-FFF2-40B4-BE49-F238E27FC236}">
                <a16:creationId xmlns="" xmlns:a16="http://schemas.microsoft.com/office/drawing/2014/main" id="{2CEA06C8-D8CF-49FC-AA25-19A3BB607FD5}"/>
              </a:ext>
            </a:extLst>
          </p:cNvPr>
          <p:cNvSpPr txBox="1"/>
          <p:nvPr/>
        </p:nvSpPr>
        <p:spPr>
          <a:xfrm>
            <a:off x="840683" y="621439"/>
            <a:ext cx="10453254"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Here are some common expenses that we have when we run a business, but these are by no means the only possible expenses. </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grpSp>
        <p:nvGrpSpPr>
          <p:cNvPr id="5" name="Group 4">
            <a:extLst>
              <a:ext uri="{FF2B5EF4-FFF2-40B4-BE49-F238E27FC236}">
                <a16:creationId xmlns="" xmlns:a16="http://schemas.microsoft.com/office/drawing/2014/main" id="{208BCA2A-6B52-4D63-AC63-9E44433B244D}"/>
              </a:ext>
            </a:extLst>
          </p:cNvPr>
          <p:cNvGrpSpPr/>
          <p:nvPr/>
        </p:nvGrpSpPr>
        <p:grpSpPr>
          <a:xfrm>
            <a:off x="475084" y="2676746"/>
            <a:ext cx="1235534" cy="1235534"/>
            <a:chOff x="475084" y="2676746"/>
            <a:chExt cx="1235534" cy="1235534"/>
          </a:xfrm>
        </p:grpSpPr>
        <p:sp>
          <p:nvSpPr>
            <p:cNvPr id="14" name="Oval 13">
              <a:extLst>
                <a:ext uri="{FF2B5EF4-FFF2-40B4-BE49-F238E27FC236}">
                  <a16:creationId xmlns="" xmlns:a16="http://schemas.microsoft.com/office/drawing/2014/main" id="{BFD64CDE-413E-41EB-AAF5-6A570CF3EA18}"/>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426857ED-BDBE-4625-90FA-0A6C3AB581B2}"/>
                </a:ext>
              </a:extLst>
            </p:cNvPr>
            <p:cNvSpPr txBox="1"/>
            <p:nvPr/>
          </p:nvSpPr>
          <p:spPr>
            <a:xfrm>
              <a:off x="553558" y="3156013"/>
              <a:ext cx="1078586" cy="276999"/>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Accounting</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 xmlns:a16="http://schemas.microsoft.com/office/drawing/2014/main" id="{2B55AFAC-1D2C-4F1E-896E-34FC6A62CF46}"/>
              </a:ext>
            </a:extLst>
          </p:cNvPr>
          <p:cNvGrpSpPr/>
          <p:nvPr/>
        </p:nvGrpSpPr>
        <p:grpSpPr>
          <a:xfrm>
            <a:off x="1907110" y="2193466"/>
            <a:ext cx="1235534" cy="1235534"/>
            <a:chOff x="475084" y="2676746"/>
            <a:chExt cx="1235534" cy="1235534"/>
          </a:xfrm>
        </p:grpSpPr>
        <p:sp>
          <p:nvSpPr>
            <p:cNvPr id="53" name="Oval 52">
              <a:extLst>
                <a:ext uri="{FF2B5EF4-FFF2-40B4-BE49-F238E27FC236}">
                  <a16:creationId xmlns="" xmlns:a16="http://schemas.microsoft.com/office/drawing/2014/main" id="{35E02B20-367B-417D-AF30-FB5720278B8B}"/>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 xmlns:a16="http://schemas.microsoft.com/office/drawing/2014/main" id="{C219CD8C-8CE5-4A79-AA1B-EF3D3263276E}"/>
                </a:ext>
              </a:extLst>
            </p:cNvPr>
            <p:cNvSpPr txBox="1"/>
            <p:nvPr/>
          </p:nvSpPr>
          <p:spPr>
            <a:xfrm>
              <a:off x="553558" y="3156013"/>
              <a:ext cx="1078586" cy="276999"/>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Cell Phone</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55" name="Group 54">
            <a:extLst>
              <a:ext uri="{FF2B5EF4-FFF2-40B4-BE49-F238E27FC236}">
                <a16:creationId xmlns="" xmlns:a16="http://schemas.microsoft.com/office/drawing/2014/main" id="{00793599-E976-4D2C-BA35-D1FADEA5E752}"/>
              </a:ext>
            </a:extLst>
          </p:cNvPr>
          <p:cNvGrpSpPr/>
          <p:nvPr/>
        </p:nvGrpSpPr>
        <p:grpSpPr>
          <a:xfrm>
            <a:off x="3339136" y="2676746"/>
            <a:ext cx="1235534" cy="1235534"/>
            <a:chOff x="475084" y="2676746"/>
            <a:chExt cx="1235534" cy="1235534"/>
          </a:xfrm>
        </p:grpSpPr>
        <p:sp>
          <p:nvSpPr>
            <p:cNvPr id="56" name="Oval 55">
              <a:extLst>
                <a:ext uri="{FF2B5EF4-FFF2-40B4-BE49-F238E27FC236}">
                  <a16:creationId xmlns="" xmlns:a16="http://schemas.microsoft.com/office/drawing/2014/main" id="{7B627519-5175-415D-B772-06C3B29C9F6F}"/>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 xmlns:a16="http://schemas.microsoft.com/office/drawing/2014/main" id="{28F81C6C-45C1-4713-9C86-295754DAE385}"/>
                </a:ext>
              </a:extLst>
            </p:cNvPr>
            <p:cNvSpPr txBox="1"/>
            <p:nvPr/>
          </p:nvSpPr>
          <p:spPr>
            <a:xfrm>
              <a:off x="553558" y="3156013"/>
              <a:ext cx="1078586" cy="276999"/>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Insurance</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 xmlns:a16="http://schemas.microsoft.com/office/drawing/2014/main" id="{6B9389C0-F8EF-4820-B815-5A50BE3ED75E}"/>
              </a:ext>
            </a:extLst>
          </p:cNvPr>
          <p:cNvGrpSpPr/>
          <p:nvPr/>
        </p:nvGrpSpPr>
        <p:grpSpPr>
          <a:xfrm>
            <a:off x="4771162" y="2193466"/>
            <a:ext cx="1235534" cy="1235534"/>
            <a:chOff x="475084" y="2676746"/>
            <a:chExt cx="1235534" cy="1235534"/>
          </a:xfrm>
        </p:grpSpPr>
        <p:sp>
          <p:nvSpPr>
            <p:cNvPr id="59" name="Oval 58">
              <a:extLst>
                <a:ext uri="{FF2B5EF4-FFF2-40B4-BE49-F238E27FC236}">
                  <a16:creationId xmlns="" xmlns:a16="http://schemas.microsoft.com/office/drawing/2014/main" id="{BD96E66E-00CB-4574-8C1C-90FEDF5BB4BD}"/>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 xmlns:a16="http://schemas.microsoft.com/office/drawing/2014/main" id="{1B29FABB-53AC-4EDB-8A50-AE8A21DC0CBA}"/>
                </a:ext>
              </a:extLst>
            </p:cNvPr>
            <p:cNvSpPr txBox="1"/>
            <p:nvPr/>
          </p:nvSpPr>
          <p:spPr>
            <a:xfrm>
              <a:off x="553558" y="3156013"/>
              <a:ext cx="1078586" cy="276999"/>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Legal</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61" name="Group 60">
            <a:extLst>
              <a:ext uri="{FF2B5EF4-FFF2-40B4-BE49-F238E27FC236}">
                <a16:creationId xmlns="" xmlns:a16="http://schemas.microsoft.com/office/drawing/2014/main" id="{2872EF57-1E69-4D3E-9780-00A36B75AA37}"/>
              </a:ext>
            </a:extLst>
          </p:cNvPr>
          <p:cNvGrpSpPr/>
          <p:nvPr/>
        </p:nvGrpSpPr>
        <p:grpSpPr>
          <a:xfrm>
            <a:off x="6203188" y="2676746"/>
            <a:ext cx="1235534" cy="1235534"/>
            <a:chOff x="475084" y="2676746"/>
            <a:chExt cx="1235534" cy="1235534"/>
          </a:xfrm>
        </p:grpSpPr>
        <p:sp>
          <p:nvSpPr>
            <p:cNvPr id="62" name="Oval 61">
              <a:extLst>
                <a:ext uri="{FF2B5EF4-FFF2-40B4-BE49-F238E27FC236}">
                  <a16:creationId xmlns="" xmlns:a16="http://schemas.microsoft.com/office/drawing/2014/main" id="{77986AD9-351D-44B7-AE36-F307034519DB}"/>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 xmlns:a16="http://schemas.microsoft.com/office/drawing/2014/main" id="{46F0CCCA-E938-4041-A4AA-5639644ED676}"/>
                </a:ext>
              </a:extLst>
            </p:cNvPr>
            <p:cNvSpPr txBox="1"/>
            <p:nvPr/>
          </p:nvSpPr>
          <p:spPr>
            <a:xfrm>
              <a:off x="475084" y="3156013"/>
              <a:ext cx="1235534" cy="276999"/>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Miscellaneous</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64" name="Group 63">
            <a:extLst>
              <a:ext uri="{FF2B5EF4-FFF2-40B4-BE49-F238E27FC236}">
                <a16:creationId xmlns="" xmlns:a16="http://schemas.microsoft.com/office/drawing/2014/main" id="{2BEAD96F-9D40-4F60-B0FB-D77A473036CB}"/>
              </a:ext>
            </a:extLst>
          </p:cNvPr>
          <p:cNvGrpSpPr/>
          <p:nvPr/>
        </p:nvGrpSpPr>
        <p:grpSpPr>
          <a:xfrm>
            <a:off x="7635214" y="2193466"/>
            <a:ext cx="1235534" cy="1235534"/>
            <a:chOff x="475084" y="2676746"/>
            <a:chExt cx="1235534" cy="1235534"/>
          </a:xfrm>
        </p:grpSpPr>
        <p:sp>
          <p:nvSpPr>
            <p:cNvPr id="65" name="Oval 64">
              <a:extLst>
                <a:ext uri="{FF2B5EF4-FFF2-40B4-BE49-F238E27FC236}">
                  <a16:creationId xmlns="" xmlns:a16="http://schemas.microsoft.com/office/drawing/2014/main" id="{7D45C076-030D-4FC5-BED9-1FD0B1DF528C}"/>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66" name="TextBox 65">
              <a:extLst>
                <a:ext uri="{FF2B5EF4-FFF2-40B4-BE49-F238E27FC236}">
                  <a16:creationId xmlns="" xmlns:a16="http://schemas.microsoft.com/office/drawing/2014/main" id="{12F2D659-AF56-4B5A-9BEB-4230FB685922}"/>
                </a:ext>
              </a:extLst>
            </p:cNvPr>
            <p:cNvSpPr txBox="1"/>
            <p:nvPr/>
          </p:nvSpPr>
          <p:spPr>
            <a:xfrm>
              <a:off x="553558" y="3156013"/>
              <a:ext cx="1078586" cy="276999"/>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Office Rent</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67" name="Group 66">
            <a:extLst>
              <a:ext uri="{FF2B5EF4-FFF2-40B4-BE49-F238E27FC236}">
                <a16:creationId xmlns="" xmlns:a16="http://schemas.microsoft.com/office/drawing/2014/main" id="{A359507E-C9AB-4EFC-83DC-7FF19DE6C128}"/>
              </a:ext>
            </a:extLst>
          </p:cNvPr>
          <p:cNvGrpSpPr/>
          <p:nvPr/>
        </p:nvGrpSpPr>
        <p:grpSpPr>
          <a:xfrm>
            <a:off x="9067240" y="2843557"/>
            <a:ext cx="1235534" cy="1235534"/>
            <a:chOff x="475084" y="2676746"/>
            <a:chExt cx="1235534" cy="1235534"/>
          </a:xfrm>
        </p:grpSpPr>
        <p:sp>
          <p:nvSpPr>
            <p:cNvPr id="68" name="Oval 67">
              <a:extLst>
                <a:ext uri="{FF2B5EF4-FFF2-40B4-BE49-F238E27FC236}">
                  <a16:creationId xmlns="" xmlns:a16="http://schemas.microsoft.com/office/drawing/2014/main" id="{D0CD9C78-3797-41A5-8B2A-755416D4F91C}"/>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 xmlns:a16="http://schemas.microsoft.com/office/drawing/2014/main" id="{281DF692-A6CF-4293-8616-6E183A6C0CBC}"/>
                </a:ext>
              </a:extLst>
            </p:cNvPr>
            <p:cNvSpPr txBox="1"/>
            <p:nvPr/>
          </p:nvSpPr>
          <p:spPr>
            <a:xfrm>
              <a:off x="553558" y="2971460"/>
              <a:ext cx="1078586" cy="646331"/>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Printing</a:t>
              </a:r>
            </a:p>
            <a:p>
              <a:pPr algn="ctr"/>
              <a:r>
                <a:rPr lang="en-CA" sz="1200" b="1" dirty="0">
                  <a:solidFill>
                    <a:schemeClr val="bg1"/>
                  </a:solidFill>
                  <a:latin typeface="Arial" panose="020B0604020202020204" pitchFamily="34" charset="0"/>
                  <a:cs typeface="Arial" panose="020B0604020202020204" pitchFamily="34" charset="0"/>
                </a:rPr>
                <a:t>And Copying</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70" name="Group 69">
            <a:extLst>
              <a:ext uri="{FF2B5EF4-FFF2-40B4-BE49-F238E27FC236}">
                <a16:creationId xmlns="" xmlns:a16="http://schemas.microsoft.com/office/drawing/2014/main" id="{CA5D67CE-D240-4137-B5B1-D3ED1C60B4A4}"/>
              </a:ext>
            </a:extLst>
          </p:cNvPr>
          <p:cNvGrpSpPr/>
          <p:nvPr/>
        </p:nvGrpSpPr>
        <p:grpSpPr>
          <a:xfrm>
            <a:off x="10499266" y="2193466"/>
            <a:ext cx="1235534" cy="1235534"/>
            <a:chOff x="475084" y="2676746"/>
            <a:chExt cx="1235534" cy="1235534"/>
          </a:xfrm>
        </p:grpSpPr>
        <p:sp>
          <p:nvSpPr>
            <p:cNvPr id="71" name="Oval 70">
              <a:extLst>
                <a:ext uri="{FF2B5EF4-FFF2-40B4-BE49-F238E27FC236}">
                  <a16:creationId xmlns="" xmlns:a16="http://schemas.microsoft.com/office/drawing/2014/main" id="{73EF074F-4749-41A9-B4B9-6B90CD975079}"/>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72" name="TextBox 71">
              <a:extLst>
                <a:ext uri="{FF2B5EF4-FFF2-40B4-BE49-F238E27FC236}">
                  <a16:creationId xmlns="" xmlns:a16="http://schemas.microsoft.com/office/drawing/2014/main" id="{B75224C8-CC5D-44B4-84C4-D35682BEAB87}"/>
                </a:ext>
              </a:extLst>
            </p:cNvPr>
            <p:cNvSpPr txBox="1"/>
            <p:nvPr/>
          </p:nvSpPr>
          <p:spPr>
            <a:xfrm>
              <a:off x="553558" y="3156013"/>
              <a:ext cx="1078586" cy="276999"/>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Travel</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00" name="Group 99">
            <a:extLst>
              <a:ext uri="{FF2B5EF4-FFF2-40B4-BE49-F238E27FC236}">
                <a16:creationId xmlns="" xmlns:a16="http://schemas.microsoft.com/office/drawing/2014/main" id="{3D272081-3902-447C-988A-258CF2A40D3A}"/>
              </a:ext>
            </a:extLst>
          </p:cNvPr>
          <p:cNvGrpSpPr/>
          <p:nvPr/>
        </p:nvGrpSpPr>
        <p:grpSpPr>
          <a:xfrm>
            <a:off x="475084" y="4072841"/>
            <a:ext cx="1235534" cy="1235534"/>
            <a:chOff x="475084" y="2676746"/>
            <a:chExt cx="1235534" cy="1235534"/>
          </a:xfrm>
        </p:grpSpPr>
        <p:sp>
          <p:nvSpPr>
            <p:cNvPr id="101" name="Oval 100">
              <a:extLst>
                <a:ext uri="{FF2B5EF4-FFF2-40B4-BE49-F238E27FC236}">
                  <a16:creationId xmlns="" xmlns:a16="http://schemas.microsoft.com/office/drawing/2014/main" id="{5B270E67-3528-4FAC-BE51-22065109910A}"/>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102" name="TextBox 101">
              <a:extLst>
                <a:ext uri="{FF2B5EF4-FFF2-40B4-BE49-F238E27FC236}">
                  <a16:creationId xmlns="" xmlns:a16="http://schemas.microsoft.com/office/drawing/2014/main" id="{0C87CB5C-A630-4705-9957-7D3C01C4D2CD}"/>
                </a:ext>
              </a:extLst>
            </p:cNvPr>
            <p:cNvSpPr txBox="1"/>
            <p:nvPr/>
          </p:nvSpPr>
          <p:spPr>
            <a:xfrm>
              <a:off x="553558" y="3001681"/>
              <a:ext cx="1078586" cy="646331"/>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Advertising and Promotion</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03" name="Group 102">
            <a:extLst>
              <a:ext uri="{FF2B5EF4-FFF2-40B4-BE49-F238E27FC236}">
                <a16:creationId xmlns="" xmlns:a16="http://schemas.microsoft.com/office/drawing/2014/main" id="{90306083-8123-487A-85AB-3D672CCA2C97}"/>
              </a:ext>
            </a:extLst>
          </p:cNvPr>
          <p:cNvGrpSpPr/>
          <p:nvPr/>
        </p:nvGrpSpPr>
        <p:grpSpPr>
          <a:xfrm>
            <a:off x="1907110" y="3589561"/>
            <a:ext cx="1235534" cy="1235534"/>
            <a:chOff x="475084" y="2676746"/>
            <a:chExt cx="1235534" cy="1235534"/>
          </a:xfrm>
        </p:grpSpPr>
        <p:sp>
          <p:nvSpPr>
            <p:cNvPr id="104" name="Oval 103">
              <a:extLst>
                <a:ext uri="{FF2B5EF4-FFF2-40B4-BE49-F238E27FC236}">
                  <a16:creationId xmlns="" xmlns:a16="http://schemas.microsoft.com/office/drawing/2014/main" id="{6A35B971-F574-4A4F-9DC6-E80668DC1745}"/>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105" name="TextBox 104">
              <a:extLst>
                <a:ext uri="{FF2B5EF4-FFF2-40B4-BE49-F238E27FC236}">
                  <a16:creationId xmlns="" xmlns:a16="http://schemas.microsoft.com/office/drawing/2014/main" id="{DA5CFF0F-368D-465F-9073-7A4DC151CA0C}"/>
                </a:ext>
              </a:extLst>
            </p:cNvPr>
            <p:cNvSpPr txBox="1"/>
            <p:nvPr/>
          </p:nvSpPr>
          <p:spPr>
            <a:xfrm>
              <a:off x="553558" y="3156013"/>
              <a:ext cx="1078586" cy="276999"/>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Credit Card</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06" name="Group 105">
            <a:extLst>
              <a:ext uri="{FF2B5EF4-FFF2-40B4-BE49-F238E27FC236}">
                <a16:creationId xmlns="" xmlns:a16="http://schemas.microsoft.com/office/drawing/2014/main" id="{7AE10539-638C-4717-9124-CBBD27D2F622}"/>
              </a:ext>
            </a:extLst>
          </p:cNvPr>
          <p:cNvGrpSpPr/>
          <p:nvPr/>
        </p:nvGrpSpPr>
        <p:grpSpPr>
          <a:xfrm>
            <a:off x="3339136" y="4072841"/>
            <a:ext cx="1235534" cy="1235534"/>
            <a:chOff x="475084" y="2676746"/>
            <a:chExt cx="1235534" cy="1235534"/>
          </a:xfrm>
        </p:grpSpPr>
        <p:sp>
          <p:nvSpPr>
            <p:cNvPr id="107" name="Oval 106">
              <a:extLst>
                <a:ext uri="{FF2B5EF4-FFF2-40B4-BE49-F238E27FC236}">
                  <a16:creationId xmlns="" xmlns:a16="http://schemas.microsoft.com/office/drawing/2014/main" id="{0E5D8E30-0430-4338-8E53-9871091B9C1F}"/>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108" name="TextBox 107">
              <a:extLst>
                <a:ext uri="{FF2B5EF4-FFF2-40B4-BE49-F238E27FC236}">
                  <a16:creationId xmlns="" xmlns:a16="http://schemas.microsoft.com/office/drawing/2014/main" id="{0378C100-276D-471F-A2FD-0CAA8DCD7294}"/>
                </a:ext>
              </a:extLst>
            </p:cNvPr>
            <p:cNvSpPr txBox="1"/>
            <p:nvPr/>
          </p:nvSpPr>
          <p:spPr>
            <a:xfrm>
              <a:off x="553558" y="3001681"/>
              <a:ext cx="1078586" cy="646331"/>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Interest and Bank Charges</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09" name="Group 108">
            <a:extLst>
              <a:ext uri="{FF2B5EF4-FFF2-40B4-BE49-F238E27FC236}">
                <a16:creationId xmlns="" xmlns:a16="http://schemas.microsoft.com/office/drawing/2014/main" id="{C7045A0B-5E2D-47EF-B0A3-C85B988DA9F7}"/>
              </a:ext>
            </a:extLst>
          </p:cNvPr>
          <p:cNvGrpSpPr/>
          <p:nvPr/>
        </p:nvGrpSpPr>
        <p:grpSpPr>
          <a:xfrm>
            <a:off x="4771162" y="3589561"/>
            <a:ext cx="1235534" cy="1235534"/>
            <a:chOff x="475084" y="2676746"/>
            <a:chExt cx="1235534" cy="1235534"/>
          </a:xfrm>
        </p:grpSpPr>
        <p:sp>
          <p:nvSpPr>
            <p:cNvPr id="110" name="Oval 109">
              <a:extLst>
                <a:ext uri="{FF2B5EF4-FFF2-40B4-BE49-F238E27FC236}">
                  <a16:creationId xmlns="" xmlns:a16="http://schemas.microsoft.com/office/drawing/2014/main" id="{EB156D61-79A0-4B19-9AD0-1E8A74217CC1}"/>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111" name="TextBox 110">
              <a:extLst>
                <a:ext uri="{FF2B5EF4-FFF2-40B4-BE49-F238E27FC236}">
                  <a16:creationId xmlns="" xmlns:a16="http://schemas.microsoft.com/office/drawing/2014/main" id="{215C6526-8EE9-447B-9968-B67FBBA087D0}"/>
                </a:ext>
              </a:extLst>
            </p:cNvPr>
            <p:cNvSpPr txBox="1"/>
            <p:nvPr/>
          </p:nvSpPr>
          <p:spPr>
            <a:xfrm>
              <a:off x="475084" y="3063679"/>
              <a:ext cx="1235534" cy="461665"/>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Meals and Entertainment</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12" name="Group 111">
            <a:extLst>
              <a:ext uri="{FF2B5EF4-FFF2-40B4-BE49-F238E27FC236}">
                <a16:creationId xmlns="" xmlns:a16="http://schemas.microsoft.com/office/drawing/2014/main" id="{79143AD2-6B80-42B4-B1EE-E5A810111F39}"/>
              </a:ext>
            </a:extLst>
          </p:cNvPr>
          <p:cNvGrpSpPr/>
          <p:nvPr/>
        </p:nvGrpSpPr>
        <p:grpSpPr>
          <a:xfrm>
            <a:off x="6203188" y="4072841"/>
            <a:ext cx="1235534" cy="1235534"/>
            <a:chOff x="475084" y="2676746"/>
            <a:chExt cx="1235534" cy="1235534"/>
          </a:xfrm>
        </p:grpSpPr>
        <p:sp>
          <p:nvSpPr>
            <p:cNvPr id="113" name="Oval 112">
              <a:extLst>
                <a:ext uri="{FF2B5EF4-FFF2-40B4-BE49-F238E27FC236}">
                  <a16:creationId xmlns="" xmlns:a16="http://schemas.microsoft.com/office/drawing/2014/main" id="{08F0D7FD-767B-4D0B-BC28-373E947D0ADC}"/>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114" name="TextBox 113">
              <a:extLst>
                <a:ext uri="{FF2B5EF4-FFF2-40B4-BE49-F238E27FC236}">
                  <a16:creationId xmlns="" xmlns:a16="http://schemas.microsoft.com/office/drawing/2014/main" id="{5B1ADDDF-26B9-4BEB-B254-397CC68EB8BE}"/>
                </a:ext>
              </a:extLst>
            </p:cNvPr>
            <p:cNvSpPr txBox="1"/>
            <p:nvPr/>
          </p:nvSpPr>
          <p:spPr>
            <a:xfrm>
              <a:off x="553558" y="3063679"/>
              <a:ext cx="1078586" cy="461665"/>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Motor Vehicle</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15" name="Group 114">
            <a:extLst>
              <a:ext uri="{FF2B5EF4-FFF2-40B4-BE49-F238E27FC236}">
                <a16:creationId xmlns="" xmlns:a16="http://schemas.microsoft.com/office/drawing/2014/main" id="{753316CD-FA9C-4318-BADA-CA83D8FEFD4D}"/>
              </a:ext>
            </a:extLst>
          </p:cNvPr>
          <p:cNvGrpSpPr/>
          <p:nvPr/>
        </p:nvGrpSpPr>
        <p:grpSpPr>
          <a:xfrm>
            <a:off x="7635214" y="3589561"/>
            <a:ext cx="1235534" cy="1235534"/>
            <a:chOff x="475084" y="2676746"/>
            <a:chExt cx="1235534" cy="1235534"/>
          </a:xfrm>
        </p:grpSpPr>
        <p:sp>
          <p:nvSpPr>
            <p:cNvPr id="116" name="Oval 115">
              <a:extLst>
                <a:ext uri="{FF2B5EF4-FFF2-40B4-BE49-F238E27FC236}">
                  <a16:creationId xmlns="" xmlns:a16="http://schemas.microsoft.com/office/drawing/2014/main" id="{483FB736-949B-47AA-ACCE-A58CF4390264}"/>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117" name="TextBox 116">
              <a:extLst>
                <a:ext uri="{FF2B5EF4-FFF2-40B4-BE49-F238E27FC236}">
                  <a16:creationId xmlns="" xmlns:a16="http://schemas.microsoft.com/office/drawing/2014/main" id="{367A4760-817A-4229-86B2-F4777DD542CD}"/>
                </a:ext>
              </a:extLst>
            </p:cNvPr>
            <p:cNvSpPr txBox="1"/>
            <p:nvPr/>
          </p:nvSpPr>
          <p:spPr>
            <a:xfrm>
              <a:off x="553558" y="3092115"/>
              <a:ext cx="1078586" cy="461665"/>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Office Supplies</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18" name="Group 117">
            <a:extLst>
              <a:ext uri="{FF2B5EF4-FFF2-40B4-BE49-F238E27FC236}">
                <a16:creationId xmlns="" xmlns:a16="http://schemas.microsoft.com/office/drawing/2014/main" id="{2DA9AD8E-D422-41A6-938A-438C92328057}"/>
              </a:ext>
            </a:extLst>
          </p:cNvPr>
          <p:cNvGrpSpPr/>
          <p:nvPr/>
        </p:nvGrpSpPr>
        <p:grpSpPr>
          <a:xfrm>
            <a:off x="9067240" y="4303672"/>
            <a:ext cx="1235534" cy="1235534"/>
            <a:chOff x="475084" y="2676746"/>
            <a:chExt cx="1235534" cy="1235534"/>
          </a:xfrm>
        </p:grpSpPr>
        <p:sp>
          <p:nvSpPr>
            <p:cNvPr id="119" name="Oval 118">
              <a:extLst>
                <a:ext uri="{FF2B5EF4-FFF2-40B4-BE49-F238E27FC236}">
                  <a16:creationId xmlns="" xmlns:a16="http://schemas.microsoft.com/office/drawing/2014/main" id="{46E085FA-385C-4FCC-84E4-5DF84B2E5C8D}"/>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120" name="TextBox 119">
              <a:extLst>
                <a:ext uri="{FF2B5EF4-FFF2-40B4-BE49-F238E27FC236}">
                  <a16:creationId xmlns="" xmlns:a16="http://schemas.microsoft.com/office/drawing/2014/main" id="{F6FCDD8D-10A7-45E7-A90F-F403AB32160C}"/>
                </a:ext>
              </a:extLst>
            </p:cNvPr>
            <p:cNvSpPr txBox="1"/>
            <p:nvPr/>
          </p:nvSpPr>
          <p:spPr>
            <a:xfrm>
              <a:off x="492968" y="3082091"/>
              <a:ext cx="1199766" cy="461665"/>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Repair and Maintenance</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21" name="Group 120">
            <a:extLst>
              <a:ext uri="{FF2B5EF4-FFF2-40B4-BE49-F238E27FC236}">
                <a16:creationId xmlns="" xmlns:a16="http://schemas.microsoft.com/office/drawing/2014/main" id="{AD3A3C1B-CAEB-45E5-BCE2-40E839D78E98}"/>
              </a:ext>
            </a:extLst>
          </p:cNvPr>
          <p:cNvGrpSpPr/>
          <p:nvPr/>
        </p:nvGrpSpPr>
        <p:grpSpPr>
          <a:xfrm>
            <a:off x="10499266" y="5044107"/>
            <a:ext cx="1235534" cy="1235534"/>
            <a:chOff x="475084" y="2676746"/>
            <a:chExt cx="1235534" cy="1235534"/>
          </a:xfrm>
        </p:grpSpPr>
        <p:sp>
          <p:nvSpPr>
            <p:cNvPr id="122" name="Oval 121">
              <a:extLst>
                <a:ext uri="{FF2B5EF4-FFF2-40B4-BE49-F238E27FC236}">
                  <a16:creationId xmlns="" xmlns:a16="http://schemas.microsoft.com/office/drawing/2014/main" id="{6C26C1BC-B93E-44FD-BFDB-BED74B9EC193}"/>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123" name="TextBox 122">
              <a:extLst>
                <a:ext uri="{FF2B5EF4-FFF2-40B4-BE49-F238E27FC236}">
                  <a16:creationId xmlns="" xmlns:a16="http://schemas.microsoft.com/office/drawing/2014/main" id="{B68FF53A-F7FD-4354-9E3A-94B2AE890F07}"/>
                </a:ext>
              </a:extLst>
            </p:cNvPr>
            <p:cNvSpPr txBox="1"/>
            <p:nvPr/>
          </p:nvSpPr>
          <p:spPr>
            <a:xfrm>
              <a:off x="475084" y="2999465"/>
              <a:ext cx="1235534" cy="646331"/>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Website Design and Maintenance</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24" name="Group 123">
            <a:extLst>
              <a:ext uri="{FF2B5EF4-FFF2-40B4-BE49-F238E27FC236}">
                <a16:creationId xmlns="" xmlns:a16="http://schemas.microsoft.com/office/drawing/2014/main" id="{183D1EC0-2C58-4494-9379-499CAEB3FB03}"/>
              </a:ext>
            </a:extLst>
          </p:cNvPr>
          <p:cNvGrpSpPr/>
          <p:nvPr/>
        </p:nvGrpSpPr>
        <p:grpSpPr>
          <a:xfrm>
            <a:off x="1907110" y="5030184"/>
            <a:ext cx="1235534" cy="1235534"/>
            <a:chOff x="475084" y="2676746"/>
            <a:chExt cx="1235534" cy="1235534"/>
          </a:xfrm>
        </p:grpSpPr>
        <p:sp>
          <p:nvSpPr>
            <p:cNvPr id="125" name="Oval 124">
              <a:extLst>
                <a:ext uri="{FF2B5EF4-FFF2-40B4-BE49-F238E27FC236}">
                  <a16:creationId xmlns="" xmlns:a16="http://schemas.microsoft.com/office/drawing/2014/main" id="{D03E0CEE-1EF6-4D68-9269-F739C5F006FB}"/>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126" name="TextBox 125">
              <a:extLst>
                <a:ext uri="{FF2B5EF4-FFF2-40B4-BE49-F238E27FC236}">
                  <a16:creationId xmlns="" xmlns:a16="http://schemas.microsoft.com/office/drawing/2014/main" id="{4443D0A9-922D-4CCC-AC78-03D1274B1D28}"/>
                </a:ext>
              </a:extLst>
            </p:cNvPr>
            <p:cNvSpPr txBox="1"/>
            <p:nvPr/>
          </p:nvSpPr>
          <p:spPr>
            <a:xfrm>
              <a:off x="553558" y="3137875"/>
              <a:ext cx="1078586" cy="461665"/>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Equipment</a:t>
              </a:r>
            </a:p>
            <a:p>
              <a:pPr algn="ctr"/>
              <a:r>
                <a:rPr lang="en-CA" sz="1200" b="1" dirty="0">
                  <a:solidFill>
                    <a:schemeClr val="bg1"/>
                  </a:solidFill>
                  <a:latin typeface="Arial" panose="020B0604020202020204" pitchFamily="34" charset="0"/>
                  <a:cs typeface="Arial" panose="020B0604020202020204" pitchFamily="34" charset="0"/>
                </a:rPr>
                <a:t>Rental</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27" name="Group 126">
            <a:extLst>
              <a:ext uri="{FF2B5EF4-FFF2-40B4-BE49-F238E27FC236}">
                <a16:creationId xmlns="" xmlns:a16="http://schemas.microsoft.com/office/drawing/2014/main" id="{76E3BD40-5083-4957-9C54-B36FA0E05233}"/>
              </a:ext>
            </a:extLst>
          </p:cNvPr>
          <p:cNvGrpSpPr/>
          <p:nvPr/>
        </p:nvGrpSpPr>
        <p:grpSpPr>
          <a:xfrm>
            <a:off x="4735396" y="5030184"/>
            <a:ext cx="1271300" cy="1235534"/>
            <a:chOff x="457201" y="2676746"/>
            <a:chExt cx="1271300" cy="1235534"/>
          </a:xfrm>
        </p:grpSpPr>
        <p:sp>
          <p:nvSpPr>
            <p:cNvPr id="128" name="Oval 127">
              <a:extLst>
                <a:ext uri="{FF2B5EF4-FFF2-40B4-BE49-F238E27FC236}">
                  <a16:creationId xmlns="" xmlns:a16="http://schemas.microsoft.com/office/drawing/2014/main" id="{C4A4A327-8F3A-44C8-AA52-3FB32FA395C7}"/>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129" name="TextBox 128">
              <a:extLst>
                <a:ext uri="{FF2B5EF4-FFF2-40B4-BE49-F238E27FC236}">
                  <a16:creationId xmlns="" xmlns:a16="http://schemas.microsoft.com/office/drawing/2014/main" id="{0782DDFD-FAB2-4364-8457-237A98ECEEE2}"/>
                </a:ext>
              </a:extLst>
            </p:cNvPr>
            <p:cNvSpPr txBox="1"/>
            <p:nvPr/>
          </p:nvSpPr>
          <p:spPr>
            <a:xfrm>
              <a:off x="457201" y="3156013"/>
              <a:ext cx="1271300" cy="276999"/>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Memberships</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30" name="Group 129">
            <a:extLst>
              <a:ext uri="{FF2B5EF4-FFF2-40B4-BE49-F238E27FC236}">
                <a16:creationId xmlns="" xmlns:a16="http://schemas.microsoft.com/office/drawing/2014/main" id="{3D53BC90-0A73-44B2-897E-104653218B37}"/>
              </a:ext>
            </a:extLst>
          </p:cNvPr>
          <p:cNvGrpSpPr/>
          <p:nvPr/>
        </p:nvGrpSpPr>
        <p:grpSpPr>
          <a:xfrm>
            <a:off x="7599448" y="5030184"/>
            <a:ext cx="1235534" cy="1235534"/>
            <a:chOff x="475084" y="2676746"/>
            <a:chExt cx="1235534" cy="1235534"/>
          </a:xfrm>
        </p:grpSpPr>
        <p:sp>
          <p:nvSpPr>
            <p:cNvPr id="131" name="Oval 130">
              <a:extLst>
                <a:ext uri="{FF2B5EF4-FFF2-40B4-BE49-F238E27FC236}">
                  <a16:creationId xmlns="" xmlns:a16="http://schemas.microsoft.com/office/drawing/2014/main" id="{19B76766-1179-444D-B976-7E073EFA0A49}"/>
                </a:ext>
              </a:extLst>
            </p:cNvPr>
            <p:cNvSpPr/>
            <p:nvPr/>
          </p:nvSpPr>
          <p:spPr>
            <a:xfrm>
              <a:off x="475084" y="2676746"/>
              <a:ext cx="1235534" cy="1235534"/>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Arial" panose="020B0604020202020204" pitchFamily="34" charset="0"/>
                <a:cs typeface="Arial" panose="020B0604020202020204" pitchFamily="34" charset="0"/>
              </a:endParaRPr>
            </a:p>
          </p:txBody>
        </p:sp>
        <p:sp>
          <p:nvSpPr>
            <p:cNvPr id="132" name="TextBox 131">
              <a:extLst>
                <a:ext uri="{FF2B5EF4-FFF2-40B4-BE49-F238E27FC236}">
                  <a16:creationId xmlns="" xmlns:a16="http://schemas.microsoft.com/office/drawing/2014/main" id="{F63B24BB-9916-45DF-A7B4-5ED9D3295205}"/>
                </a:ext>
              </a:extLst>
            </p:cNvPr>
            <p:cNvSpPr txBox="1"/>
            <p:nvPr/>
          </p:nvSpPr>
          <p:spPr>
            <a:xfrm>
              <a:off x="553558" y="3063679"/>
              <a:ext cx="1078586" cy="461665"/>
            </a:xfrm>
            <a:prstGeom prst="rect">
              <a:avLst/>
            </a:prstGeom>
            <a:noFill/>
          </p:spPr>
          <p:txBody>
            <a:bodyPr wrap="square" rtlCol="0">
              <a:spAutoFit/>
            </a:bodyPr>
            <a:lstStyle/>
            <a:p>
              <a:pPr algn="ctr"/>
              <a:r>
                <a:rPr lang="en-CA" sz="1200" b="1" dirty="0">
                  <a:solidFill>
                    <a:schemeClr val="bg1"/>
                  </a:solidFill>
                  <a:latin typeface="Arial" panose="020B0604020202020204" pitchFamily="34" charset="0"/>
                  <a:cs typeface="Arial" panose="020B0604020202020204" pitchFamily="34" charset="0"/>
                </a:rPr>
                <a:t>Postage and Courier</a:t>
              </a:r>
              <a:endParaRPr lang="en-US"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78768549"/>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100"/>
                                        </p:tgtEl>
                                        <p:attrNameLst>
                                          <p:attrName>style.visibility</p:attrName>
                                        </p:attrNameLst>
                                      </p:cBhvr>
                                      <p:to>
                                        <p:strVal val="visible"/>
                                      </p:to>
                                    </p:set>
                                    <p:anim calcmode="lin" valueType="num">
                                      <p:cBhvr>
                                        <p:cTn id="14" dur="500" fill="hold"/>
                                        <p:tgtEl>
                                          <p:spTgt spid="100"/>
                                        </p:tgtEl>
                                        <p:attrNameLst>
                                          <p:attrName>ppt_w</p:attrName>
                                        </p:attrNameLst>
                                      </p:cBhvr>
                                      <p:tavLst>
                                        <p:tav tm="0">
                                          <p:val>
                                            <p:fltVal val="0"/>
                                          </p:val>
                                        </p:tav>
                                        <p:tav tm="100000">
                                          <p:val>
                                            <p:strVal val="#ppt_w"/>
                                          </p:val>
                                        </p:tav>
                                      </p:tavLst>
                                    </p:anim>
                                    <p:anim calcmode="lin" valueType="num">
                                      <p:cBhvr>
                                        <p:cTn id="15" dur="500" fill="hold"/>
                                        <p:tgtEl>
                                          <p:spTgt spid="100"/>
                                        </p:tgtEl>
                                        <p:attrNameLst>
                                          <p:attrName>ppt_h</p:attrName>
                                        </p:attrNameLst>
                                      </p:cBhvr>
                                      <p:tavLst>
                                        <p:tav tm="0">
                                          <p:val>
                                            <p:fltVal val="0"/>
                                          </p:val>
                                        </p:tav>
                                        <p:tav tm="100000">
                                          <p:val>
                                            <p:strVal val="#ppt_h"/>
                                          </p:val>
                                        </p:tav>
                                      </p:tavLst>
                                    </p:anim>
                                    <p:anim calcmode="lin" valueType="num">
                                      <p:cBhvr>
                                        <p:cTn id="16" dur="500" fill="hold"/>
                                        <p:tgtEl>
                                          <p:spTgt spid="100"/>
                                        </p:tgtEl>
                                        <p:attrNameLst>
                                          <p:attrName>style.rotation</p:attrName>
                                        </p:attrNameLst>
                                      </p:cBhvr>
                                      <p:tavLst>
                                        <p:tav tm="0">
                                          <p:val>
                                            <p:fltVal val="90"/>
                                          </p:val>
                                        </p:tav>
                                        <p:tav tm="100000">
                                          <p:val>
                                            <p:fltVal val="0"/>
                                          </p:val>
                                        </p:tav>
                                      </p:tavLst>
                                    </p:anim>
                                    <p:animEffect transition="in" filter="fade">
                                      <p:cBhvr>
                                        <p:cTn id="17" dur="500"/>
                                        <p:tgtEl>
                                          <p:spTgt spid="100"/>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500" fill="hold"/>
                                        <p:tgtEl>
                                          <p:spTgt spid="52"/>
                                        </p:tgtEl>
                                        <p:attrNameLst>
                                          <p:attrName>ppt_w</p:attrName>
                                        </p:attrNameLst>
                                      </p:cBhvr>
                                      <p:tavLst>
                                        <p:tav tm="0">
                                          <p:val>
                                            <p:fltVal val="0"/>
                                          </p:val>
                                        </p:tav>
                                        <p:tav tm="100000">
                                          <p:val>
                                            <p:strVal val="#ppt_w"/>
                                          </p:val>
                                        </p:tav>
                                      </p:tavLst>
                                    </p:anim>
                                    <p:anim calcmode="lin" valueType="num">
                                      <p:cBhvr>
                                        <p:cTn id="22" dur="500" fill="hold"/>
                                        <p:tgtEl>
                                          <p:spTgt spid="52"/>
                                        </p:tgtEl>
                                        <p:attrNameLst>
                                          <p:attrName>ppt_h</p:attrName>
                                        </p:attrNameLst>
                                      </p:cBhvr>
                                      <p:tavLst>
                                        <p:tav tm="0">
                                          <p:val>
                                            <p:fltVal val="0"/>
                                          </p:val>
                                        </p:tav>
                                        <p:tav tm="100000">
                                          <p:val>
                                            <p:strVal val="#ppt_h"/>
                                          </p:val>
                                        </p:tav>
                                      </p:tavLst>
                                    </p:anim>
                                    <p:anim calcmode="lin" valueType="num">
                                      <p:cBhvr>
                                        <p:cTn id="23" dur="500" fill="hold"/>
                                        <p:tgtEl>
                                          <p:spTgt spid="52"/>
                                        </p:tgtEl>
                                        <p:attrNameLst>
                                          <p:attrName>style.rotation</p:attrName>
                                        </p:attrNameLst>
                                      </p:cBhvr>
                                      <p:tavLst>
                                        <p:tav tm="0">
                                          <p:val>
                                            <p:fltVal val="90"/>
                                          </p:val>
                                        </p:tav>
                                        <p:tav tm="100000">
                                          <p:val>
                                            <p:fltVal val="0"/>
                                          </p:val>
                                        </p:tav>
                                      </p:tavLst>
                                    </p:anim>
                                    <p:animEffect transition="in" filter="fade">
                                      <p:cBhvr>
                                        <p:cTn id="24" dur="500"/>
                                        <p:tgtEl>
                                          <p:spTgt spid="52"/>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103"/>
                                        </p:tgtEl>
                                        <p:attrNameLst>
                                          <p:attrName>style.visibility</p:attrName>
                                        </p:attrNameLst>
                                      </p:cBhvr>
                                      <p:to>
                                        <p:strVal val="visible"/>
                                      </p:to>
                                    </p:set>
                                    <p:anim calcmode="lin" valueType="num">
                                      <p:cBhvr>
                                        <p:cTn id="28" dur="500" fill="hold"/>
                                        <p:tgtEl>
                                          <p:spTgt spid="103"/>
                                        </p:tgtEl>
                                        <p:attrNameLst>
                                          <p:attrName>ppt_w</p:attrName>
                                        </p:attrNameLst>
                                      </p:cBhvr>
                                      <p:tavLst>
                                        <p:tav tm="0">
                                          <p:val>
                                            <p:fltVal val="0"/>
                                          </p:val>
                                        </p:tav>
                                        <p:tav tm="100000">
                                          <p:val>
                                            <p:strVal val="#ppt_w"/>
                                          </p:val>
                                        </p:tav>
                                      </p:tavLst>
                                    </p:anim>
                                    <p:anim calcmode="lin" valueType="num">
                                      <p:cBhvr>
                                        <p:cTn id="29" dur="500" fill="hold"/>
                                        <p:tgtEl>
                                          <p:spTgt spid="103"/>
                                        </p:tgtEl>
                                        <p:attrNameLst>
                                          <p:attrName>ppt_h</p:attrName>
                                        </p:attrNameLst>
                                      </p:cBhvr>
                                      <p:tavLst>
                                        <p:tav tm="0">
                                          <p:val>
                                            <p:fltVal val="0"/>
                                          </p:val>
                                        </p:tav>
                                        <p:tav tm="100000">
                                          <p:val>
                                            <p:strVal val="#ppt_h"/>
                                          </p:val>
                                        </p:tav>
                                      </p:tavLst>
                                    </p:anim>
                                    <p:anim calcmode="lin" valueType="num">
                                      <p:cBhvr>
                                        <p:cTn id="30" dur="500" fill="hold"/>
                                        <p:tgtEl>
                                          <p:spTgt spid="103"/>
                                        </p:tgtEl>
                                        <p:attrNameLst>
                                          <p:attrName>style.rotation</p:attrName>
                                        </p:attrNameLst>
                                      </p:cBhvr>
                                      <p:tavLst>
                                        <p:tav tm="0">
                                          <p:val>
                                            <p:fltVal val="90"/>
                                          </p:val>
                                        </p:tav>
                                        <p:tav tm="100000">
                                          <p:val>
                                            <p:fltVal val="0"/>
                                          </p:val>
                                        </p:tav>
                                      </p:tavLst>
                                    </p:anim>
                                    <p:animEffect transition="in" filter="fade">
                                      <p:cBhvr>
                                        <p:cTn id="31" dur="500"/>
                                        <p:tgtEl>
                                          <p:spTgt spid="103"/>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124"/>
                                        </p:tgtEl>
                                        <p:attrNameLst>
                                          <p:attrName>style.visibility</p:attrName>
                                        </p:attrNameLst>
                                      </p:cBhvr>
                                      <p:to>
                                        <p:strVal val="visible"/>
                                      </p:to>
                                    </p:set>
                                    <p:anim calcmode="lin" valueType="num">
                                      <p:cBhvr>
                                        <p:cTn id="35" dur="500" fill="hold"/>
                                        <p:tgtEl>
                                          <p:spTgt spid="124"/>
                                        </p:tgtEl>
                                        <p:attrNameLst>
                                          <p:attrName>ppt_w</p:attrName>
                                        </p:attrNameLst>
                                      </p:cBhvr>
                                      <p:tavLst>
                                        <p:tav tm="0">
                                          <p:val>
                                            <p:fltVal val="0"/>
                                          </p:val>
                                        </p:tav>
                                        <p:tav tm="100000">
                                          <p:val>
                                            <p:strVal val="#ppt_w"/>
                                          </p:val>
                                        </p:tav>
                                      </p:tavLst>
                                    </p:anim>
                                    <p:anim calcmode="lin" valueType="num">
                                      <p:cBhvr>
                                        <p:cTn id="36" dur="500" fill="hold"/>
                                        <p:tgtEl>
                                          <p:spTgt spid="124"/>
                                        </p:tgtEl>
                                        <p:attrNameLst>
                                          <p:attrName>ppt_h</p:attrName>
                                        </p:attrNameLst>
                                      </p:cBhvr>
                                      <p:tavLst>
                                        <p:tav tm="0">
                                          <p:val>
                                            <p:fltVal val="0"/>
                                          </p:val>
                                        </p:tav>
                                        <p:tav tm="100000">
                                          <p:val>
                                            <p:strVal val="#ppt_h"/>
                                          </p:val>
                                        </p:tav>
                                      </p:tavLst>
                                    </p:anim>
                                    <p:anim calcmode="lin" valueType="num">
                                      <p:cBhvr>
                                        <p:cTn id="37" dur="500" fill="hold"/>
                                        <p:tgtEl>
                                          <p:spTgt spid="124"/>
                                        </p:tgtEl>
                                        <p:attrNameLst>
                                          <p:attrName>style.rotation</p:attrName>
                                        </p:attrNameLst>
                                      </p:cBhvr>
                                      <p:tavLst>
                                        <p:tav tm="0">
                                          <p:val>
                                            <p:fltVal val="90"/>
                                          </p:val>
                                        </p:tav>
                                        <p:tav tm="100000">
                                          <p:val>
                                            <p:fltVal val="0"/>
                                          </p:val>
                                        </p:tav>
                                      </p:tavLst>
                                    </p:anim>
                                    <p:animEffect transition="in" filter="fade">
                                      <p:cBhvr>
                                        <p:cTn id="38" dur="500"/>
                                        <p:tgtEl>
                                          <p:spTgt spid="124"/>
                                        </p:tgtEl>
                                      </p:cBhvr>
                                    </p:animEffect>
                                  </p:childTnLst>
                                </p:cTn>
                              </p:par>
                            </p:childTnLst>
                          </p:cTn>
                        </p:par>
                        <p:par>
                          <p:cTn id="39" fill="hold">
                            <p:stCondLst>
                              <p:cond delay="2500"/>
                            </p:stCondLst>
                            <p:childTnLst>
                              <p:par>
                                <p:cTn id="40" presetID="31" presetClass="entr" presetSubtype="0" fill="hold" nodeType="after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 calcmode="lin" valueType="num">
                                      <p:cBhvr>
                                        <p:cTn id="44" dur="500" fill="hold"/>
                                        <p:tgtEl>
                                          <p:spTgt spid="55"/>
                                        </p:tgtEl>
                                        <p:attrNameLst>
                                          <p:attrName>style.rotation</p:attrName>
                                        </p:attrNameLst>
                                      </p:cBhvr>
                                      <p:tavLst>
                                        <p:tav tm="0">
                                          <p:val>
                                            <p:fltVal val="90"/>
                                          </p:val>
                                        </p:tav>
                                        <p:tav tm="100000">
                                          <p:val>
                                            <p:fltVal val="0"/>
                                          </p:val>
                                        </p:tav>
                                      </p:tavLst>
                                    </p:anim>
                                    <p:animEffect transition="in" filter="fade">
                                      <p:cBhvr>
                                        <p:cTn id="45" dur="500"/>
                                        <p:tgtEl>
                                          <p:spTgt spid="55"/>
                                        </p:tgtEl>
                                      </p:cBhvr>
                                    </p:animEffect>
                                  </p:childTnLst>
                                </p:cTn>
                              </p:par>
                            </p:childTnLst>
                          </p:cTn>
                        </p:par>
                        <p:par>
                          <p:cTn id="46" fill="hold">
                            <p:stCondLst>
                              <p:cond delay="3000"/>
                            </p:stCondLst>
                            <p:childTnLst>
                              <p:par>
                                <p:cTn id="47" presetID="31" presetClass="entr" presetSubtype="0" fill="hold" nodeType="afterEffect">
                                  <p:stCondLst>
                                    <p:cond delay="0"/>
                                  </p:stCondLst>
                                  <p:childTnLst>
                                    <p:set>
                                      <p:cBhvr>
                                        <p:cTn id="48" dur="1" fill="hold">
                                          <p:stCondLst>
                                            <p:cond delay="0"/>
                                          </p:stCondLst>
                                        </p:cTn>
                                        <p:tgtEl>
                                          <p:spTgt spid="106"/>
                                        </p:tgtEl>
                                        <p:attrNameLst>
                                          <p:attrName>style.visibility</p:attrName>
                                        </p:attrNameLst>
                                      </p:cBhvr>
                                      <p:to>
                                        <p:strVal val="visible"/>
                                      </p:to>
                                    </p:set>
                                    <p:anim calcmode="lin" valueType="num">
                                      <p:cBhvr>
                                        <p:cTn id="49" dur="500" fill="hold"/>
                                        <p:tgtEl>
                                          <p:spTgt spid="106"/>
                                        </p:tgtEl>
                                        <p:attrNameLst>
                                          <p:attrName>ppt_w</p:attrName>
                                        </p:attrNameLst>
                                      </p:cBhvr>
                                      <p:tavLst>
                                        <p:tav tm="0">
                                          <p:val>
                                            <p:fltVal val="0"/>
                                          </p:val>
                                        </p:tav>
                                        <p:tav tm="100000">
                                          <p:val>
                                            <p:strVal val="#ppt_w"/>
                                          </p:val>
                                        </p:tav>
                                      </p:tavLst>
                                    </p:anim>
                                    <p:anim calcmode="lin" valueType="num">
                                      <p:cBhvr>
                                        <p:cTn id="50" dur="500" fill="hold"/>
                                        <p:tgtEl>
                                          <p:spTgt spid="106"/>
                                        </p:tgtEl>
                                        <p:attrNameLst>
                                          <p:attrName>ppt_h</p:attrName>
                                        </p:attrNameLst>
                                      </p:cBhvr>
                                      <p:tavLst>
                                        <p:tav tm="0">
                                          <p:val>
                                            <p:fltVal val="0"/>
                                          </p:val>
                                        </p:tav>
                                        <p:tav tm="100000">
                                          <p:val>
                                            <p:strVal val="#ppt_h"/>
                                          </p:val>
                                        </p:tav>
                                      </p:tavLst>
                                    </p:anim>
                                    <p:anim calcmode="lin" valueType="num">
                                      <p:cBhvr>
                                        <p:cTn id="51" dur="500" fill="hold"/>
                                        <p:tgtEl>
                                          <p:spTgt spid="106"/>
                                        </p:tgtEl>
                                        <p:attrNameLst>
                                          <p:attrName>style.rotation</p:attrName>
                                        </p:attrNameLst>
                                      </p:cBhvr>
                                      <p:tavLst>
                                        <p:tav tm="0">
                                          <p:val>
                                            <p:fltVal val="90"/>
                                          </p:val>
                                        </p:tav>
                                        <p:tav tm="100000">
                                          <p:val>
                                            <p:fltVal val="0"/>
                                          </p:val>
                                        </p:tav>
                                      </p:tavLst>
                                    </p:anim>
                                    <p:animEffect transition="in" filter="fade">
                                      <p:cBhvr>
                                        <p:cTn id="52" dur="500"/>
                                        <p:tgtEl>
                                          <p:spTgt spid="106"/>
                                        </p:tgtEl>
                                      </p:cBhvr>
                                    </p:animEffect>
                                  </p:childTnLst>
                                </p:cTn>
                              </p:par>
                            </p:childTnLst>
                          </p:cTn>
                        </p:par>
                        <p:par>
                          <p:cTn id="53" fill="hold">
                            <p:stCondLst>
                              <p:cond delay="3500"/>
                            </p:stCondLst>
                            <p:childTnLst>
                              <p:par>
                                <p:cTn id="54" presetID="31" presetClass="entr" presetSubtype="0" fill="hold" nodeType="afterEffect">
                                  <p:stCondLst>
                                    <p:cond delay="0"/>
                                  </p:stCondLst>
                                  <p:childTnLst>
                                    <p:set>
                                      <p:cBhvr>
                                        <p:cTn id="55" dur="1" fill="hold">
                                          <p:stCondLst>
                                            <p:cond delay="0"/>
                                          </p:stCondLst>
                                        </p:cTn>
                                        <p:tgtEl>
                                          <p:spTgt spid="58"/>
                                        </p:tgtEl>
                                        <p:attrNameLst>
                                          <p:attrName>style.visibility</p:attrName>
                                        </p:attrNameLst>
                                      </p:cBhvr>
                                      <p:to>
                                        <p:strVal val="visible"/>
                                      </p:to>
                                    </p:set>
                                    <p:anim calcmode="lin" valueType="num">
                                      <p:cBhvr>
                                        <p:cTn id="56" dur="500" fill="hold"/>
                                        <p:tgtEl>
                                          <p:spTgt spid="58"/>
                                        </p:tgtEl>
                                        <p:attrNameLst>
                                          <p:attrName>ppt_w</p:attrName>
                                        </p:attrNameLst>
                                      </p:cBhvr>
                                      <p:tavLst>
                                        <p:tav tm="0">
                                          <p:val>
                                            <p:fltVal val="0"/>
                                          </p:val>
                                        </p:tav>
                                        <p:tav tm="100000">
                                          <p:val>
                                            <p:strVal val="#ppt_w"/>
                                          </p:val>
                                        </p:tav>
                                      </p:tavLst>
                                    </p:anim>
                                    <p:anim calcmode="lin" valueType="num">
                                      <p:cBhvr>
                                        <p:cTn id="57" dur="500" fill="hold"/>
                                        <p:tgtEl>
                                          <p:spTgt spid="58"/>
                                        </p:tgtEl>
                                        <p:attrNameLst>
                                          <p:attrName>ppt_h</p:attrName>
                                        </p:attrNameLst>
                                      </p:cBhvr>
                                      <p:tavLst>
                                        <p:tav tm="0">
                                          <p:val>
                                            <p:fltVal val="0"/>
                                          </p:val>
                                        </p:tav>
                                        <p:tav tm="100000">
                                          <p:val>
                                            <p:strVal val="#ppt_h"/>
                                          </p:val>
                                        </p:tav>
                                      </p:tavLst>
                                    </p:anim>
                                    <p:anim calcmode="lin" valueType="num">
                                      <p:cBhvr>
                                        <p:cTn id="58" dur="500" fill="hold"/>
                                        <p:tgtEl>
                                          <p:spTgt spid="58"/>
                                        </p:tgtEl>
                                        <p:attrNameLst>
                                          <p:attrName>style.rotation</p:attrName>
                                        </p:attrNameLst>
                                      </p:cBhvr>
                                      <p:tavLst>
                                        <p:tav tm="0">
                                          <p:val>
                                            <p:fltVal val="90"/>
                                          </p:val>
                                        </p:tav>
                                        <p:tav tm="100000">
                                          <p:val>
                                            <p:fltVal val="0"/>
                                          </p:val>
                                        </p:tav>
                                      </p:tavLst>
                                    </p:anim>
                                    <p:animEffect transition="in" filter="fade">
                                      <p:cBhvr>
                                        <p:cTn id="59" dur="500"/>
                                        <p:tgtEl>
                                          <p:spTgt spid="58"/>
                                        </p:tgtEl>
                                      </p:cBhvr>
                                    </p:animEffect>
                                  </p:childTnLst>
                                </p:cTn>
                              </p:par>
                            </p:childTnLst>
                          </p:cTn>
                        </p:par>
                        <p:par>
                          <p:cTn id="60" fill="hold">
                            <p:stCondLst>
                              <p:cond delay="4000"/>
                            </p:stCondLst>
                            <p:childTnLst>
                              <p:par>
                                <p:cTn id="61" presetID="31" presetClass="entr" presetSubtype="0" fill="hold" nodeType="afterEffect">
                                  <p:stCondLst>
                                    <p:cond delay="0"/>
                                  </p:stCondLst>
                                  <p:childTnLst>
                                    <p:set>
                                      <p:cBhvr>
                                        <p:cTn id="62" dur="1" fill="hold">
                                          <p:stCondLst>
                                            <p:cond delay="0"/>
                                          </p:stCondLst>
                                        </p:cTn>
                                        <p:tgtEl>
                                          <p:spTgt spid="109"/>
                                        </p:tgtEl>
                                        <p:attrNameLst>
                                          <p:attrName>style.visibility</p:attrName>
                                        </p:attrNameLst>
                                      </p:cBhvr>
                                      <p:to>
                                        <p:strVal val="visible"/>
                                      </p:to>
                                    </p:set>
                                    <p:anim calcmode="lin" valueType="num">
                                      <p:cBhvr>
                                        <p:cTn id="63" dur="500" fill="hold"/>
                                        <p:tgtEl>
                                          <p:spTgt spid="109"/>
                                        </p:tgtEl>
                                        <p:attrNameLst>
                                          <p:attrName>ppt_w</p:attrName>
                                        </p:attrNameLst>
                                      </p:cBhvr>
                                      <p:tavLst>
                                        <p:tav tm="0">
                                          <p:val>
                                            <p:fltVal val="0"/>
                                          </p:val>
                                        </p:tav>
                                        <p:tav tm="100000">
                                          <p:val>
                                            <p:strVal val="#ppt_w"/>
                                          </p:val>
                                        </p:tav>
                                      </p:tavLst>
                                    </p:anim>
                                    <p:anim calcmode="lin" valueType="num">
                                      <p:cBhvr>
                                        <p:cTn id="64" dur="500" fill="hold"/>
                                        <p:tgtEl>
                                          <p:spTgt spid="109"/>
                                        </p:tgtEl>
                                        <p:attrNameLst>
                                          <p:attrName>ppt_h</p:attrName>
                                        </p:attrNameLst>
                                      </p:cBhvr>
                                      <p:tavLst>
                                        <p:tav tm="0">
                                          <p:val>
                                            <p:fltVal val="0"/>
                                          </p:val>
                                        </p:tav>
                                        <p:tav tm="100000">
                                          <p:val>
                                            <p:strVal val="#ppt_h"/>
                                          </p:val>
                                        </p:tav>
                                      </p:tavLst>
                                    </p:anim>
                                    <p:anim calcmode="lin" valueType="num">
                                      <p:cBhvr>
                                        <p:cTn id="65" dur="500" fill="hold"/>
                                        <p:tgtEl>
                                          <p:spTgt spid="109"/>
                                        </p:tgtEl>
                                        <p:attrNameLst>
                                          <p:attrName>style.rotation</p:attrName>
                                        </p:attrNameLst>
                                      </p:cBhvr>
                                      <p:tavLst>
                                        <p:tav tm="0">
                                          <p:val>
                                            <p:fltVal val="90"/>
                                          </p:val>
                                        </p:tav>
                                        <p:tav tm="100000">
                                          <p:val>
                                            <p:fltVal val="0"/>
                                          </p:val>
                                        </p:tav>
                                      </p:tavLst>
                                    </p:anim>
                                    <p:animEffect transition="in" filter="fade">
                                      <p:cBhvr>
                                        <p:cTn id="66" dur="500"/>
                                        <p:tgtEl>
                                          <p:spTgt spid="109"/>
                                        </p:tgtEl>
                                      </p:cBhvr>
                                    </p:animEffect>
                                  </p:childTnLst>
                                </p:cTn>
                              </p:par>
                            </p:childTnLst>
                          </p:cTn>
                        </p:par>
                        <p:par>
                          <p:cTn id="67" fill="hold">
                            <p:stCondLst>
                              <p:cond delay="4500"/>
                            </p:stCondLst>
                            <p:childTnLst>
                              <p:par>
                                <p:cTn id="68" presetID="31" presetClass="entr" presetSubtype="0" fill="hold" nodeType="afterEffect">
                                  <p:stCondLst>
                                    <p:cond delay="0"/>
                                  </p:stCondLst>
                                  <p:childTnLst>
                                    <p:set>
                                      <p:cBhvr>
                                        <p:cTn id="69" dur="1" fill="hold">
                                          <p:stCondLst>
                                            <p:cond delay="0"/>
                                          </p:stCondLst>
                                        </p:cTn>
                                        <p:tgtEl>
                                          <p:spTgt spid="127"/>
                                        </p:tgtEl>
                                        <p:attrNameLst>
                                          <p:attrName>style.visibility</p:attrName>
                                        </p:attrNameLst>
                                      </p:cBhvr>
                                      <p:to>
                                        <p:strVal val="visible"/>
                                      </p:to>
                                    </p:set>
                                    <p:anim calcmode="lin" valueType="num">
                                      <p:cBhvr>
                                        <p:cTn id="70" dur="500" fill="hold"/>
                                        <p:tgtEl>
                                          <p:spTgt spid="127"/>
                                        </p:tgtEl>
                                        <p:attrNameLst>
                                          <p:attrName>ppt_w</p:attrName>
                                        </p:attrNameLst>
                                      </p:cBhvr>
                                      <p:tavLst>
                                        <p:tav tm="0">
                                          <p:val>
                                            <p:fltVal val="0"/>
                                          </p:val>
                                        </p:tav>
                                        <p:tav tm="100000">
                                          <p:val>
                                            <p:strVal val="#ppt_w"/>
                                          </p:val>
                                        </p:tav>
                                      </p:tavLst>
                                    </p:anim>
                                    <p:anim calcmode="lin" valueType="num">
                                      <p:cBhvr>
                                        <p:cTn id="71" dur="500" fill="hold"/>
                                        <p:tgtEl>
                                          <p:spTgt spid="127"/>
                                        </p:tgtEl>
                                        <p:attrNameLst>
                                          <p:attrName>ppt_h</p:attrName>
                                        </p:attrNameLst>
                                      </p:cBhvr>
                                      <p:tavLst>
                                        <p:tav tm="0">
                                          <p:val>
                                            <p:fltVal val="0"/>
                                          </p:val>
                                        </p:tav>
                                        <p:tav tm="100000">
                                          <p:val>
                                            <p:strVal val="#ppt_h"/>
                                          </p:val>
                                        </p:tav>
                                      </p:tavLst>
                                    </p:anim>
                                    <p:anim calcmode="lin" valueType="num">
                                      <p:cBhvr>
                                        <p:cTn id="72" dur="500" fill="hold"/>
                                        <p:tgtEl>
                                          <p:spTgt spid="127"/>
                                        </p:tgtEl>
                                        <p:attrNameLst>
                                          <p:attrName>style.rotation</p:attrName>
                                        </p:attrNameLst>
                                      </p:cBhvr>
                                      <p:tavLst>
                                        <p:tav tm="0">
                                          <p:val>
                                            <p:fltVal val="90"/>
                                          </p:val>
                                        </p:tav>
                                        <p:tav tm="100000">
                                          <p:val>
                                            <p:fltVal val="0"/>
                                          </p:val>
                                        </p:tav>
                                      </p:tavLst>
                                    </p:anim>
                                    <p:animEffect transition="in" filter="fade">
                                      <p:cBhvr>
                                        <p:cTn id="73" dur="500"/>
                                        <p:tgtEl>
                                          <p:spTgt spid="127"/>
                                        </p:tgtEl>
                                      </p:cBhvr>
                                    </p:animEffect>
                                  </p:childTnLst>
                                </p:cTn>
                              </p:par>
                            </p:childTnLst>
                          </p:cTn>
                        </p:par>
                        <p:par>
                          <p:cTn id="74" fill="hold">
                            <p:stCondLst>
                              <p:cond delay="5000"/>
                            </p:stCondLst>
                            <p:childTnLst>
                              <p:par>
                                <p:cTn id="75" presetID="31" presetClass="entr" presetSubtype="0" fill="hold" nodeType="afterEffect">
                                  <p:stCondLst>
                                    <p:cond delay="0"/>
                                  </p:stCondLst>
                                  <p:childTnLst>
                                    <p:set>
                                      <p:cBhvr>
                                        <p:cTn id="76" dur="1" fill="hold">
                                          <p:stCondLst>
                                            <p:cond delay="0"/>
                                          </p:stCondLst>
                                        </p:cTn>
                                        <p:tgtEl>
                                          <p:spTgt spid="61"/>
                                        </p:tgtEl>
                                        <p:attrNameLst>
                                          <p:attrName>style.visibility</p:attrName>
                                        </p:attrNameLst>
                                      </p:cBhvr>
                                      <p:to>
                                        <p:strVal val="visible"/>
                                      </p:to>
                                    </p:set>
                                    <p:anim calcmode="lin" valueType="num">
                                      <p:cBhvr>
                                        <p:cTn id="77" dur="500" fill="hold"/>
                                        <p:tgtEl>
                                          <p:spTgt spid="61"/>
                                        </p:tgtEl>
                                        <p:attrNameLst>
                                          <p:attrName>ppt_w</p:attrName>
                                        </p:attrNameLst>
                                      </p:cBhvr>
                                      <p:tavLst>
                                        <p:tav tm="0">
                                          <p:val>
                                            <p:fltVal val="0"/>
                                          </p:val>
                                        </p:tav>
                                        <p:tav tm="100000">
                                          <p:val>
                                            <p:strVal val="#ppt_w"/>
                                          </p:val>
                                        </p:tav>
                                      </p:tavLst>
                                    </p:anim>
                                    <p:anim calcmode="lin" valueType="num">
                                      <p:cBhvr>
                                        <p:cTn id="78" dur="500" fill="hold"/>
                                        <p:tgtEl>
                                          <p:spTgt spid="61"/>
                                        </p:tgtEl>
                                        <p:attrNameLst>
                                          <p:attrName>ppt_h</p:attrName>
                                        </p:attrNameLst>
                                      </p:cBhvr>
                                      <p:tavLst>
                                        <p:tav tm="0">
                                          <p:val>
                                            <p:fltVal val="0"/>
                                          </p:val>
                                        </p:tav>
                                        <p:tav tm="100000">
                                          <p:val>
                                            <p:strVal val="#ppt_h"/>
                                          </p:val>
                                        </p:tav>
                                      </p:tavLst>
                                    </p:anim>
                                    <p:anim calcmode="lin" valueType="num">
                                      <p:cBhvr>
                                        <p:cTn id="79" dur="500" fill="hold"/>
                                        <p:tgtEl>
                                          <p:spTgt spid="61"/>
                                        </p:tgtEl>
                                        <p:attrNameLst>
                                          <p:attrName>style.rotation</p:attrName>
                                        </p:attrNameLst>
                                      </p:cBhvr>
                                      <p:tavLst>
                                        <p:tav tm="0">
                                          <p:val>
                                            <p:fltVal val="90"/>
                                          </p:val>
                                        </p:tav>
                                        <p:tav tm="100000">
                                          <p:val>
                                            <p:fltVal val="0"/>
                                          </p:val>
                                        </p:tav>
                                      </p:tavLst>
                                    </p:anim>
                                    <p:animEffect transition="in" filter="fade">
                                      <p:cBhvr>
                                        <p:cTn id="80" dur="500"/>
                                        <p:tgtEl>
                                          <p:spTgt spid="61"/>
                                        </p:tgtEl>
                                      </p:cBhvr>
                                    </p:animEffect>
                                  </p:childTnLst>
                                </p:cTn>
                              </p:par>
                            </p:childTnLst>
                          </p:cTn>
                        </p:par>
                        <p:par>
                          <p:cTn id="81" fill="hold">
                            <p:stCondLst>
                              <p:cond delay="5500"/>
                            </p:stCondLst>
                            <p:childTnLst>
                              <p:par>
                                <p:cTn id="82" presetID="31" presetClass="entr" presetSubtype="0" fill="hold" nodeType="afterEffect">
                                  <p:stCondLst>
                                    <p:cond delay="0"/>
                                  </p:stCondLst>
                                  <p:childTnLst>
                                    <p:set>
                                      <p:cBhvr>
                                        <p:cTn id="83" dur="1" fill="hold">
                                          <p:stCondLst>
                                            <p:cond delay="0"/>
                                          </p:stCondLst>
                                        </p:cTn>
                                        <p:tgtEl>
                                          <p:spTgt spid="112"/>
                                        </p:tgtEl>
                                        <p:attrNameLst>
                                          <p:attrName>style.visibility</p:attrName>
                                        </p:attrNameLst>
                                      </p:cBhvr>
                                      <p:to>
                                        <p:strVal val="visible"/>
                                      </p:to>
                                    </p:set>
                                    <p:anim calcmode="lin" valueType="num">
                                      <p:cBhvr>
                                        <p:cTn id="84" dur="500" fill="hold"/>
                                        <p:tgtEl>
                                          <p:spTgt spid="112"/>
                                        </p:tgtEl>
                                        <p:attrNameLst>
                                          <p:attrName>ppt_w</p:attrName>
                                        </p:attrNameLst>
                                      </p:cBhvr>
                                      <p:tavLst>
                                        <p:tav tm="0">
                                          <p:val>
                                            <p:fltVal val="0"/>
                                          </p:val>
                                        </p:tav>
                                        <p:tav tm="100000">
                                          <p:val>
                                            <p:strVal val="#ppt_w"/>
                                          </p:val>
                                        </p:tav>
                                      </p:tavLst>
                                    </p:anim>
                                    <p:anim calcmode="lin" valueType="num">
                                      <p:cBhvr>
                                        <p:cTn id="85" dur="500" fill="hold"/>
                                        <p:tgtEl>
                                          <p:spTgt spid="112"/>
                                        </p:tgtEl>
                                        <p:attrNameLst>
                                          <p:attrName>ppt_h</p:attrName>
                                        </p:attrNameLst>
                                      </p:cBhvr>
                                      <p:tavLst>
                                        <p:tav tm="0">
                                          <p:val>
                                            <p:fltVal val="0"/>
                                          </p:val>
                                        </p:tav>
                                        <p:tav tm="100000">
                                          <p:val>
                                            <p:strVal val="#ppt_h"/>
                                          </p:val>
                                        </p:tav>
                                      </p:tavLst>
                                    </p:anim>
                                    <p:anim calcmode="lin" valueType="num">
                                      <p:cBhvr>
                                        <p:cTn id="86" dur="500" fill="hold"/>
                                        <p:tgtEl>
                                          <p:spTgt spid="112"/>
                                        </p:tgtEl>
                                        <p:attrNameLst>
                                          <p:attrName>style.rotation</p:attrName>
                                        </p:attrNameLst>
                                      </p:cBhvr>
                                      <p:tavLst>
                                        <p:tav tm="0">
                                          <p:val>
                                            <p:fltVal val="90"/>
                                          </p:val>
                                        </p:tav>
                                        <p:tav tm="100000">
                                          <p:val>
                                            <p:fltVal val="0"/>
                                          </p:val>
                                        </p:tav>
                                      </p:tavLst>
                                    </p:anim>
                                    <p:animEffect transition="in" filter="fade">
                                      <p:cBhvr>
                                        <p:cTn id="87" dur="500"/>
                                        <p:tgtEl>
                                          <p:spTgt spid="112"/>
                                        </p:tgtEl>
                                      </p:cBhvr>
                                    </p:animEffect>
                                  </p:childTnLst>
                                </p:cTn>
                              </p:par>
                            </p:childTnLst>
                          </p:cTn>
                        </p:par>
                        <p:par>
                          <p:cTn id="88" fill="hold">
                            <p:stCondLst>
                              <p:cond delay="6000"/>
                            </p:stCondLst>
                            <p:childTnLst>
                              <p:par>
                                <p:cTn id="89" presetID="31" presetClass="entr" presetSubtype="0" fill="hold" nodeType="afterEffect">
                                  <p:stCondLst>
                                    <p:cond delay="0"/>
                                  </p:stCondLst>
                                  <p:childTnLst>
                                    <p:set>
                                      <p:cBhvr>
                                        <p:cTn id="90" dur="1" fill="hold">
                                          <p:stCondLst>
                                            <p:cond delay="0"/>
                                          </p:stCondLst>
                                        </p:cTn>
                                        <p:tgtEl>
                                          <p:spTgt spid="64"/>
                                        </p:tgtEl>
                                        <p:attrNameLst>
                                          <p:attrName>style.visibility</p:attrName>
                                        </p:attrNameLst>
                                      </p:cBhvr>
                                      <p:to>
                                        <p:strVal val="visible"/>
                                      </p:to>
                                    </p:set>
                                    <p:anim calcmode="lin" valueType="num">
                                      <p:cBhvr>
                                        <p:cTn id="91" dur="500" fill="hold"/>
                                        <p:tgtEl>
                                          <p:spTgt spid="64"/>
                                        </p:tgtEl>
                                        <p:attrNameLst>
                                          <p:attrName>ppt_w</p:attrName>
                                        </p:attrNameLst>
                                      </p:cBhvr>
                                      <p:tavLst>
                                        <p:tav tm="0">
                                          <p:val>
                                            <p:fltVal val="0"/>
                                          </p:val>
                                        </p:tav>
                                        <p:tav tm="100000">
                                          <p:val>
                                            <p:strVal val="#ppt_w"/>
                                          </p:val>
                                        </p:tav>
                                      </p:tavLst>
                                    </p:anim>
                                    <p:anim calcmode="lin" valueType="num">
                                      <p:cBhvr>
                                        <p:cTn id="92" dur="500" fill="hold"/>
                                        <p:tgtEl>
                                          <p:spTgt spid="64"/>
                                        </p:tgtEl>
                                        <p:attrNameLst>
                                          <p:attrName>ppt_h</p:attrName>
                                        </p:attrNameLst>
                                      </p:cBhvr>
                                      <p:tavLst>
                                        <p:tav tm="0">
                                          <p:val>
                                            <p:fltVal val="0"/>
                                          </p:val>
                                        </p:tav>
                                        <p:tav tm="100000">
                                          <p:val>
                                            <p:strVal val="#ppt_h"/>
                                          </p:val>
                                        </p:tav>
                                      </p:tavLst>
                                    </p:anim>
                                    <p:anim calcmode="lin" valueType="num">
                                      <p:cBhvr>
                                        <p:cTn id="93" dur="500" fill="hold"/>
                                        <p:tgtEl>
                                          <p:spTgt spid="64"/>
                                        </p:tgtEl>
                                        <p:attrNameLst>
                                          <p:attrName>style.rotation</p:attrName>
                                        </p:attrNameLst>
                                      </p:cBhvr>
                                      <p:tavLst>
                                        <p:tav tm="0">
                                          <p:val>
                                            <p:fltVal val="90"/>
                                          </p:val>
                                        </p:tav>
                                        <p:tav tm="100000">
                                          <p:val>
                                            <p:fltVal val="0"/>
                                          </p:val>
                                        </p:tav>
                                      </p:tavLst>
                                    </p:anim>
                                    <p:animEffect transition="in" filter="fade">
                                      <p:cBhvr>
                                        <p:cTn id="94" dur="500"/>
                                        <p:tgtEl>
                                          <p:spTgt spid="64"/>
                                        </p:tgtEl>
                                      </p:cBhvr>
                                    </p:animEffect>
                                  </p:childTnLst>
                                </p:cTn>
                              </p:par>
                            </p:childTnLst>
                          </p:cTn>
                        </p:par>
                        <p:par>
                          <p:cTn id="95" fill="hold">
                            <p:stCondLst>
                              <p:cond delay="6500"/>
                            </p:stCondLst>
                            <p:childTnLst>
                              <p:par>
                                <p:cTn id="96" presetID="31" presetClass="entr" presetSubtype="0" fill="hold" nodeType="afterEffect">
                                  <p:stCondLst>
                                    <p:cond delay="0"/>
                                  </p:stCondLst>
                                  <p:childTnLst>
                                    <p:set>
                                      <p:cBhvr>
                                        <p:cTn id="97" dur="1" fill="hold">
                                          <p:stCondLst>
                                            <p:cond delay="0"/>
                                          </p:stCondLst>
                                        </p:cTn>
                                        <p:tgtEl>
                                          <p:spTgt spid="115"/>
                                        </p:tgtEl>
                                        <p:attrNameLst>
                                          <p:attrName>style.visibility</p:attrName>
                                        </p:attrNameLst>
                                      </p:cBhvr>
                                      <p:to>
                                        <p:strVal val="visible"/>
                                      </p:to>
                                    </p:set>
                                    <p:anim calcmode="lin" valueType="num">
                                      <p:cBhvr>
                                        <p:cTn id="98" dur="500" fill="hold"/>
                                        <p:tgtEl>
                                          <p:spTgt spid="115"/>
                                        </p:tgtEl>
                                        <p:attrNameLst>
                                          <p:attrName>ppt_w</p:attrName>
                                        </p:attrNameLst>
                                      </p:cBhvr>
                                      <p:tavLst>
                                        <p:tav tm="0">
                                          <p:val>
                                            <p:fltVal val="0"/>
                                          </p:val>
                                        </p:tav>
                                        <p:tav tm="100000">
                                          <p:val>
                                            <p:strVal val="#ppt_w"/>
                                          </p:val>
                                        </p:tav>
                                      </p:tavLst>
                                    </p:anim>
                                    <p:anim calcmode="lin" valueType="num">
                                      <p:cBhvr>
                                        <p:cTn id="99" dur="500" fill="hold"/>
                                        <p:tgtEl>
                                          <p:spTgt spid="115"/>
                                        </p:tgtEl>
                                        <p:attrNameLst>
                                          <p:attrName>ppt_h</p:attrName>
                                        </p:attrNameLst>
                                      </p:cBhvr>
                                      <p:tavLst>
                                        <p:tav tm="0">
                                          <p:val>
                                            <p:fltVal val="0"/>
                                          </p:val>
                                        </p:tav>
                                        <p:tav tm="100000">
                                          <p:val>
                                            <p:strVal val="#ppt_h"/>
                                          </p:val>
                                        </p:tav>
                                      </p:tavLst>
                                    </p:anim>
                                    <p:anim calcmode="lin" valueType="num">
                                      <p:cBhvr>
                                        <p:cTn id="100" dur="500" fill="hold"/>
                                        <p:tgtEl>
                                          <p:spTgt spid="115"/>
                                        </p:tgtEl>
                                        <p:attrNameLst>
                                          <p:attrName>style.rotation</p:attrName>
                                        </p:attrNameLst>
                                      </p:cBhvr>
                                      <p:tavLst>
                                        <p:tav tm="0">
                                          <p:val>
                                            <p:fltVal val="90"/>
                                          </p:val>
                                        </p:tav>
                                        <p:tav tm="100000">
                                          <p:val>
                                            <p:fltVal val="0"/>
                                          </p:val>
                                        </p:tav>
                                      </p:tavLst>
                                    </p:anim>
                                    <p:animEffect transition="in" filter="fade">
                                      <p:cBhvr>
                                        <p:cTn id="101" dur="500"/>
                                        <p:tgtEl>
                                          <p:spTgt spid="115"/>
                                        </p:tgtEl>
                                      </p:cBhvr>
                                    </p:animEffect>
                                  </p:childTnLst>
                                </p:cTn>
                              </p:par>
                            </p:childTnLst>
                          </p:cTn>
                        </p:par>
                        <p:par>
                          <p:cTn id="102" fill="hold">
                            <p:stCondLst>
                              <p:cond delay="7000"/>
                            </p:stCondLst>
                            <p:childTnLst>
                              <p:par>
                                <p:cTn id="103" presetID="31" presetClass="entr" presetSubtype="0" fill="hold" nodeType="afterEffect">
                                  <p:stCondLst>
                                    <p:cond delay="0"/>
                                  </p:stCondLst>
                                  <p:childTnLst>
                                    <p:set>
                                      <p:cBhvr>
                                        <p:cTn id="104" dur="1" fill="hold">
                                          <p:stCondLst>
                                            <p:cond delay="0"/>
                                          </p:stCondLst>
                                        </p:cTn>
                                        <p:tgtEl>
                                          <p:spTgt spid="130"/>
                                        </p:tgtEl>
                                        <p:attrNameLst>
                                          <p:attrName>style.visibility</p:attrName>
                                        </p:attrNameLst>
                                      </p:cBhvr>
                                      <p:to>
                                        <p:strVal val="visible"/>
                                      </p:to>
                                    </p:set>
                                    <p:anim calcmode="lin" valueType="num">
                                      <p:cBhvr>
                                        <p:cTn id="105" dur="500" fill="hold"/>
                                        <p:tgtEl>
                                          <p:spTgt spid="130"/>
                                        </p:tgtEl>
                                        <p:attrNameLst>
                                          <p:attrName>ppt_w</p:attrName>
                                        </p:attrNameLst>
                                      </p:cBhvr>
                                      <p:tavLst>
                                        <p:tav tm="0">
                                          <p:val>
                                            <p:fltVal val="0"/>
                                          </p:val>
                                        </p:tav>
                                        <p:tav tm="100000">
                                          <p:val>
                                            <p:strVal val="#ppt_w"/>
                                          </p:val>
                                        </p:tav>
                                      </p:tavLst>
                                    </p:anim>
                                    <p:anim calcmode="lin" valueType="num">
                                      <p:cBhvr>
                                        <p:cTn id="106" dur="500" fill="hold"/>
                                        <p:tgtEl>
                                          <p:spTgt spid="130"/>
                                        </p:tgtEl>
                                        <p:attrNameLst>
                                          <p:attrName>ppt_h</p:attrName>
                                        </p:attrNameLst>
                                      </p:cBhvr>
                                      <p:tavLst>
                                        <p:tav tm="0">
                                          <p:val>
                                            <p:fltVal val="0"/>
                                          </p:val>
                                        </p:tav>
                                        <p:tav tm="100000">
                                          <p:val>
                                            <p:strVal val="#ppt_h"/>
                                          </p:val>
                                        </p:tav>
                                      </p:tavLst>
                                    </p:anim>
                                    <p:anim calcmode="lin" valueType="num">
                                      <p:cBhvr>
                                        <p:cTn id="107" dur="500" fill="hold"/>
                                        <p:tgtEl>
                                          <p:spTgt spid="130"/>
                                        </p:tgtEl>
                                        <p:attrNameLst>
                                          <p:attrName>style.rotation</p:attrName>
                                        </p:attrNameLst>
                                      </p:cBhvr>
                                      <p:tavLst>
                                        <p:tav tm="0">
                                          <p:val>
                                            <p:fltVal val="90"/>
                                          </p:val>
                                        </p:tav>
                                        <p:tav tm="100000">
                                          <p:val>
                                            <p:fltVal val="0"/>
                                          </p:val>
                                        </p:tav>
                                      </p:tavLst>
                                    </p:anim>
                                    <p:animEffect transition="in" filter="fade">
                                      <p:cBhvr>
                                        <p:cTn id="108" dur="500"/>
                                        <p:tgtEl>
                                          <p:spTgt spid="130"/>
                                        </p:tgtEl>
                                      </p:cBhvr>
                                    </p:animEffect>
                                  </p:childTnLst>
                                </p:cTn>
                              </p:par>
                            </p:childTnLst>
                          </p:cTn>
                        </p:par>
                        <p:par>
                          <p:cTn id="109" fill="hold">
                            <p:stCondLst>
                              <p:cond delay="7500"/>
                            </p:stCondLst>
                            <p:childTnLst>
                              <p:par>
                                <p:cTn id="110" presetID="31" presetClass="entr" presetSubtype="0" fill="hold" nodeType="afterEffect">
                                  <p:stCondLst>
                                    <p:cond delay="0"/>
                                  </p:stCondLst>
                                  <p:childTnLst>
                                    <p:set>
                                      <p:cBhvr>
                                        <p:cTn id="111" dur="1" fill="hold">
                                          <p:stCondLst>
                                            <p:cond delay="0"/>
                                          </p:stCondLst>
                                        </p:cTn>
                                        <p:tgtEl>
                                          <p:spTgt spid="67"/>
                                        </p:tgtEl>
                                        <p:attrNameLst>
                                          <p:attrName>style.visibility</p:attrName>
                                        </p:attrNameLst>
                                      </p:cBhvr>
                                      <p:to>
                                        <p:strVal val="visible"/>
                                      </p:to>
                                    </p:set>
                                    <p:anim calcmode="lin" valueType="num">
                                      <p:cBhvr>
                                        <p:cTn id="112" dur="500" fill="hold"/>
                                        <p:tgtEl>
                                          <p:spTgt spid="67"/>
                                        </p:tgtEl>
                                        <p:attrNameLst>
                                          <p:attrName>ppt_w</p:attrName>
                                        </p:attrNameLst>
                                      </p:cBhvr>
                                      <p:tavLst>
                                        <p:tav tm="0">
                                          <p:val>
                                            <p:fltVal val="0"/>
                                          </p:val>
                                        </p:tav>
                                        <p:tav tm="100000">
                                          <p:val>
                                            <p:strVal val="#ppt_w"/>
                                          </p:val>
                                        </p:tav>
                                      </p:tavLst>
                                    </p:anim>
                                    <p:anim calcmode="lin" valueType="num">
                                      <p:cBhvr>
                                        <p:cTn id="113" dur="500" fill="hold"/>
                                        <p:tgtEl>
                                          <p:spTgt spid="67"/>
                                        </p:tgtEl>
                                        <p:attrNameLst>
                                          <p:attrName>ppt_h</p:attrName>
                                        </p:attrNameLst>
                                      </p:cBhvr>
                                      <p:tavLst>
                                        <p:tav tm="0">
                                          <p:val>
                                            <p:fltVal val="0"/>
                                          </p:val>
                                        </p:tav>
                                        <p:tav tm="100000">
                                          <p:val>
                                            <p:strVal val="#ppt_h"/>
                                          </p:val>
                                        </p:tav>
                                      </p:tavLst>
                                    </p:anim>
                                    <p:anim calcmode="lin" valueType="num">
                                      <p:cBhvr>
                                        <p:cTn id="114" dur="500" fill="hold"/>
                                        <p:tgtEl>
                                          <p:spTgt spid="67"/>
                                        </p:tgtEl>
                                        <p:attrNameLst>
                                          <p:attrName>style.rotation</p:attrName>
                                        </p:attrNameLst>
                                      </p:cBhvr>
                                      <p:tavLst>
                                        <p:tav tm="0">
                                          <p:val>
                                            <p:fltVal val="90"/>
                                          </p:val>
                                        </p:tav>
                                        <p:tav tm="100000">
                                          <p:val>
                                            <p:fltVal val="0"/>
                                          </p:val>
                                        </p:tav>
                                      </p:tavLst>
                                    </p:anim>
                                    <p:animEffect transition="in" filter="fade">
                                      <p:cBhvr>
                                        <p:cTn id="115" dur="500"/>
                                        <p:tgtEl>
                                          <p:spTgt spid="67"/>
                                        </p:tgtEl>
                                      </p:cBhvr>
                                    </p:animEffect>
                                  </p:childTnLst>
                                </p:cTn>
                              </p:par>
                            </p:childTnLst>
                          </p:cTn>
                        </p:par>
                        <p:par>
                          <p:cTn id="116" fill="hold">
                            <p:stCondLst>
                              <p:cond delay="8000"/>
                            </p:stCondLst>
                            <p:childTnLst>
                              <p:par>
                                <p:cTn id="117" presetID="31" presetClass="entr" presetSubtype="0" fill="hold" nodeType="afterEffect">
                                  <p:stCondLst>
                                    <p:cond delay="0"/>
                                  </p:stCondLst>
                                  <p:childTnLst>
                                    <p:set>
                                      <p:cBhvr>
                                        <p:cTn id="118" dur="1" fill="hold">
                                          <p:stCondLst>
                                            <p:cond delay="0"/>
                                          </p:stCondLst>
                                        </p:cTn>
                                        <p:tgtEl>
                                          <p:spTgt spid="118"/>
                                        </p:tgtEl>
                                        <p:attrNameLst>
                                          <p:attrName>style.visibility</p:attrName>
                                        </p:attrNameLst>
                                      </p:cBhvr>
                                      <p:to>
                                        <p:strVal val="visible"/>
                                      </p:to>
                                    </p:set>
                                    <p:anim calcmode="lin" valueType="num">
                                      <p:cBhvr>
                                        <p:cTn id="119" dur="500" fill="hold"/>
                                        <p:tgtEl>
                                          <p:spTgt spid="118"/>
                                        </p:tgtEl>
                                        <p:attrNameLst>
                                          <p:attrName>ppt_w</p:attrName>
                                        </p:attrNameLst>
                                      </p:cBhvr>
                                      <p:tavLst>
                                        <p:tav tm="0">
                                          <p:val>
                                            <p:fltVal val="0"/>
                                          </p:val>
                                        </p:tav>
                                        <p:tav tm="100000">
                                          <p:val>
                                            <p:strVal val="#ppt_w"/>
                                          </p:val>
                                        </p:tav>
                                      </p:tavLst>
                                    </p:anim>
                                    <p:anim calcmode="lin" valueType="num">
                                      <p:cBhvr>
                                        <p:cTn id="120" dur="500" fill="hold"/>
                                        <p:tgtEl>
                                          <p:spTgt spid="118"/>
                                        </p:tgtEl>
                                        <p:attrNameLst>
                                          <p:attrName>ppt_h</p:attrName>
                                        </p:attrNameLst>
                                      </p:cBhvr>
                                      <p:tavLst>
                                        <p:tav tm="0">
                                          <p:val>
                                            <p:fltVal val="0"/>
                                          </p:val>
                                        </p:tav>
                                        <p:tav tm="100000">
                                          <p:val>
                                            <p:strVal val="#ppt_h"/>
                                          </p:val>
                                        </p:tav>
                                      </p:tavLst>
                                    </p:anim>
                                    <p:anim calcmode="lin" valueType="num">
                                      <p:cBhvr>
                                        <p:cTn id="121" dur="500" fill="hold"/>
                                        <p:tgtEl>
                                          <p:spTgt spid="118"/>
                                        </p:tgtEl>
                                        <p:attrNameLst>
                                          <p:attrName>style.rotation</p:attrName>
                                        </p:attrNameLst>
                                      </p:cBhvr>
                                      <p:tavLst>
                                        <p:tav tm="0">
                                          <p:val>
                                            <p:fltVal val="90"/>
                                          </p:val>
                                        </p:tav>
                                        <p:tav tm="100000">
                                          <p:val>
                                            <p:fltVal val="0"/>
                                          </p:val>
                                        </p:tav>
                                      </p:tavLst>
                                    </p:anim>
                                    <p:animEffect transition="in" filter="fade">
                                      <p:cBhvr>
                                        <p:cTn id="122" dur="500"/>
                                        <p:tgtEl>
                                          <p:spTgt spid="118"/>
                                        </p:tgtEl>
                                      </p:cBhvr>
                                    </p:animEffect>
                                  </p:childTnLst>
                                </p:cTn>
                              </p:par>
                            </p:childTnLst>
                          </p:cTn>
                        </p:par>
                        <p:par>
                          <p:cTn id="123" fill="hold">
                            <p:stCondLst>
                              <p:cond delay="8500"/>
                            </p:stCondLst>
                            <p:childTnLst>
                              <p:par>
                                <p:cTn id="124" presetID="31" presetClass="entr" presetSubtype="0" fill="hold" nodeType="afterEffect">
                                  <p:stCondLst>
                                    <p:cond delay="0"/>
                                  </p:stCondLst>
                                  <p:childTnLst>
                                    <p:set>
                                      <p:cBhvr>
                                        <p:cTn id="125" dur="1" fill="hold">
                                          <p:stCondLst>
                                            <p:cond delay="0"/>
                                          </p:stCondLst>
                                        </p:cTn>
                                        <p:tgtEl>
                                          <p:spTgt spid="70"/>
                                        </p:tgtEl>
                                        <p:attrNameLst>
                                          <p:attrName>style.visibility</p:attrName>
                                        </p:attrNameLst>
                                      </p:cBhvr>
                                      <p:to>
                                        <p:strVal val="visible"/>
                                      </p:to>
                                    </p:set>
                                    <p:anim calcmode="lin" valueType="num">
                                      <p:cBhvr>
                                        <p:cTn id="126" dur="500" fill="hold"/>
                                        <p:tgtEl>
                                          <p:spTgt spid="70"/>
                                        </p:tgtEl>
                                        <p:attrNameLst>
                                          <p:attrName>ppt_w</p:attrName>
                                        </p:attrNameLst>
                                      </p:cBhvr>
                                      <p:tavLst>
                                        <p:tav tm="0">
                                          <p:val>
                                            <p:fltVal val="0"/>
                                          </p:val>
                                        </p:tav>
                                        <p:tav tm="100000">
                                          <p:val>
                                            <p:strVal val="#ppt_w"/>
                                          </p:val>
                                        </p:tav>
                                      </p:tavLst>
                                    </p:anim>
                                    <p:anim calcmode="lin" valueType="num">
                                      <p:cBhvr>
                                        <p:cTn id="127" dur="500" fill="hold"/>
                                        <p:tgtEl>
                                          <p:spTgt spid="70"/>
                                        </p:tgtEl>
                                        <p:attrNameLst>
                                          <p:attrName>ppt_h</p:attrName>
                                        </p:attrNameLst>
                                      </p:cBhvr>
                                      <p:tavLst>
                                        <p:tav tm="0">
                                          <p:val>
                                            <p:fltVal val="0"/>
                                          </p:val>
                                        </p:tav>
                                        <p:tav tm="100000">
                                          <p:val>
                                            <p:strVal val="#ppt_h"/>
                                          </p:val>
                                        </p:tav>
                                      </p:tavLst>
                                    </p:anim>
                                    <p:anim calcmode="lin" valueType="num">
                                      <p:cBhvr>
                                        <p:cTn id="128" dur="500" fill="hold"/>
                                        <p:tgtEl>
                                          <p:spTgt spid="70"/>
                                        </p:tgtEl>
                                        <p:attrNameLst>
                                          <p:attrName>style.rotation</p:attrName>
                                        </p:attrNameLst>
                                      </p:cBhvr>
                                      <p:tavLst>
                                        <p:tav tm="0">
                                          <p:val>
                                            <p:fltVal val="90"/>
                                          </p:val>
                                        </p:tav>
                                        <p:tav tm="100000">
                                          <p:val>
                                            <p:fltVal val="0"/>
                                          </p:val>
                                        </p:tav>
                                      </p:tavLst>
                                    </p:anim>
                                    <p:animEffect transition="in" filter="fade">
                                      <p:cBhvr>
                                        <p:cTn id="129" dur="500"/>
                                        <p:tgtEl>
                                          <p:spTgt spid="70"/>
                                        </p:tgtEl>
                                      </p:cBhvr>
                                    </p:animEffect>
                                  </p:childTnLst>
                                </p:cTn>
                              </p:par>
                            </p:childTnLst>
                          </p:cTn>
                        </p:par>
                        <p:par>
                          <p:cTn id="130" fill="hold">
                            <p:stCondLst>
                              <p:cond delay="9000"/>
                            </p:stCondLst>
                            <p:childTnLst>
                              <p:par>
                                <p:cTn id="131" presetID="31" presetClass="entr" presetSubtype="0" fill="hold" nodeType="afterEffect">
                                  <p:stCondLst>
                                    <p:cond delay="0"/>
                                  </p:stCondLst>
                                  <p:childTnLst>
                                    <p:set>
                                      <p:cBhvr>
                                        <p:cTn id="132" dur="1" fill="hold">
                                          <p:stCondLst>
                                            <p:cond delay="0"/>
                                          </p:stCondLst>
                                        </p:cTn>
                                        <p:tgtEl>
                                          <p:spTgt spid="121"/>
                                        </p:tgtEl>
                                        <p:attrNameLst>
                                          <p:attrName>style.visibility</p:attrName>
                                        </p:attrNameLst>
                                      </p:cBhvr>
                                      <p:to>
                                        <p:strVal val="visible"/>
                                      </p:to>
                                    </p:set>
                                    <p:anim calcmode="lin" valueType="num">
                                      <p:cBhvr>
                                        <p:cTn id="133" dur="500" fill="hold"/>
                                        <p:tgtEl>
                                          <p:spTgt spid="121"/>
                                        </p:tgtEl>
                                        <p:attrNameLst>
                                          <p:attrName>ppt_w</p:attrName>
                                        </p:attrNameLst>
                                      </p:cBhvr>
                                      <p:tavLst>
                                        <p:tav tm="0">
                                          <p:val>
                                            <p:fltVal val="0"/>
                                          </p:val>
                                        </p:tav>
                                        <p:tav tm="100000">
                                          <p:val>
                                            <p:strVal val="#ppt_w"/>
                                          </p:val>
                                        </p:tav>
                                      </p:tavLst>
                                    </p:anim>
                                    <p:anim calcmode="lin" valueType="num">
                                      <p:cBhvr>
                                        <p:cTn id="134" dur="500" fill="hold"/>
                                        <p:tgtEl>
                                          <p:spTgt spid="121"/>
                                        </p:tgtEl>
                                        <p:attrNameLst>
                                          <p:attrName>ppt_h</p:attrName>
                                        </p:attrNameLst>
                                      </p:cBhvr>
                                      <p:tavLst>
                                        <p:tav tm="0">
                                          <p:val>
                                            <p:fltVal val="0"/>
                                          </p:val>
                                        </p:tav>
                                        <p:tav tm="100000">
                                          <p:val>
                                            <p:strVal val="#ppt_h"/>
                                          </p:val>
                                        </p:tav>
                                      </p:tavLst>
                                    </p:anim>
                                    <p:anim calcmode="lin" valueType="num">
                                      <p:cBhvr>
                                        <p:cTn id="135" dur="500" fill="hold"/>
                                        <p:tgtEl>
                                          <p:spTgt spid="121"/>
                                        </p:tgtEl>
                                        <p:attrNameLst>
                                          <p:attrName>style.rotation</p:attrName>
                                        </p:attrNameLst>
                                      </p:cBhvr>
                                      <p:tavLst>
                                        <p:tav tm="0">
                                          <p:val>
                                            <p:fltVal val="90"/>
                                          </p:val>
                                        </p:tav>
                                        <p:tav tm="100000">
                                          <p:val>
                                            <p:fltVal val="0"/>
                                          </p:val>
                                        </p:tav>
                                      </p:tavLst>
                                    </p:anim>
                                    <p:animEffect transition="in" filter="fade">
                                      <p:cBhvr>
                                        <p:cTn id="136"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35</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8175430" y="265814"/>
            <a:ext cx="2054376" cy="205437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376027" y="2494731"/>
            <a:ext cx="5653182" cy="3711337"/>
          </a:xfrm>
          <a:prstGeom prst="rect">
            <a:avLst/>
          </a:prstGeom>
          <a:noFill/>
        </p:spPr>
        <p:txBody>
          <a:bodyPr wrap="square" rtlCol="0">
            <a:spAutoFit/>
          </a:bodyPr>
          <a:lstStyle/>
          <a:p>
            <a:pPr marL="457200" indent="-457200">
              <a:lnSpc>
                <a:spcPct val="120000"/>
              </a:lnSpc>
              <a:buFont typeface="+mj-lt"/>
              <a:buAutoNum type="arabicPeriod"/>
            </a:pPr>
            <a:r>
              <a:rPr lang="en-US" sz="2200" dirty="0">
                <a:latin typeface="Arial" panose="020B0604020202020204" pitchFamily="34" charset="0"/>
                <a:cs typeface="Arial" panose="020B0604020202020204" pitchFamily="34" charset="0"/>
              </a:rPr>
              <a:t>What types of revenue will you have with your business?  </a:t>
            </a:r>
          </a:p>
          <a:p>
            <a:pPr marL="457200" indent="-457200">
              <a:lnSpc>
                <a:spcPct val="120000"/>
              </a:lnSpc>
              <a:buFont typeface="+mj-lt"/>
              <a:buAutoNum type="arabicPeriod"/>
            </a:pPr>
            <a:endParaRPr lang="en-US" sz="2200" dirty="0">
              <a:latin typeface="Arial" panose="020B0604020202020204" pitchFamily="34" charset="0"/>
              <a:cs typeface="Arial" panose="020B0604020202020204" pitchFamily="34" charset="0"/>
            </a:endParaRPr>
          </a:p>
          <a:p>
            <a:pPr marL="457200" indent="-457200">
              <a:lnSpc>
                <a:spcPct val="120000"/>
              </a:lnSpc>
              <a:buFont typeface="+mj-lt"/>
              <a:buAutoNum type="arabicPeriod"/>
            </a:pPr>
            <a:r>
              <a:rPr lang="en-US" sz="2200" dirty="0">
                <a:latin typeface="Arial" panose="020B0604020202020204" pitchFamily="34" charset="0"/>
                <a:cs typeface="Arial" panose="020B0604020202020204" pitchFamily="34" charset="0"/>
              </a:rPr>
              <a:t>Which expenses will you have?  </a:t>
            </a:r>
          </a:p>
          <a:p>
            <a:pPr marL="457200" indent="-457200">
              <a:lnSpc>
                <a:spcPct val="120000"/>
              </a:lnSpc>
              <a:buFont typeface="+mj-lt"/>
              <a:buAutoNum type="arabicPeriod"/>
            </a:pPr>
            <a:endParaRPr lang="en-US" sz="2200" dirty="0">
              <a:latin typeface="Arial" panose="020B0604020202020204" pitchFamily="34" charset="0"/>
              <a:cs typeface="Arial" panose="020B0604020202020204" pitchFamily="34" charset="0"/>
            </a:endParaRPr>
          </a:p>
          <a:p>
            <a:pPr marL="457200" indent="-457200">
              <a:lnSpc>
                <a:spcPct val="120000"/>
              </a:lnSpc>
              <a:buFont typeface="+mj-lt"/>
              <a:buAutoNum type="arabicPeriod"/>
            </a:pPr>
            <a:r>
              <a:rPr lang="en-US" sz="2200" dirty="0">
                <a:latin typeface="Arial" panose="020B0604020202020204" pitchFamily="34" charset="0"/>
                <a:cs typeface="Arial" panose="020B0604020202020204" pitchFamily="34" charset="0"/>
              </a:rPr>
              <a:t>Create a simple one year budget for the first year of your business following the model given. Create it as a Microsoft Excel document if possible.</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690575" y="589231"/>
            <a:ext cx="1343292" cy="1343292"/>
          </a:xfrm>
          <a:prstGeom prst="rect">
            <a:avLst/>
          </a:prstGeom>
        </p:spPr>
      </p:pic>
      <p:pic>
        <p:nvPicPr>
          <p:cNvPr id="13" name="Picture Placeholder 12">
            <a:extLst>
              <a:ext uri="{FF2B5EF4-FFF2-40B4-BE49-F238E27FC236}">
                <a16:creationId xmlns="" xmlns:a16="http://schemas.microsoft.com/office/drawing/2014/main" id="{6F12C1CF-D9C8-4213-A56D-27418F1C10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542" b="357"/>
          <a:stretch/>
        </p:blipFill>
        <p:spPr>
          <a:xfrm>
            <a:off x="0" y="0"/>
            <a:ext cx="6180088" cy="6429087"/>
          </a:xfrm>
          <a:prstGeom prst="rect">
            <a:avLst/>
          </a:prstGeom>
        </p:spPr>
      </p:pic>
    </p:spTree>
    <p:extLst>
      <p:ext uri="{BB962C8B-B14F-4D97-AF65-F5344CB8AC3E}">
        <p14:creationId xmlns:p14="http://schemas.microsoft.com/office/powerpoint/2010/main" val="4101676200"/>
      </p:ext>
    </p:extLst>
  </p:cSld>
  <p:clrMapOvr>
    <a:masterClrMapping/>
  </p:clrMapOvr>
  <p:transition spd="slow">
    <p:cover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36</a:t>
            </a:fld>
            <a:endParaRPr lang="en-US"/>
          </a:p>
        </p:txBody>
      </p:sp>
      <p:pic>
        <p:nvPicPr>
          <p:cNvPr id="4" name="Picture Placeholder 3">
            <a:extLst>
              <a:ext uri="{FF2B5EF4-FFF2-40B4-BE49-F238E27FC236}">
                <a16:creationId xmlns="" xmlns:a16="http://schemas.microsoft.com/office/drawing/2014/main" id="{91B0E385-B476-49E3-8884-8DC8A216E45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40485" b="36915"/>
          <a:stretch/>
        </p:blipFill>
        <p:spPr>
          <a:xfrm>
            <a:off x="-1" y="0"/>
            <a:ext cx="12192000" cy="2774677"/>
          </a:xfrm>
        </p:spPr>
      </p:pic>
      <p:sp>
        <p:nvSpPr>
          <p:cNvPr id="11" name="TextBox 10">
            <a:extLst>
              <a:ext uri="{FF2B5EF4-FFF2-40B4-BE49-F238E27FC236}">
                <a16:creationId xmlns="" xmlns:a16="http://schemas.microsoft.com/office/drawing/2014/main" id="{385CDEE6-3247-4254-A647-AC713675EEA6}"/>
              </a:ext>
            </a:extLst>
          </p:cNvPr>
          <p:cNvSpPr txBox="1"/>
          <p:nvPr/>
        </p:nvSpPr>
        <p:spPr>
          <a:xfrm>
            <a:off x="477983" y="3429000"/>
            <a:ext cx="5618017" cy="2308324"/>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Understanding Financial Statements</a:t>
            </a:r>
          </a:p>
        </p:txBody>
      </p:sp>
      <p:cxnSp>
        <p:nvCxnSpPr>
          <p:cNvPr id="8" name="Straight Connector 7">
            <a:extLst>
              <a:ext uri="{FF2B5EF4-FFF2-40B4-BE49-F238E27FC236}">
                <a16:creationId xmlns="" xmlns:a16="http://schemas.microsoft.com/office/drawing/2014/main" id="{3C25689E-9B9F-4955-8DD7-DC8593692B0C}"/>
              </a:ext>
            </a:extLst>
          </p:cNvPr>
          <p:cNvCxnSpPr/>
          <p:nvPr/>
        </p:nvCxnSpPr>
        <p:spPr>
          <a:xfrm>
            <a:off x="5607173" y="3169227"/>
            <a:ext cx="0" cy="2909455"/>
          </a:xfrm>
          <a:prstGeom prst="line">
            <a:avLst/>
          </a:prstGeom>
          <a:ln w="28575">
            <a:solidFill>
              <a:srgbClr val="0DB14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A51FAF71-7F26-4682-A6E8-509F9D4965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5" name="TextBox 14">
            <a:extLst>
              <a:ext uri="{FF2B5EF4-FFF2-40B4-BE49-F238E27FC236}">
                <a16:creationId xmlns="" xmlns:a16="http://schemas.microsoft.com/office/drawing/2014/main" id="{3809BA05-F5CB-40B3-984D-6E7CE15D28CD}"/>
              </a:ext>
            </a:extLst>
          </p:cNvPr>
          <p:cNvSpPr txBox="1"/>
          <p:nvPr/>
        </p:nvSpPr>
        <p:spPr>
          <a:xfrm>
            <a:off x="5991823" y="3372185"/>
            <a:ext cx="5880018" cy="249299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In addition to our budget, there are three other financial documents that we use to manage the financial performance of our businesses</a:t>
            </a:r>
            <a:r>
              <a:rPr lang="en-US" sz="2400" b="1" dirty="0">
                <a:latin typeface="Arial" panose="020B0604020202020204" pitchFamily="34" charset="0"/>
                <a:cs typeface="Arial" panose="020B0604020202020204" pitchFamily="34" charset="0"/>
              </a:rPr>
              <a:t>: </a:t>
            </a:r>
            <a:r>
              <a:rPr lang="en-US" sz="2800" b="1" dirty="0">
                <a:solidFill>
                  <a:srgbClr val="0DB14B"/>
                </a:solidFill>
                <a:latin typeface="Arial" panose="020B0604020202020204" pitchFamily="34" charset="0"/>
                <a:cs typeface="Arial" panose="020B0604020202020204" pitchFamily="34" charset="0"/>
              </a:rPr>
              <a:t>the Profit and Loss Statement, the Balance Sheet and the Cash Flow Statement. </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81860684"/>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4">
            <a:extLst>
              <a:ext uri="{FF2B5EF4-FFF2-40B4-BE49-F238E27FC236}">
                <a16:creationId xmlns="" xmlns:a16="http://schemas.microsoft.com/office/drawing/2014/main" id="{CBE1B382-38DE-4652-AD60-9137B5795AF6}"/>
              </a:ext>
            </a:extLst>
          </p:cNvPr>
          <p:cNvPicPr>
            <a:picLocks noChangeAspect="1"/>
          </p:cNvPicPr>
          <p:nvPr/>
        </p:nvPicPr>
        <p:blipFill rotWithShape="1">
          <a:blip r:embed="rId2">
            <a:extLst>
              <a:ext uri="{28A0092B-C50C-407E-A947-70E740481C1C}">
                <a14:useLocalDpi xmlns:a14="http://schemas.microsoft.com/office/drawing/2010/main"/>
              </a:ext>
            </a:extLst>
          </a:blip>
          <a:srcRect l="17078" t="-16054" r="415" b="3649"/>
          <a:stretch/>
        </p:blipFill>
        <p:spPr>
          <a:xfrm>
            <a:off x="-2337106" y="-1279591"/>
            <a:ext cx="8959580" cy="8959580"/>
          </a:xfrm>
          <a:prstGeom prst="ellipse">
            <a:avLst/>
          </a:prstGeom>
        </p:spPr>
      </p:pic>
      <p:pic>
        <p:nvPicPr>
          <p:cNvPr id="17" name="Picture Placeholder 4">
            <a:extLst>
              <a:ext uri="{FF2B5EF4-FFF2-40B4-BE49-F238E27FC236}">
                <a16:creationId xmlns="" xmlns:a16="http://schemas.microsoft.com/office/drawing/2014/main" id="{B1D2532E-1901-498F-BC4B-8DC22AF9A0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337104" y="-1279590"/>
            <a:ext cx="8959578" cy="8959578"/>
          </a:xfrm>
          <a:prstGeom prst="ellipse">
            <a:avLst/>
          </a:prstGeom>
        </p:spPr>
      </p:pic>
      <p:sp>
        <p:nvSpPr>
          <p:cNvPr id="12" name="Rectangle 11">
            <a:extLst>
              <a:ext uri="{FF2B5EF4-FFF2-40B4-BE49-F238E27FC236}">
                <a16:creationId xmlns="" xmlns:a16="http://schemas.microsoft.com/office/drawing/2014/main" id="{D6266010-F5B0-4560-B723-954ACDDB708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37</a:t>
            </a:fld>
            <a:endParaRPr lang="en-US"/>
          </a:p>
        </p:txBody>
      </p:sp>
      <p:sp>
        <p:nvSpPr>
          <p:cNvPr id="15" name="TextBox 14">
            <a:extLst>
              <a:ext uri="{FF2B5EF4-FFF2-40B4-BE49-F238E27FC236}">
                <a16:creationId xmlns="" xmlns:a16="http://schemas.microsoft.com/office/drawing/2014/main" id="{0FBEEBD7-49A3-4CEF-AB43-19550B28E417}"/>
              </a:ext>
            </a:extLst>
          </p:cNvPr>
          <p:cNvSpPr txBox="1"/>
          <p:nvPr/>
        </p:nvSpPr>
        <p:spPr>
          <a:xfrm>
            <a:off x="6844025" y="2655091"/>
            <a:ext cx="4973780" cy="3266985"/>
          </a:xfrm>
          <a:prstGeom prst="rect">
            <a:avLst/>
          </a:prstGeom>
          <a:noFill/>
        </p:spPr>
        <p:txBody>
          <a:bodyPr wrap="square" rtlCol="0">
            <a:spAutoFit/>
          </a:bodyPr>
          <a:lstStyle/>
          <a:p>
            <a:pPr>
              <a:lnSpc>
                <a:spcPct val="150000"/>
              </a:lnSpc>
            </a:pPr>
            <a:r>
              <a:rPr lang="en-US" sz="2000" dirty="0">
                <a:latin typeface="Arial" panose="020B0604020202020204" pitchFamily="34" charset="0"/>
                <a:cs typeface="Arial" panose="020B0604020202020204" pitchFamily="34" charset="0"/>
              </a:rPr>
              <a:t>The Profit and Loss Statement tells us how much money we have made or lost with our business over a specific period of time.  It is shows money that has come in (Revenue), money that has gone out (Expenses) and the difference between the two (Profit/Loss). </a:t>
            </a:r>
          </a:p>
        </p:txBody>
      </p:sp>
      <p:pic>
        <p:nvPicPr>
          <p:cNvPr id="11" name="Picture 10" descr="A picture containing device&#10;&#10;Description automatically generated">
            <a:extLst>
              <a:ext uri="{FF2B5EF4-FFF2-40B4-BE49-F238E27FC236}">
                <a16:creationId xmlns="" xmlns:a16="http://schemas.microsoft.com/office/drawing/2014/main" id="{B891D1F0-FB43-4A01-9013-24F9078763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2" name="Rectangle 1">
            <a:extLst>
              <a:ext uri="{FF2B5EF4-FFF2-40B4-BE49-F238E27FC236}">
                <a16:creationId xmlns="" xmlns:a16="http://schemas.microsoft.com/office/drawing/2014/main" id="{CBAE920A-A248-49BA-BD45-EA48A73AAD44}"/>
              </a:ext>
            </a:extLst>
          </p:cNvPr>
          <p:cNvSpPr/>
          <p:nvPr/>
        </p:nvSpPr>
        <p:spPr>
          <a:xfrm>
            <a:off x="6785265" y="1576149"/>
            <a:ext cx="4949535" cy="954107"/>
          </a:xfrm>
          <a:prstGeom prst="rect">
            <a:avLst/>
          </a:prstGeom>
        </p:spPr>
        <p:txBody>
          <a:bodyPr wrap="square">
            <a:spAutoFit/>
          </a:bodyPr>
          <a:lstStyle/>
          <a:p>
            <a:r>
              <a:rPr lang="en-US" sz="2800" b="1" dirty="0">
                <a:solidFill>
                  <a:srgbClr val="E76F0A"/>
                </a:solidFill>
                <a:latin typeface="Arial" panose="020B0604020202020204" pitchFamily="34" charset="0"/>
                <a:cs typeface="Arial" panose="020B0604020202020204" pitchFamily="34" charset="0"/>
              </a:rPr>
              <a:t>5.1  The Profit and Loss Statement </a:t>
            </a:r>
          </a:p>
        </p:txBody>
      </p:sp>
      <p:sp>
        <p:nvSpPr>
          <p:cNvPr id="16" name="TextBox 15">
            <a:extLst>
              <a:ext uri="{FF2B5EF4-FFF2-40B4-BE49-F238E27FC236}">
                <a16:creationId xmlns="" xmlns:a16="http://schemas.microsoft.com/office/drawing/2014/main" id="{33108F0D-693B-4C3E-B9D1-C4AE6BBD8CBB}"/>
              </a:ext>
            </a:extLst>
          </p:cNvPr>
          <p:cNvSpPr txBox="1"/>
          <p:nvPr/>
        </p:nvSpPr>
        <p:spPr>
          <a:xfrm>
            <a:off x="6227618" y="222947"/>
            <a:ext cx="5801591"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Understanding Financial Statements</a:t>
            </a:r>
          </a:p>
        </p:txBody>
      </p:sp>
    </p:spTree>
    <p:extLst>
      <p:ext uri="{BB962C8B-B14F-4D97-AF65-F5344CB8AC3E}">
        <p14:creationId xmlns:p14="http://schemas.microsoft.com/office/powerpoint/2010/main" val="4079559784"/>
      </p:ext>
    </p:extLst>
  </p:cSld>
  <p:clrMapOvr>
    <a:masterClrMapping/>
  </p:clrMapOvr>
  <p:transition spd="slow">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742"/>
          <a:stretch/>
        </p:blipFill>
        <p:spPr>
          <a:xfrm>
            <a:off x="0" y="-3663"/>
            <a:ext cx="4257206" cy="6425245"/>
          </a:xfrm>
          <a:prstGeom prst="rect">
            <a:avLst/>
          </a:prstGeom>
        </p:spPr>
      </p:pic>
      <p:sp>
        <p:nvSpPr>
          <p:cNvPr id="44" name="Rectangle 43">
            <a:extLst>
              <a:ext uri="{FF2B5EF4-FFF2-40B4-BE49-F238E27FC236}">
                <a16:creationId xmlns="" xmlns:a16="http://schemas.microsoft.com/office/drawing/2014/main" id="{BFB154B8-55DE-4997-BE9E-776CB7EF0810}"/>
              </a:ext>
            </a:extLst>
          </p:cNvPr>
          <p:cNvSpPr/>
          <p:nvPr/>
        </p:nvSpPr>
        <p:spPr>
          <a:xfrm>
            <a:off x="0" y="0"/>
            <a:ext cx="4257206" cy="6858000"/>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38</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graphicFrame>
        <p:nvGraphicFramePr>
          <p:cNvPr id="35" name="Table 34">
            <a:extLst>
              <a:ext uri="{FF2B5EF4-FFF2-40B4-BE49-F238E27FC236}">
                <a16:creationId xmlns="" xmlns:a16="http://schemas.microsoft.com/office/drawing/2014/main" id="{8A6DB068-FF8C-4474-A695-D847BF29CE43}"/>
              </a:ext>
            </a:extLst>
          </p:cNvPr>
          <p:cNvGraphicFramePr>
            <a:graphicFrameLocks noGrp="1"/>
          </p:cNvGraphicFramePr>
          <p:nvPr>
            <p:extLst>
              <p:ext uri="{D42A27DB-BD31-4B8C-83A1-F6EECF244321}">
                <p14:modId xmlns:p14="http://schemas.microsoft.com/office/powerpoint/2010/main" val="4137505538"/>
              </p:ext>
            </p:extLst>
          </p:nvPr>
        </p:nvGraphicFramePr>
        <p:xfrm>
          <a:off x="5021819" y="345101"/>
          <a:ext cx="6418572" cy="5731380"/>
        </p:xfrm>
        <a:graphic>
          <a:graphicData uri="http://schemas.openxmlformats.org/drawingml/2006/table">
            <a:tbl>
              <a:tblPr firstRow="1" bandRow="1">
                <a:tableStyleId>{5C22544A-7EE6-4342-B048-85BDC9FD1C3A}</a:tableStyleId>
              </a:tblPr>
              <a:tblGrid>
                <a:gridCol w="3209286">
                  <a:extLst>
                    <a:ext uri="{9D8B030D-6E8A-4147-A177-3AD203B41FA5}">
                      <a16:colId xmlns="" xmlns:a16="http://schemas.microsoft.com/office/drawing/2014/main" val="976167221"/>
                    </a:ext>
                  </a:extLst>
                </a:gridCol>
                <a:gridCol w="3209286">
                  <a:extLst>
                    <a:ext uri="{9D8B030D-6E8A-4147-A177-3AD203B41FA5}">
                      <a16:colId xmlns="" xmlns:a16="http://schemas.microsoft.com/office/drawing/2014/main" val="1301149341"/>
                    </a:ext>
                  </a:extLst>
                </a:gridCol>
              </a:tblGrid>
              <a:tr h="33228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Revenue</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hMerge="1">
                  <a:txBody>
                    <a:bodyPr/>
                    <a:lstStyle/>
                    <a:p>
                      <a:endParaRPr lang="en-CA" sz="1600" dirty="0"/>
                    </a:p>
                  </a:txBody>
                  <a:tcPr marL="80915" marR="80915" marT="40458" marB="40458"/>
                </a:tc>
                <a:extLst>
                  <a:ext uri="{0D108BD9-81ED-4DB2-BD59-A6C34878D82A}">
                    <a16:rowId xmlns="" xmlns:a16="http://schemas.microsoft.com/office/drawing/2014/main" val="791625412"/>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Dog Walking</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$93,820.00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824954533"/>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Pet Sitting</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$63,780.00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947117967"/>
                  </a:ext>
                </a:extLst>
              </a:tr>
              <a:tr h="3322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Total Revenue</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$157,630.00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3532619685"/>
                  </a:ext>
                </a:extLst>
              </a:tr>
              <a:tr h="33228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Expenses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hMerge="1">
                  <a:txBody>
                    <a:bodyPr/>
                    <a:lstStyle/>
                    <a:p>
                      <a:endParaRPr lang="en-CA" sz="1600" dirty="0"/>
                    </a:p>
                  </a:txBody>
                  <a:tcPr marL="80915" marR="80915" marT="40458" marB="40458"/>
                </a:tc>
                <a:extLst>
                  <a:ext uri="{0D108BD9-81ED-4DB2-BD59-A6C34878D82A}">
                    <a16:rowId xmlns="" xmlns:a16="http://schemas.microsoft.com/office/drawing/2014/main" val="4136680733"/>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Accounting</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$1,700.00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999733829"/>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Cell Phones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$1,200.00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825496256"/>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Insurance</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$1,200.00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13092554"/>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Internet</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$360.00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900134958"/>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Miscellaneous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$430.00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68608117"/>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Motor Vehicles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$5,430.00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84142755"/>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Office Supplies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$980.00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81511558"/>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Dog Walking Supplies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$2,500.00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253412387"/>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Print Advertising</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$6,500.00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014932814"/>
                  </a:ext>
                </a:extLst>
              </a:tr>
              <a:tr h="332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Website Hosting</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$420.00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893757276"/>
                  </a:ext>
                </a:extLst>
              </a:tr>
              <a:tr h="32532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Total Expenses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$20,810.00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06318307"/>
                  </a:ext>
                </a:extLst>
              </a:tr>
              <a:tr h="4217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panose="020B0604020202020204" pitchFamily="34" charset="0"/>
                          <a:cs typeface="Arial" panose="020B0604020202020204" pitchFamily="34" charset="0"/>
                        </a:rPr>
                        <a:t>Projected Profit (Loss)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1" dirty="0">
                          <a:solidFill>
                            <a:srgbClr val="E76F0A"/>
                          </a:solidFill>
                          <a:latin typeface="Arial" panose="020B0604020202020204" pitchFamily="34" charset="0"/>
                          <a:cs typeface="Arial" panose="020B0604020202020204" pitchFamily="34" charset="0"/>
                        </a:rPr>
                        <a:t>$136,820.00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40562328"/>
                  </a:ext>
                </a:extLst>
              </a:tr>
            </a:tbl>
          </a:graphicData>
        </a:graphic>
      </p:graphicFrame>
      <p:sp>
        <p:nvSpPr>
          <p:cNvPr id="36" name="TextBox 35">
            <a:extLst>
              <a:ext uri="{FF2B5EF4-FFF2-40B4-BE49-F238E27FC236}">
                <a16:creationId xmlns="" xmlns:a16="http://schemas.microsoft.com/office/drawing/2014/main" id="{A347791C-B894-4625-9FE7-11238E4437AE}"/>
              </a:ext>
            </a:extLst>
          </p:cNvPr>
          <p:cNvSpPr txBox="1"/>
          <p:nvPr/>
        </p:nvSpPr>
        <p:spPr>
          <a:xfrm>
            <a:off x="426274" y="995630"/>
            <a:ext cx="3716480" cy="1754326"/>
          </a:xfrm>
          <a:prstGeom prst="rect">
            <a:avLst/>
          </a:prstGeom>
          <a:noFill/>
        </p:spPr>
        <p:txBody>
          <a:bodyPr wrap="square" rtlCol="0">
            <a:spAutoFit/>
          </a:bodyPr>
          <a:lstStyle/>
          <a:p>
            <a:r>
              <a:rPr lang="en-CA" sz="3600" b="1" dirty="0">
                <a:solidFill>
                  <a:schemeClr val="bg1"/>
                </a:solidFill>
                <a:latin typeface="Arial" panose="020B0604020202020204" pitchFamily="34" charset="0"/>
                <a:cs typeface="Arial" panose="020B0604020202020204" pitchFamily="34" charset="0"/>
              </a:rPr>
              <a:t>Understanding Financial Statements</a:t>
            </a:r>
          </a:p>
        </p:txBody>
      </p:sp>
      <p:sp>
        <p:nvSpPr>
          <p:cNvPr id="37" name="TextBox 36">
            <a:extLst>
              <a:ext uri="{FF2B5EF4-FFF2-40B4-BE49-F238E27FC236}">
                <a16:creationId xmlns="" xmlns:a16="http://schemas.microsoft.com/office/drawing/2014/main" id="{6768C369-1588-4D38-91D8-FE10C56E8317}"/>
              </a:ext>
            </a:extLst>
          </p:cNvPr>
          <p:cNvSpPr txBox="1"/>
          <p:nvPr/>
        </p:nvSpPr>
        <p:spPr>
          <a:xfrm>
            <a:off x="426274" y="2749956"/>
            <a:ext cx="3649366" cy="2677656"/>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Here is a sample Profit and Loss Statement for our hypothetical business, Perfect Pet Services. </a:t>
            </a:r>
          </a:p>
        </p:txBody>
      </p:sp>
    </p:spTree>
    <p:extLst>
      <p:ext uri="{BB962C8B-B14F-4D97-AF65-F5344CB8AC3E}">
        <p14:creationId xmlns:p14="http://schemas.microsoft.com/office/powerpoint/2010/main" val="550406559"/>
      </p:ext>
    </p:extLst>
  </p:cSld>
  <p:clrMapOvr>
    <a:masterClrMapping/>
  </p:clrMapOvr>
  <p:transition spd="slow">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23C5A2EF-96A0-4B4A-B9EC-F131DB51AE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181"/>
          <a:stretch/>
        </p:blipFill>
        <p:spPr>
          <a:xfrm>
            <a:off x="0" y="1"/>
            <a:ext cx="6096000" cy="6429086"/>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39</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8175430" y="649272"/>
            <a:ext cx="2054376" cy="205437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667137" y="2925235"/>
            <a:ext cx="5204704" cy="2898807"/>
          </a:xfrm>
          <a:prstGeom prst="rect">
            <a:avLst/>
          </a:prstGeom>
          <a:noFill/>
        </p:spPr>
        <p:txBody>
          <a:bodyPr wrap="square" rtlCol="0">
            <a:spAutoFit/>
          </a:bodyPr>
          <a:lstStyle/>
          <a:p>
            <a:pPr>
              <a:lnSpc>
                <a:spcPct val="120000"/>
              </a:lnSpc>
            </a:pPr>
            <a:r>
              <a:rPr lang="en-US" sz="2200" dirty="0">
                <a:latin typeface="Arial" panose="020B0604020202020204" pitchFamily="34" charset="0"/>
                <a:cs typeface="Arial" panose="020B0604020202020204" pitchFamily="34" charset="0"/>
              </a:rPr>
              <a:t>Compare the sample Budget and the sample Profit and Loss Statement for our hypothetical business, Perfect Pet Services.  Did the company meet our financial expectations?  If no, what is different between our expectations and what actually happened?</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90575" y="972689"/>
            <a:ext cx="1343292" cy="1343292"/>
          </a:xfrm>
          <a:prstGeom prst="rect">
            <a:avLst/>
          </a:prstGeom>
        </p:spPr>
      </p:pic>
    </p:spTree>
    <p:extLst>
      <p:ext uri="{BB962C8B-B14F-4D97-AF65-F5344CB8AC3E}">
        <p14:creationId xmlns:p14="http://schemas.microsoft.com/office/powerpoint/2010/main" val="206453387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a:t>
            </a:fld>
            <a:endParaRPr lang="en-US"/>
          </a:p>
        </p:txBody>
      </p:sp>
      <p:sp>
        <p:nvSpPr>
          <p:cNvPr id="11" name="TextBox 10">
            <a:extLst>
              <a:ext uri="{FF2B5EF4-FFF2-40B4-BE49-F238E27FC236}">
                <a16:creationId xmlns="" xmlns:a16="http://schemas.microsoft.com/office/drawing/2014/main" id="{385CDEE6-3247-4254-A647-AC713675EEA6}"/>
              </a:ext>
            </a:extLst>
          </p:cNvPr>
          <p:cNvSpPr txBox="1"/>
          <p:nvPr/>
        </p:nvSpPr>
        <p:spPr>
          <a:xfrm>
            <a:off x="460665" y="3771901"/>
            <a:ext cx="5618017" cy="1938992"/>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Workshop Materials</a:t>
            </a:r>
            <a:endParaRPr lang="en-US" sz="60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 xmlns:a16="http://schemas.microsoft.com/office/drawing/2014/main" id="{A51FAF71-7F26-4682-A6E8-509F9D49651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6" name="TextBox 15">
            <a:extLst>
              <a:ext uri="{FF2B5EF4-FFF2-40B4-BE49-F238E27FC236}">
                <a16:creationId xmlns="" xmlns:a16="http://schemas.microsoft.com/office/drawing/2014/main" id="{07134FBA-BFF9-47AC-9BDF-A422FA496877}"/>
              </a:ext>
            </a:extLst>
          </p:cNvPr>
          <p:cNvSpPr txBox="1"/>
          <p:nvPr/>
        </p:nvSpPr>
        <p:spPr>
          <a:xfrm>
            <a:off x="5022276" y="5794663"/>
            <a:ext cx="3134588" cy="400110"/>
          </a:xfrm>
          <a:prstGeom prst="rect">
            <a:avLst/>
          </a:prstGeom>
          <a:noFill/>
        </p:spPr>
        <p:txBody>
          <a:bodyPr wrap="square" rtlCol="0">
            <a:spAutoFit/>
          </a:bodyPr>
          <a:lstStyle/>
          <a:p>
            <a:pPr algn="ctr"/>
            <a:r>
              <a:rPr lang="en-CA" sz="2000" b="1" dirty="0">
                <a:solidFill>
                  <a:srgbClr val="E76F0A"/>
                </a:solidFill>
                <a:latin typeface="Arial" panose="020B0604020202020204" pitchFamily="34" charset="0"/>
                <a:cs typeface="Arial" panose="020B0604020202020204" pitchFamily="34" charset="0"/>
              </a:rPr>
              <a:t>Participant Workbook</a:t>
            </a:r>
            <a:endParaRPr lang="en-US" sz="2000" b="1" dirty="0">
              <a:solidFill>
                <a:srgbClr val="E76F0A"/>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B86FD1AF-5E38-4A4E-A358-08DAF27299D3}"/>
              </a:ext>
            </a:extLst>
          </p:cNvPr>
          <p:cNvSpPr txBox="1"/>
          <p:nvPr/>
        </p:nvSpPr>
        <p:spPr>
          <a:xfrm>
            <a:off x="7980222" y="5791199"/>
            <a:ext cx="3134588" cy="400110"/>
          </a:xfrm>
          <a:prstGeom prst="rect">
            <a:avLst/>
          </a:prstGeom>
          <a:noFill/>
        </p:spPr>
        <p:txBody>
          <a:bodyPr wrap="square" rtlCol="0">
            <a:spAutoFit/>
          </a:bodyPr>
          <a:lstStyle/>
          <a:p>
            <a:pPr algn="ctr"/>
            <a:r>
              <a:rPr lang="en-CA" sz="2000" b="1" dirty="0">
                <a:solidFill>
                  <a:srgbClr val="E76F0A"/>
                </a:solidFill>
                <a:latin typeface="Arial" panose="020B0604020202020204" pitchFamily="34" charset="0"/>
                <a:cs typeface="Arial" panose="020B0604020202020204" pitchFamily="34" charset="0"/>
              </a:rPr>
              <a:t>Digital device</a:t>
            </a:r>
            <a:endParaRPr lang="en-US" sz="2000" b="1" dirty="0">
              <a:solidFill>
                <a:srgbClr val="E76F0A"/>
              </a:solidFill>
              <a:latin typeface="Arial" panose="020B0604020202020204" pitchFamily="34" charset="0"/>
              <a:cs typeface="Arial" panose="020B0604020202020204" pitchFamily="34" charset="0"/>
            </a:endParaRPr>
          </a:p>
        </p:txBody>
      </p:sp>
      <p:pic>
        <p:nvPicPr>
          <p:cNvPr id="6" name="Picture Placeholder 5" descr="A group of people sitting at a table with a computer&#10;&#10;Description automatically generated">
            <a:extLst>
              <a:ext uri="{FF2B5EF4-FFF2-40B4-BE49-F238E27FC236}">
                <a16:creationId xmlns="" xmlns:a16="http://schemas.microsoft.com/office/drawing/2014/main" id="{11D3F2BD-57B1-414C-9400-1A65C24AC2F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t="17653" b="39266"/>
          <a:stretch/>
        </p:blipFill>
        <p:spPr>
          <a:xfrm>
            <a:off x="0" y="0"/>
            <a:ext cx="12192000" cy="3501736"/>
          </a:xfrm>
        </p:spPr>
      </p:pic>
      <p:grpSp>
        <p:nvGrpSpPr>
          <p:cNvPr id="25" name="Group 24">
            <a:extLst>
              <a:ext uri="{FF2B5EF4-FFF2-40B4-BE49-F238E27FC236}">
                <a16:creationId xmlns="" xmlns:a16="http://schemas.microsoft.com/office/drawing/2014/main" id="{9BC08E09-4B26-430B-B673-24BA481C0AEB}"/>
              </a:ext>
            </a:extLst>
          </p:cNvPr>
          <p:cNvGrpSpPr/>
          <p:nvPr/>
        </p:nvGrpSpPr>
        <p:grpSpPr>
          <a:xfrm>
            <a:off x="5640946" y="3825756"/>
            <a:ext cx="1880316" cy="1880316"/>
            <a:chOff x="5640946" y="3825756"/>
            <a:chExt cx="1880316" cy="1880316"/>
          </a:xfrm>
        </p:grpSpPr>
        <p:sp>
          <p:nvSpPr>
            <p:cNvPr id="15" name="Oval 14">
              <a:extLst>
                <a:ext uri="{FF2B5EF4-FFF2-40B4-BE49-F238E27FC236}">
                  <a16:creationId xmlns="" xmlns:a16="http://schemas.microsoft.com/office/drawing/2014/main" id="{DF1796C9-AB4B-4611-80D7-335D790E8686}"/>
                </a:ext>
              </a:extLst>
            </p:cNvPr>
            <p:cNvSpPr/>
            <p:nvPr/>
          </p:nvSpPr>
          <p:spPr>
            <a:xfrm>
              <a:off x="5640946" y="3825756"/>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ose up of a logo&#10;&#10;Description automatically generated">
              <a:extLst>
                <a:ext uri="{FF2B5EF4-FFF2-40B4-BE49-F238E27FC236}">
                  <a16:creationId xmlns="" xmlns:a16="http://schemas.microsoft.com/office/drawing/2014/main" id="{56466618-9AAC-4CC4-A5E8-F53EF3020C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8777" y="4231782"/>
              <a:ext cx="1098998" cy="1098998"/>
            </a:xfrm>
            <a:prstGeom prst="rect">
              <a:avLst/>
            </a:prstGeom>
          </p:spPr>
        </p:pic>
      </p:grpSp>
      <p:grpSp>
        <p:nvGrpSpPr>
          <p:cNvPr id="26" name="Group 25">
            <a:extLst>
              <a:ext uri="{FF2B5EF4-FFF2-40B4-BE49-F238E27FC236}">
                <a16:creationId xmlns="" xmlns:a16="http://schemas.microsoft.com/office/drawing/2014/main" id="{532295A9-7B9E-4367-B015-6DAF2099ACC0}"/>
              </a:ext>
            </a:extLst>
          </p:cNvPr>
          <p:cNvGrpSpPr/>
          <p:nvPr/>
        </p:nvGrpSpPr>
        <p:grpSpPr>
          <a:xfrm>
            <a:off x="8598892" y="3822292"/>
            <a:ext cx="1880316" cy="1880316"/>
            <a:chOff x="8598892" y="3822292"/>
            <a:chExt cx="1880316" cy="1880316"/>
          </a:xfrm>
        </p:grpSpPr>
        <p:sp>
          <p:nvSpPr>
            <p:cNvPr id="18" name="Oval 17">
              <a:extLst>
                <a:ext uri="{FF2B5EF4-FFF2-40B4-BE49-F238E27FC236}">
                  <a16:creationId xmlns="" xmlns:a16="http://schemas.microsoft.com/office/drawing/2014/main" id="{700F2B6F-9B00-4A1F-93FF-2AB14C520B28}"/>
                </a:ext>
              </a:extLst>
            </p:cNvPr>
            <p:cNvSpPr/>
            <p:nvPr/>
          </p:nvSpPr>
          <p:spPr>
            <a:xfrm>
              <a:off x="8598892" y="3822292"/>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close up of a logo&#10;&#10;Description automatically generated">
              <a:extLst>
                <a:ext uri="{FF2B5EF4-FFF2-40B4-BE49-F238E27FC236}">
                  <a16:creationId xmlns="" xmlns:a16="http://schemas.microsoft.com/office/drawing/2014/main" id="{BB67C11A-71A0-4345-B459-5856A005A5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968038" y="4159877"/>
              <a:ext cx="1162268" cy="1162268"/>
            </a:xfrm>
            <a:prstGeom prst="rect">
              <a:avLst/>
            </a:prstGeom>
          </p:spPr>
        </p:pic>
      </p:grpSp>
    </p:spTree>
    <p:extLst>
      <p:ext uri="{BB962C8B-B14F-4D97-AF65-F5344CB8AC3E}">
        <p14:creationId xmlns:p14="http://schemas.microsoft.com/office/powerpoint/2010/main" val="305695376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0B904496-9635-40E8-906A-EFCCF839E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822" r="6256"/>
          <a:stretch/>
        </p:blipFill>
        <p:spPr>
          <a:xfrm>
            <a:off x="0" y="0"/>
            <a:ext cx="5581650" cy="6421582"/>
          </a:xfrm>
          <a:prstGeom prst="rect">
            <a:avLst/>
          </a:prstGeom>
        </p:spPr>
      </p:pic>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40</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903768" y="204914"/>
            <a:ext cx="6210299"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Understanding Financial Statements</a:t>
            </a:r>
            <a:endParaRPr lang="en-US" sz="4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924550" y="1683625"/>
            <a:ext cx="6168735"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5.2  The Balance Sheet </a:t>
            </a: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976507" y="2239007"/>
            <a:ext cx="5732316" cy="397031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purpose of the </a:t>
            </a:r>
            <a:r>
              <a:rPr lang="en-US" sz="2800" b="1" dirty="0">
                <a:solidFill>
                  <a:srgbClr val="0DB14B"/>
                </a:solidFill>
                <a:latin typeface="Arial" panose="020B0604020202020204" pitchFamily="34" charset="0"/>
                <a:cs typeface="Arial" panose="020B0604020202020204" pitchFamily="34" charset="0"/>
              </a:rPr>
              <a:t>Balance Sheet </a:t>
            </a:r>
            <a:r>
              <a:rPr lang="en-US" sz="2400" dirty="0">
                <a:latin typeface="Arial" panose="020B0604020202020204" pitchFamily="34" charset="0"/>
                <a:cs typeface="Arial" panose="020B0604020202020204" pitchFamily="34" charset="0"/>
              </a:rPr>
              <a:t>is to tell us what our business is worth at a specific point in time.  The Balance Sheet has two main sections, Assets and Liabilities &amp; Equity.  The financial statement is called a Balance Sheet because the two sections must be equal or balance:</a:t>
            </a:r>
          </a:p>
          <a:p>
            <a:endParaRPr lang="en-US" sz="2400" dirty="0">
              <a:latin typeface="Arial" panose="020B0604020202020204" pitchFamily="34" charset="0"/>
              <a:cs typeface="Arial" panose="020B0604020202020204" pitchFamily="34" charset="0"/>
            </a:endParaRPr>
          </a:p>
          <a:p>
            <a:r>
              <a:rPr lang="en-US" sz="3200" b="1" dirty="0">
                <a:solidFill>
                  <a:srgbClr val="0DB14B"/>
                </a:solidFill>
                <a:latin typeface="Arial" panose="020B0604020202020204" pitchFamily="34" charset="0"/>
                <a:cs typeface="Arial" panose="020B0604020202020204" pitchFamily="34" charset="0"/>
              </a:rPr>
              <a:t> Assets = Liabilities &amp; Equity</a:t>
            </a:r>
            <a:r>
              <a:rPr lang="en-US" sz="3200" dirty="0">
                <a:latin typeface="Arial" panose="020B0604020202020204" pitchFamily="34" charset="0"/>
                <a:cs typeface="Arial" panose="020B0604020202020204" pitchFamily="34" charset="0"/>
              </a:rPr>
              <a:t> </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297330080"/>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80592CE-BF6D-4564-8645-E61E4F2EFB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5195"/>
          <a:stretch/>
        </p:blipFill>
        <p:spPr>
          <a:xfrm>
            <a:off x="0" y="0"/>
            <a:ext cx="5445812" cy="6421582"/>
          </a:xfrm>
          <a:prstGeom prst="rect">
            <a:avLst/>
          </a:prstGeom>
        </p:spPr>
      </p:pic>
      <p:sp>
        <p:nvSpPr>
          <p:cNvPr id="12" name="Rectangle 11">
            <a:extLst>
              <a:ext uri="{FF2B5EF4-FFF2-40B4-BE49-F238E27FC236}">
                <a16:creationId xmlns="" xmlns:a16="http://schemas.microsoft.com/office/drawing/2014/main" id="{56469024-9F58-4B26-831C-ED09507DB750}"/>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41</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03C6B312-737E-4856-B0C0-196E084382BE}"/>
              </a:ext>
            </a:extLst>
          </p:cNvPr>
          <p:cNvSpPr txBox="1"/>
          <p:nvPr/>
        </p:nvSpPr>
        <p:spPr>
          <a:xfrm>
            <a:off x="5780800" y="2051364"/>
            <a:ext cx="5817540" cy="3970318"/>
          </a:xfrm>
          <a:prstGeom prst="rect">
            <a:avLst/>
          </a:prstGeom>
          <a:noFill/>
        </p:spPr>
        <p:txBody>
          <a:bodyPr wrap="square" rtlCol="0">
            <a:spAutoFit/>
          </a:bodyPr>
          <a:lstStyle/>
          <a:p>
            <a:pPr marL="514350" indent="-514350">
              <a:buFont typeface="+mj-lt"/>
              <a:buAutoNum type="arabicPeriod"/>
            </a:pPr>
            <a:r>
              <a:rPr lang="en-US" sz="2800" b="1" dirty="0">
                <a:solidFill>
                  <a:srgbClr val="0DB14B"/>
                </a:solidFill>
                <a:latin typeface="Arial" panose="020B0604020202020204" pitchFamily="34" charset="0"/>
                <a:cs typeface="Arial" panose="020B0604020202020204" pitchFamily="34" charset="0"/>
              </a:rPr>
              <a:t>Assets</a:t>
            </a:r>
            <a:r>
              <a:rPr lang="en-US" sz="2400" b="1" dirty="0">
                <a:solidFill>
                  <a:srgbClr val="0DB14B"/>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are property owned by your business that have value and are available to meet your financial commitments. or what the company owes plus the shareholder value.</a:t>
            </a:r>
          </a:p>
          <a:p>
            <a:pPr marL="514350" indent="-514350">
              <a:buFont typeface="+mj-lt"/>
              <a:buAutoNum type="arabicPeriod"/>
            </a:pPr>
            <a:endParaRPr lang="en-US" sz="2800" b="1" dirty="0">
              <a:solidFill>
                <a:srgbClr val="0DB14B"/>
              </a:solidFill>
              <a:latin typeface="Arial" panose="020B0604020202020204" pitchFamily="34" charset="0"/>
              <a:cs typeface="Arial" panose="020B0604020202020204" pitchFamily="34" charset="0"/>
            </a:endParaRPr>
          </a:p>
          <a:p>
            <a:pPr marL="514350" indent="-514350">
              <a:buFont typeface="+mj-lt"/>
              <a:buAutoNum type="arabicPeriod"/>
            </a:pPr>
            <a:r>
              <a:rPr lang="en-US" sz="2800" b="1" dirty="0">
                <a:solidFill>
                  <a:srgbClr val="0DB14B"/>
                </a:solidFill>
                <a:latin typeface="Arial" panose="020B0604020202020204" pitchFamily="34" charset="0"/>
                <a:cs typeface="Arial" panose="020B0604020202020204" pitchFamily="34" charset="0"/>
              </a:rPr>
              <a:t>Current assets</a:t>
            </a:r>
            <a:r>
              <a:rPr lang="en-US" sz="2400" b="1" dirty="0">
                <a:solidFill>
                  <a:srgbClr val="0DB14B"/>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are assets that you expect to turn into cash or use within a year. </a:t>
            </a:r>
          </a:p>
          <a:p>
            <a:pPr marL="514350" indent="-514350">
              <a:buFont typeface="+mj-lt"/>
              <a:buAutoNum type="arabicPeriod"/>
            </a:pPr>
            <a:endParaRPr lang="en-US" sz="2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CF42891D-B080-416D-A857-335945D49A35}"/>
              </a:ext>
            </a:extLst>
          </p:cNvPr>
          <p:cNvSpPr txBox="1"/>
          <p:nvPr/>
        </p:nvSpPr>
        <p:spPr>
          <a:xfrm>
            <a:off x="5770418" y="204914"/>
            <a:ext cx="6210299"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Understanding Financial Statements</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606877"/>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2ED0B381-AA3D-4D76-AC89-F394ED9439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5195"/>
          <a:stretch/>
        </p:blipFill>
        <p:spPr>
          <a:xfrm>
            <a:off x="0" y="0"/>
            <a:ext cx="5445812" cy="6421582"/>
          </a:xfrm>
          <a:prstGeom prst="rect">
            <a:avLst/>
          </a:prstGeom>
        </p:spPr>
      </p:pic>
      <p:sp>
        <p:nvSpPr>
          <p:cNvPr id="16" name="Rectangle 15">
            <a:extLst>
              <a:ext uri="{FF2B5EF4-FFF2-40B4-BE49-F238E27FC236}">
                <a16:creationId xmlns="" xmlns:a16="http://schemas.microsoft.com/office/drawing/2014/main" id="{3CF0D24B-7BE8-4EE4-B5EB-DBF10D7D570D}"/>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42</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03C6B312-737E-4856-B0C0-196E084382BE}"/>
              </a:ext>
            </a:extLst>
          </p:cNvPr>
          <p:cNvSpPr txBox="1"/>
          <p:nvPr/>
        </p:nvSpPr>
        <p:spPr>
          <a:xfrm>
            <a:off x="5780800" y="1797872"/>
            <a:ext cx="5817540" cy="4708981"/>
          </a:xfrm>
          <a:prstGeom prst="rect">
            <a:avLst/>
          </a:prstGeom>
          <a:noFill/>
        </p:spPr>
        <p:txBody>
          <a:bodyPr wrap="square" rtlCol="0">
            <a:spAutoFit/>
          </a:bodyPr>
          <a:lstStyle/>
          <a:p>
            <a:pPr marL="514350" indent="-514350">
              <a:buFont typeface="+mj-lt"/>
              <a:buAutoNum type="arabicPeriod" startAt="3"/>
            </a:pPr>
            <a:r>
              <a:rPr lang="en-US" sz="2800" b="1" dirty="0">
                <a:solidFill>
                  <a:srgbClr val="0DB14B"/>
                </a:solidFill>
                <a:latin typeface="Arial" panose="020B0604020202020204" pitchFamily="34" charset="0"/>
                <a:cs typeface="Arial" panose="020B0604020202020204" pitchFamily="34" charset="0"/>
              </a:rPr>
              <a:t>Accounts receivable </a:t>
            </a:r>
            <a:r>
              <a:rPr lang="en-US" sz="2400" dirty="0">
                <a:latin typeface="Arial" panose="020B0604020202020204" pitchFamily="34" charset="0"/>
                <a:cs typeface="Arial" panose="020B0604020202020204" pitchFamily="34" charset="0"/>
              </a:rPr>
              <a:t>are money owed to your business by your customers or others in your debt. </a:t>
            </a:r>
            <a:endParaRPr lang="en-US" sz="2800" b="1" dirty="0">
              <a:solidFill>
                <a:srgbClr val="0DB14B"/>
              </a:solidFill>
              <a:latin typeface="Arial" panose="020B0604020202020204" pitchFamily="34" charset="0"/>
              <a:cs typeface="Arial" panose="020B0604020202020204" pitchFamily="34" charset="0"/>
            </a:endParaRPr>
          </a:p>
          <a:p>
            <a:pPr marL="514350" indent="-514350">
              <a:buFont typeface="+mj-lt"/>
              <a:buAutoNum type="arabicPeriod" startAt="3"/>
            </a:pPr>
            <a:endParaRPr lang="en-US" sz="2800" b="1" dirty="0">
              <a:solidFill>
                <a:srgbClr val="0DB14B"/>
              </a:solidFill>
              <a:latin typeface="Arial" panose="020B0604020202020204" pitchFamily="34" charset="0"/>
              <a:cs typeface="Arial" panose="020B0604020202020204" pitchFamily="34" charset="0"/>
            </a:endParaRPr>
          </a:p>
          <a:p>
            <a:pPr marL="514350" indent="-514350">
              <a:buFont typeface="+mj-lt"/>
              <a:buAutoNum type="arabicPeriod" startAt="3"/>
            </a:pPr>
            <a:r>
              <a:rPr lang="en-US" sz="2800" b="1" dirty="0">
                <a:solidFill>
                  <a:srgbClr val="0DB14B"/>
                </a:solidFill>
                <a:latin typeface="Arial" panose="020B0604020202020204" pitchFamily="34" charset="0"/>
                <a:cs typeface="Arial" panose="020B0604020202020204" pitchFamily="34" charset="0"/>
              </a:rPr>
              <a:t>Fixed assets </a:t>
            </a:r>
            <a:r>
              <a:rPr lang="en-US" sz="2400" dirty="0">
                <a:latin typeface="Arial" panose="020B0604020202020204" pitchFamily="34" charset="0"/>
                <a:cs typeface="Arial" panose="020B0604020202020204" pitchFamily="34" charset="0"/>
              </a:rPr>
              <a:t>are property for long-term use by the business and that are not going to be converted quickly into cash such as land, machinery and equipment.  Many small businesses don’t have fixed assets, as is the case with our hypothetical business.</a:t>
            </a:r>
          </a:p>
          <a:p>
            <a:pPr marL="514350" indent="-514350">
              <a:buFont typeface="+mj-lt"/>
              <a:buAutoNum type="arabicPeriod" startAt="3"/>
            </a:pPr>
            <a:endParaRPr lang="en-US" sz="2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CF42891D-B080-416D-A857-335945D49A35}"/>
              </a:ext>
            </a:extLst>
          </p:cNvPr>
          <p:cNvSpPr txBox="1"/>
          <p:nvPr/>
        </p:nvSpPr>
        <p:spPr>
          <a:xfrm>
            <a:off x="5770418" y="204914"/>
            <a:ext cx="6210299"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Understanding Financial Statements</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1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877AD967-6CCE-404E-A5CD-E9D5599805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5195"/>
          <a:stretch/>
        </p:blipFill>
        <p:spPr>
          <a:xfrm>
            <a:off x="0" y="0"/>
            <a:ext cx="5445812" cy="6421582"/>
          </a:xfrm>
          <a:prstGeom prst="rect">
            <a:avLst/>
          </a:prstGeom>
        </p:spPr>
      </p:pic>
      <p:sp>
        <p:nvSpPr>
          <p:cNvPr id="13" name="Rectangle 12">
            <a:extLst>
              <a:ext uri="{FF2B5EF4-FFF2-40B4-BE49-F238E27FC236}">
                <a16:creationId xmlns="" xmlns:a16="http://schemas.microsoft.com/office/drawing/2014/main" id="{6CA8DF82-9303-4A15-A510-0078E5560133}"/>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43</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5" name="TextBox 14">
            <a:extLst>
              <a:ext uri="{FF2B5EF4-FFF2-40B4-BE49-F238E27FC236}">
                <a16:creationId xmlns="" xmlns:a16="http://schemas.microsoft.com/office/drawing/2014/main" id="{F2F50657-616A-4ABE-B1EB-F544F2C42C86}"/>
              </a:ext>
            </a:extLst>
          </p:cNvPr>
          <p:cNvSpPr txBox="1"/>
          <p:nvPr/>
        </p:nvSpPr>
        <p:spPr>
          <a:xfrm>
            <a:off x="5770418" y="204914"/>
            <a:ext cx="6210299"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Understanding Financial Statements</a:t>
            </a:r>
            <a:endParaRPr lang="en-US" sz="44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88908E8A-5C00-410B-83F5-9BB757D1BCC5}"/>
              </a:ext>
            </a:extLst>
          </p:cNvPr>
          <p:cNvSpPr txBox="1"/>
          <p:nvPr/>
        </p:nvSpPr>
        <p:spPr>
          <a:xfrm>
            <a:off x="5780800" y="1870155"/>
            <a:ext cx="5817540" cy="4031873"/>
          </a:xfrm>
          <a:prstGeom prst="rect">
            <a:avLst/>
          </a:prstGeom>
          <a:noFill/>
        </p:spPr>
        <p:txBody>
          <a:bodyPr wrap="square" rtlCol="0">
            <a:spAutoFit/>
          </a:bodyPr>
          <a:lstStyle/>
          <a:p>
            <a:pPr marL="514350" indent="-514350">
              <a:buFont typeface="+mj-lt"/>
              <a:buAutoNum type="arabicPeriod" startAt="5"/>
            </a:pPr>
            <a:r>
              <a:rPr lang="en-US" sz="2800" b="1" dirty="0">
                <a:solidFill>
                  <a:srgbClr val="0DB14B"/>
                </a:solidFill>
                <a:latin typeface="Arial" panose="020B0604020202020204" pitchFamily="34" charset="0"/>
                <a:cs typeface="Arial" panose="020B0604020202020204" pitchFamily="34" charset="0"/>
              </a:rPr>
              <a:t>Liabilities </a:t>
            </a:r>
            <a:r>
              <a:rPr lang="en-US" sz="2400" dirty="0">
                <a:latin typeface="Arial" panose="020B0604020202020204" pitchFamily="34" charset="0"/>
                <a:cs typeface="Arial" panose="020B0604020202020204" pitchFamily="34" charset="0"/>
              </a:rPr>
              <a:t>are a company's legal financial obligations such as loans and credit. </a:t>
            </a:r>
            <a:endParaRPr lang="en-US" sz="2800" b="1" dirty="0">
              <a:solidFill>
                <a:srgbClr val="0DB14B"/>
              </a:solidFill>
              <a:latin typeface="Arial" panose="020B0604020202020204" pitchFamily="34" charset="0"/>
              <a:cs typeface="Arial" panose="020B0604020202020204" pitchFamily="34" charset="0"/>
            </a:endParaRPr>
          </a:p>
          <a:p>
            <a:pPr marL="514350" indent="-514350">
              <a:buFont typeface="+mj-lt"/>
              <a:buAutoNum type="arabicPeriod" startAt="5"/>
            </a:pPr>
            <a:endParaRPr lang="en-US" sz="2800" b="1" dirty="0">
              <a:solidFill>
                <a:srgbClr val="0DB14B"/>
              </a:solidFill>
              <a:latin typeface="Arial" panose="020B0604020202020204" pitchFamily="34" charset="0"/>
              <a:cs typeface="Arial" panose="020B0604020202020204" pitchFamily="34" charset="0"/>
            </a:endParaRPr>
          </a:p>
          <a:p>
            <a:pPr marL="514350" indent="-514350">
              <a:buFont typeface="+mj-lt"/>
              <a:buAutoNum type="arabicPeriod" startAt="5"/>
            </a:pPr>
            <a:r>
              <a:rPr lang="en-US" sz="2800" b="1" dirty="0">
                <a:solidFill>
                  <a:srgbClr val="0DB14B"/>
                </a:solidFill>
                <a:latin typeface="Arial" panose="020B0604020202020204" pitchFamily="34" charset="0"/>
                <a:cs typeface="Arial" panose="020B0604020202020204" pitchFamily="34" charset="0"/>
              </a:rPr>
              <a:t>Current liabilities </a:t>
            </a:r>
            <a:r>
              <a:rPr lang="en-US" sz="2400" dirty="0">
                <a:latin typeface="Arial" panose="020B0604020202020204" pitchFamily="34" charset="0"/>
                <a:cs typeface="Arial" panose="020B0604020202020204" pitchFamily="34" charset="0"/>
              </a:rPr>
              <a:t>are a company's debts or obligations that are due within one year.</a:t>
            </a:r>
          </a:p>
          <a:p>
            <a:pPr marL="514350" indent="-514350">
              <a:buFont typeface="+mj-lt"/>
              <a:buAutoNum type="arabicPeriod" startAt="5"/>
            </a:pPr>
            <a:endParaRPr lang="en-US" sz="2400" dirty="0">
              <a:latin typeface="Arial" panose="020B0604020202020204" pitchFamily="34" charset="0"/>
              <a:cs typeface="Arial" panose="020B0604020202020204" pitchFamily="34" charset="0"/>
            </a:endParaRPr>
          </a:p>
          <a:p>
            <a:pPr marL="514350" indent="-514350">
              <a:buFont typeface="+mj-lt"/>
              <a:buAutoNum type="arabicPeriod" startAt="5"/>
            </a:pPr>
            <a:r>
              <a:rPr lang="en-US" sz="2800" b="1" dirty="0">
                <a:solidFill>
                  <a:srgbClr val="0DB14B"/>
                </a:solidFill>
                <a:latin typeface="Arial" panose="020B0604020202020204" pitchFamily="34" charset="0"/>
                <a:cs typeface="Arial" panose="020B0604020202020204" pitchFamily="34" charset="0"/>
              </a:rPr>
              <a:t>Accounts payable </a:t>
            </a:r>
            <a:r>
              <a:rPr lang="en-US" sz="2400" dirty="0">
                <a:latin typeface="Arial" panose="020B0604020202020204" pitchFamily="34" charset="0"/>
                <a:cs typeface="Arial" panose="020B0604020202020204" pitchFamily="34" charset="0"/>
              </a:rPr>
              <a:t>are money owed by the business to its creditors.</a:t>
            </a:r>
          </a:p>
        </p:txBody>
      </p:sp>
    </p:spTree>
    <p:extLst>
      <p:ext uri="{BB962C8B-B14F-4D97-AF65-F5344CB8AC3E}">
        <p14:creationId xmlns:p14="http://schemas.microsoft.com/office/powerpoint/2010/main" val="21701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002F5ADD-8744-477E-9E10-E2335A790C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5195"/>
          <a:stretch/>
        </p:blipFill>
        <p:spPr>
          <a:xfrm>
            <a:off x="0" y="0"/>
            <a:ext cx="5445812" cy="6421582"/>
          </a:xfrm>
          <a:prstGeom prst="rect">
            <a:avLst/>
          </a:prstGeom>
        </p:spPr>
      </p:pic>
      <p:sp>
        <p:nvSpPr>
          <p:cNvPr id="19" name="Rectangle 18">
            <a:extLst>
              <a:ext uri="{FF2B5EF4-FFF2-40B4-BE49-F238E27FC236}">
                <a16:creationId xmlns="" xmlns:a16="http://schemas.microsoft.com/office/drawing/2014/main" id="{0EC8E513-3701-4131-991D-CE69254D26A3}"/>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44</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5" name="TextBox 14">
            <a:extLst>
              <a:ext uri="{FF2B5EF4-FFF2-40B4-BE49-F238E27FC236}">
                <a16:creationId xmlns="" xmlns:a16="http://schemas.microsoft.com/office/drawing/2014/main" id="{F2F50657-616A-4ABE-B1EB-F544F2C42C86}"/>
              </a:ext>
            </a:extLst>
          </p:cNvPr>
          <p:cNvSpPr txBox="1"/>
          <p:nvPr/>
        </p:nvSpPr>
        <p:spPr>
          <a:xfrm>
            <a:off x="5770418" y="204914"/>
            <a:ext cx="6210299"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Understanding Financial Statements</a:t>
            </a:r>
            <a:endParaRPr lang="en-US" sz="44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88908E8A-5C00-410B-83F5-9BB757D1BCC5}"/>
              </a:ext>
            </a:extLst>
          </p:cNvPr>
          <p:cNvSpPr txBox="1"/>
          <p:nvPr/>
        </p:nvSpPr>
        <p:spPr>
          <a:xfrm>
            <a:off x="5780800" y="1870155"/>
            <a:ext cx="5817540" cy="4031873"/>
          </a:xfrm>
          <a:prstGeom prst="rect">
            <a:avLst/>
          </a:prstGeom>
          <a:noFill/>
        </p:spPr>
        <p:txBody>
          <a:bodyPr wrap="square" rtlCol="0">
            <a:spAutoFit/>
          </a:bodyPr>
          <a:lstStyle/>
          <a:p>
            <a:pPr marL="514350" indent="-514350">
              <a:buFont typeface="+mj-lt"/>
              <a:buAutoNum type="arabicPeriod" startAt="8"/>
            </a:pPr>
            <a:r>
              <a:rPr lang="en-US" sz="2800" b="1" dirty="0">
                <a:solidFill>
                  <a:srgbClr val="0DB14B"/>
                </a:solidFill>
                <a:latin typeface="Arial" panose="020B0604020202020204" pitchFamily="34" charset="0"/>
                <a:cs typeface="Arial" panose="020B0604020202020204" pitchFamily="34" charset="0"/>
              </a:rPr>
              <a:t>Equity </a:t>
            </a:r>
            <a:r>
              <a:rPr lang="en-US" sz="2400" dirty="0">
                <a:latin typeface="Arial" panose="020B0604020202020204" pitchFamily="34" charset="0"/>
                <a:cs typeface="Arial" panose="020B0604020202020204" pitchFamily="34" charset="0"/>
              </a:rPr>
              <a:t>is the value of the shares issued by a company. </a:t>
            </a:r>
            <a:endParaRPr lang="en-US" sz="2800" b="1" dirty="0">
              <a:solidFill>
                <a:srgbClr val="0DB14B"/>
              </a:solidFill>
              <a:latin typeface="Arial" panose="020B0604020202020204" pitchFamily="34" charset="0"/>
              <a:cs typeface="Arial" panose="020B0604020202020204" pitchFamily="34" charset="0"/>
            </a:endParaRPr>
          </a:p>
          <a:p>
            <a:pPr marL="514350" indent="-514350">
              <a:buFont typeface="+mj-lt"/>
              <a:buAutoNum type="arabicPeriod" startAt="8"/>
            </a:pPr>
            <a:endParaRPr lang="en-US" sz="2800" b="1" dirty="0">
              <a:solidFill>
                <a:srgbClr val="0DB14B"/>
              </a:solidFill>
              <a:latin typeface="Arial" panose="020B0604020202020204" pitchFamily="34" charset="0"/>
              <a:cs typeface="Arial" panose="020B0604020202020204" pitchFamily="34" charset="0"/>
            </a:endParaRPr>
          </a:p>
          <a:p>
            <a:pPr marL="514350" indent="-514350">
              <a:buFont typeface="+mj-lt"/>
              <a:buAutoNum type="arabicPeriod" startAt="8"/>
            </a:pPr>
            <a:r>
              <a:rPr lang="en-US" sz="2800" b="1" dirty="0">
                <a:solidFill>
                  <a:srgbClr val="0DB14B"/>
                </a:solidFill>
                <a:latin typeface="Arial" panose="020B0604020202020204" pitchFamily="34" charset="0"/>
                <a:cs typeface="Arial" panose="020B0604020202020204" pitchFamily="34" charset="0"/>
              </a:rPr>
              <a:t>Retained earnings </a:t>
            </a:r>
            <a:r>
              <a:rPr lang="en-US" sz="2400" dirty="0">
                <a:latin typeface="Arial" panose="020B0604020202020204" pitchFamily="34" charset="0"/>
                <a:cs typeface="Arial" panose="020B0604020202020204" pitchFamily="34" charset="0"/>
              </a:rPr>
              <a:t>is the money not paid to shareholders in previous years but that is kept in the business.</a:t>
            </a:r>
          </a:p>
          <a:p>
            <a:pPr marL="514350" indent="-514350">
              <a:buFont typeface="+mj-lt"/>
              <a:buAutoNum type="arabicPeriod" startAt="8"/>
            </a:pPr>
            <a:endParaRPr lang="en-US" sz="2400" dirty="0">
              <a:latin typeface="Arial" panose="020B0604020202020204" pitchFamily="34" charset="0"/>
              <a:cs typeface="Arial" panose="020B0604020202020204" pitchFamily="34" charset="0"/>
            </a:endParaRPr>
          </a:p>
          <a:p>
            <a:pPr marL="514350" indent="-514350">
              <a:buFont typeface="+mj-lt"/>
              <a:buAutoNum type="arabicPeriod" startAt="8"/>
            </a:pPr>
            <a:r>
              <a:rPr lang="en-US" sz="2800" b="1" dirty="0">
                <a:solidFill>
                  <a:srgbClr val="0DB14B"/>
                </a:solidFill>
                <a:latin typeface="Arial" panose="020B0604020202020204" pitchFamily="34" charset="0"/>
                <a:cs typeface="Arial" panose="020B0604020202020204" pitchFamily="34" charset="0"/>
              </a:rPr>
              <a:t>Dividends </a:t>
            </a:r>
            <a:r>
              <a:rPr lang="en-US" sz="2400" dirty="0">
                <a:latin typeface="Arial" panose="020B0604020202020204" pitchFamily="34" charset="0"/>
                <a:cs typeface="Arial" panose="020B0604020202020204" pitchFamily="34" charset="0"/>
              </a:rPr>
              <a:t>are money paid to the shareholders or owners of the business.</a:t>
            </a:r>
          </a:p>
        </p:txBody>
      </p:sp>
    </p:spTree>
    <p:extLst>
      <p:ext uri="{BB962C8B-B14F-4D97-AF65-F5344CB8AC3E}">
        <p14:creationId xmlns:p14="http://schemas.microsoft.com/office/powerpoint/2010/main" val="26044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EE9A7FDF-B732-4A32-A5CA-806EEA1C38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573" r="22170"/>
          <a:stretch/>
        </p:blipFill>
        <p:spPr>
          <a:xfrm>
            <a:off x="7938367" y="5485"/>
            <a:ext cx="4253633" cy="6419850"/>
          </a:xfrm>
          <a:prstGeom prst="rect">
            <a:avLst/>
          </a:prstGeom>
        </p:spPr>
      </p:pic>
      <p:graphicFrame>
        <p:nvGraphicFramePr>
          <p:cNvPr id="2" name="Table 1">
            <a:extLst>
              <a:ext uri="{FF2B5EF4-FFF2-40B4-BE49-F238E27FC236}">
                <a16:creationId xmlns="" xmlns:a16="http://schemas.microsoft.com/office/drawing/2014/main" id="{401DCD1F-2F3F-47E1-971B-281E3DEBF3DD}"/>
              </a:ext>
            </a:extLst>
          </p:cNvPr>
          <p:cNvGraphicFramePr>
            <a:graphicFrameLocks noGrp="1"/>
          </p:cNvGraphicFramePr>
          <p:nvPr>
            <p:extLst>
              <p:ext uri="{D42A27DB-BD31-4B8C-83A1-F6EECF244321}">
                <p14:modId xmlns:p14="http://schemas.microsoft.com/office/powerpoint/2010/main" val="3843355005"/>
              </p:ext>
            </p:extLst>
          </p:nvPr>
        </p:nvGraphicFramePr>
        <p:xfrm>
          <a:off x="1055654" y="154277"/>
          <a:ext cx="5782468" cy="6149086"/>
        </p:xfrm>
        <a:graphic>
          <a:graphicData uri="http://schemas.openxmlformats.org/drawingml/2006/table">
            <a:tbl>
              <a:tblPr firstRow="1" bandRow="1">
                <a:tableStyleId>{5C22544A-7EE6-4342-B048-85BDC9FD1C3A}</a:tableStyleId>
              </a:tblPr>
              <a:tblGrid>
                <a:gridCol w="2891234">
                  <a:extLst>
                    <a:ext uri="{9D8B030D-6E8A-4147-A177-3AD203B41FA5}">
                      <a16:colId xmlns="" xmlns:a16="http://schemas.microsoft.com/office/drawing/2014/main" val="976167221"/>
                    </a:ext>
                  </a:extLst>
                </a:gridCol>
                <a:gridCol w="2891234">
                  <a:extLst>
                    <a:ext uri="{9D8B030D-6E8A-4147-A177-3AD203B41FA5}">
                      <a16:colId xmlns="" xmlns:a16="http://schemas.microsoft.com/office/drawing/2014/main" val="1301149341"/>
                    </a:ext>
                  </a:extLst>
                </a:gridCol>
              </a:tblGrid>
              <a:tr h="28906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Assets</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hMerge="1">
                  <a:txBody>
                    <a:bodyPr/>
                    <a:lstStyle/>
                    <a:p>
                      <a:endParaRPr lang="en-CA" sz="1600" dirty="0"/>
                    </a:p>
                  </a:txBody>
                  <a:tcPr marL="80915" marR="80915" marT="40458" marB="40458"/>
                </a:tc>
                <a:extLst>
                  <a:ext uri="{0D108BD9-81ED-4DB2-BD59-A6C34878D82A}">
                    <a16:rowId xmlns="" xmlns:a16="http://schemas.microsoft.com/office/drawing/2014/main" val="791625412"/>
                  </a:ext>
                </a:extLst>
              </a:tr>
              <a:tr h="28906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Current Assets</a:t>
                      </a:r>
                    </a:p>
                  </a:txBody>
                  <a:tcPr marL="79546" marR="79546" marT="39773" marB="39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hMerge="1">
                  <a:txBody>
                    <a:bodyPr/>
                    <a:lstStyle/>
                    <a:p>
                      <a:endParaRPr lang="en-CA"/>
                    </a:p>
                  </a:txBody>
                  <a:tcPr/>
                </a:tc>
                <a:extLst>
                  <a:ext uri="{0D108BD9-81ED-4DB2-BD59-A6C34878D82A}">
                    <a16:rowId xmlns="" xmlns:a16="http://schemas.microsoft.com/office/drawing/2014/main" val="230163173"/>
                  </a:ext>
                </a:extLst>
              </a:tr>
              <a:tr h="28906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Business Checking Account</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rgbClr val="E76F0A"/>
                          </a:solidFill>
                          <a:latin typeface="Arial" panose="020B0604020202020204" pitchFamily="34" charset="0"/>
                          <a:cs typeface="Arial" panose="020B0604020202020204" pitchFamily="34" charset="0"/>
                        </a:rPr>
                        <a:t>$36,000.00</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824954533"/>
                  </a:ext>
                </a:extLst>
              </a:tr>
              <a:tr h="2890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Accounts Receivable</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rgbClr val="E76F0A"/>
                          </a:solidFill>
                          <a:latin typeface="Arial" panose="020B0604020202020204" pitchFamily="34" charset="0"/>
                          <a:cs typeface="Arial" panose="020B0604020202020204" pitchFamily="34" charset="0"/>
                        </a:rPr>
                        <a:t>$2,520.00</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947117967"/>
                  </a:ext>
                </a:extLst>
              </a:tr>
              <a:tr h="2890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Total Current Assets</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rgbClr val="E76F0A"/>
                          </a:solidFill>
                          <a:latin typeface="Arial" panose="020B0604020202020204" pitchFamily="34" charset="0"/>
                          <a:cs typeface="Arial" panose="020B0604020202020204" pitchFamily="34" charset="0"/>
                        </a:rPr>
                        <a:t>$38,520.00</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3532619685"/>
                  </a:ext>
                </a:extLst>
              </a:tr>
              <a:tr h="28906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Fixed Assets</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hMerge="1">
                  <a:txBody>
                    <a:bodyPr/>
                    <a:lstStyle/>
                    <a:p>
                      <a:endParaRPr lang="en-CA" sz="1600" dirty="0"/>
                    </a:p>
                  </a:txBody>
                  <a:tcPr marL="80915" marR="80915" marT="40458" marB="40458"/>
                </a:tc>
                <a:extLst>
                  <a:ext uri="{0D108BD9-81ED-4DB2-BD59-A6C34878D82A}">
                    <a16:rowId xmlns="" xmlns:a16="http://schemas.microsoft.com/office/drawing/2014/main" val="4136680733"/>
                  </a:ext>
                </a:extLst>
              </a:tr>
              <a:tr h="28906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None</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rgbClr val="E76F0A"/>
                          </a:solidFill>
                          <a:latin typeface="Arial" panose="020B0604020202020204" pitchFamily="34" charset="0"/>
                          <a:cs typeface="Arial" panose="020B0604020202020204" pitchFamily="34" charset="0"/>
                        </a:rPr>
                        <a:t>$00.00</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999733829"/>
                  </a:ext>
                </a:extLst>
              </a:tr>
              <a:tr h="2890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Total Fixed Assets</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rgbClr val="E76F0A"/>
                          </a:solidFill>
                          <a:latin typeface="Arial" panose="020B0604020202020204" pitchFamily="34" charset="0"/>
                          <a:cs typeface="Arial" panose="020B0604020202020204" pitchFamily="34" charset="0"/>
                        </a:rPr>
                        <a:t>$00.00</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825496256"/>
                  </a:ext>
                </a:extLst>
              </a:tr>
              <a:tr h="28906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Total Assets</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rgbClr val="E76F0A"/>
                          </a:solidFill>
                          <a:latin typeface="Arial" panose="020B0604020202020204" pitchFamily="34" charset="0"/>
                          <a:cs typeface="Arial" panose="020B0604020202020204" pitchFamily="34" charset="0"/>
                        </a:rPr>
                        <a:t>$38,520.00</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13092554"/>
                  </a:ext>
                </a:extLst>
              </a:tr>
              <a:tr h="28906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Liabilities &amp; Equity</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CA" sz="1600" b="1" dirty="0">
                        <a:solidFill>
                          <a:srgbClr val="E76F0A"/>
                        </a:solidFill>
                        <a:latin typeface="Arial" panose="020B0604020202020204" pitchFamily="34" charset="0"/>
                        <a:cs typeface="Arial" panose="020B0604020202020204" pitchFamily="34" charset="0"/>
                      </a:endParaRP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900134958"/>
                  </a:ext>
                </a:extLst>
              </a:tr>
              <a:tr h="28906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Liabilities</a:t>
                      </a:r>
                    </a:p>
                  </a:txBody>
                  <a:tcPr marL="79546" marR="79546" marT="39773" marB="39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hMerge="1">
                  <a:txBody>
                    <a:bodyPr/>
                    <a:lstStyle/>
                    <a:p>
                      <a:endParaRPr lang="en-CA"/>
                    </a:p>
                  </a:txBody>
                  <a:tcPr/>
                </a:tc>
                <a:extLst>
                  <a:ext uri="{0D108BD9-81ED-4DB2-BD59-A6C34878D82A}">
                    <a16:rowId xmlns="" xmlns:a16="http://schemas.microsoft.com/office/drawing/2014/main" val="3596021440"/>
                  </a:ext>
                </a:extLst>
              </a:tr>
              <a:tr h="28906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Current Liabilities</a:t>
                      </a:r>
                    </a:p>
                  </a:txBody>
                  <a:tcPr marL="79546" marR="79546" marT="39773" marB="39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hMerge="1">
                  <a:txBody>
                    <a:bodyPr/>
                    <a:lstStyle/>
                    <a:p>
                      <a:endParaRPr lang="en-CA"/>
                    </a:p>
                  </a:txBody>
                  <a:tcPr/>
                </a:tc>
                <a:extLst>
                  <a:ext uri="{0D108BD9-81ED-4DB2-BD59-A6C34878D82A}">
                    <a16:rowId xmlns="" xmlns:a16="http://schemas.microsoft.com/office/drawing/2014/main" val="2539584029"/>
                  </a:ext>
                </a:extLst>
              </a:tr>
              <a:tr h="28906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Accounts Payable</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rgbClr val="E76F0A"/>
                          </a:solidFill>
                          <a:latin typeface="Arial" panose="020B0604020202020204" pitchFamily="34" charset="0"/>
                          <a:cs typeface="Arial" panose="020B0604020202020204" pitchFamily="34" charset="0"/>
                        </a:rPr>
                        <a:t>$500.00</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68608117"/>
                  </a:ext>
                </a:extLst>
              </a:tr>
              <a:tr h="28906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Credit Cards</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rgbClr val="E76F0A"/>
                          </a:solidFill>
                          <a:latin typeface="Arial" panose="020B0604020202020204" pitchFamily="34" charset="0"/>
                          <a:cs typeface="Arial" panose="020B0604020202020204" pitchFamily="34" charset="0"/>
                        </a:rPr>
                        <a:t>$1,200.00</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84142755"/>
                  </a:ext>
                </a:extLst>
              </a:tr>
              <a:tr h="2890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Total Current Liabilities</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rgbClr val="E76F0A"/>
                          </a:solidFill>
                          <a:latin typeface="Arial" panose="020B0604020202020204" pitchFamily="34" charset="0"/>
                          <a:cs typeface="Arial" panose="020B0604020202020204" pitchFamily="34" charset="0"/>
                        </a:rPr>
                        <a:t>$1,700.00</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81511558"/>
                  </a:ext>
                </a:extLst>
              </a:tr>
              <a:tr h="2890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Equity</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CA" sz="1400" b="1" dirty="0">
                        <a:solidFill>
                          <a:srgbClr val="E76F0A"/>
                        </a:solidFill>
                        <a:latin typeface="Arial" panose="020B0604020202020204" pitchFamily="34" charset="0"/>
                        <a:cs typeface="Arial" panose="020B0604020202020204" pitchFamily="34" charset="0"/>
                      </a:endParaRP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253412387"/>
                  </a:ext>
                </a:extLst>
              </a:tr>
              <a:tr h="28906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Retained Earnings</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rgbClr val="E76F0A"/>
                          </a:solidFill>
                          <a:latin typeface="Arial" panose="020B0604020202020204" pitchFamily="34" charset="0"/>
                          <a:cs typeface="Arial" panose="020B0604020202020204" pitchFamily="34" charset="0"/>
                        </a:rPr>
                        <a:t>$00.00</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014932814"/>
                  </a:ext>
                </a:extLst>
              </a:tr>
              <a:tr h="28906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Dividends Paid</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rgbClr val="E76F0A"/>
                          </a:solidFill>
                          <a:latin typeface="Arial" panose="020B0604020202020204" pitchFamily="34" charset="0"/>
                          <a:cs typeface="Arial" panose="020B0604020202020204" pitchFamily="34" charset="0"/>
                        </a:rPr>
                        <a:t>-$100,000.00</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893757276"/>
                  </a:ext>
                </a:extLst>
              </a:tr>
              <a:tr h="28300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Net Income</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rgbClr val="E76F0A"/>
                          </a:solidFill>
                          <a:latin typeface="Arial" panose="020B0604020202020204" pitchFamily="34" charset="0"/>
                          <a:cs typeface="Arial" panose="020B0604020202020204" pitchFamily="34" charset="0"/>
                        </a:rPr>
                        <a:t>$136,820.00</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06318307"/>
                  </a:ext>
                </a:extLst>
              </a:tr>
              <a:tr h="2830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Total Equity</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rgbClr val="E76F0A"/>
                          </a:solidFill>
                          <a:latin typeface="Arial" panose="020B0604020202020204" pitchFamily="34" charset="0"/>
                          <a:cs typeface="Arial" panose="020B0604020202020204" pitchFamily="34" charset="0"/>
                        </a:rPr>
                        <a:t>$36,820.00</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933116997"/>
                  </a:ext>
                </a:extLst>
              </a:tr>
              <a:tr h="36690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chemeClr val="bg1"/>
                          </a:solidFill>
                          <a:latin typeface="Arial" panose="020B0604020202020204" pitchFamily="34" charset="0"/>
                          <a:cs typeface="Arial" panose="020B0604020202020204" pitchFamily="34" charset="0"/>
                        </a:rPr>
                        <a:t>Total Liabilities &amp; Equity</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1" dirty="0">
                          <a:solidFill>
                            <a:srgbClr val="E76F0A"/>
                          </a:solidFill>
                          <a:latin typeface="Arial" panose="020B0604020202020204" pitchFamily="34" charset="0"/>
                          <a:cs typeface="Arial" panose="020B0604020202020204" pitchFamily="34" charset="0"/>
                        </a:rPr>
                        <a:t>$38,520.00</a:t>
                      </a:r>
                    </a:p>
                  </a:txBody>
                  <a:tcPr marL="70390" marR="70390" marT="35195" marB="35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40562328"/>
                  </a:ext>
                </a:extLst>
              </a:tr>
            </a:tbl>
          </a:graphicData>
        </a:graphic>
      </p:graphicFrame>
      <p:sp>
        <p:nvSpPr>
          <p:cNvPr id="44" name="Rectangle 43">
            <a:extLst>
              <a:ext uri="{FF2B5EF4-FFF2-40B4-BE49-F238E27FC236}">
                <a16:creationId xmlns="" xmlns:a16="http://schemas.microsoft.com/office/drawing/2014/main" id="{BFB154B8-55DE-4997-BE9E-776CB7EF0810}"/>
              </a:ext>
            </a:extLst>
          </p:cNvPr>
          <p:cNvSpPr/>
          <p:nvPr/>
        </p:nvSpPr>
        <p:spPr>
          <a:xfrm>
            <a:off x="7938367" y="0"/>
            <a:ext cx="4257206" cy="6858000"/>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45</a:t>
            </a:fld>
            <a:endParaRPr lang="en-US"/>
          </a:p>
        </p:txBody>
      </p:sp>
      <p:pic>
        <p:nvPicPr>
          <p:cNvPr id="37" name="Picture 36">
            <a:extLst>
              <a:ext uri="{FF2B5EF4-FFF2-40B4-BE49-F238E27FC236}">
                <a16:creationId xmlns="" xmlns:a16="http://schemas.microsoft.com/office/drawing/2014/main" id="{B3AF2F06-C184-4B95-9155-62411BD5681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1" name="TextBox 10">
            <a:extLst>
              <a:ext uri="{FF2B5EF4-FFF2-40B4-BE49-F238E27FC236}">
                <a16:creationId xmlns="" xmlns:a16="http://schemas.microsoft.com/office/drawing/2014/main" id="{68F8A202-ABBB-4365-8B31-3E40A078F984}"/>
              </a:ext>
            </a:extLst>
          </p:cNvPr>
          <p:cNvSpPr txBox="1"/>
          <p:nvPr/>
        </p:nvSpPr>
        <p:spPr>
          <a:xfrm>
            <a:off x="8397457" y="995630"/>
            <a:ext cx="3716480" cy="1754326"/>
          </a:xfrm>
          <a:prstGeom prst="rect">
            <a:avLst/>
          </a:prstGeom>
          <a:noFill/>
        </p:spPr>
        <p:txBody>
          <a:bodyPr wrap="square" rtlCol="0">
            <a:spAutoFit/>
          </a:bodyPr>
          <a:lstStyle/>
          <a:p>
            <a:r>
              <a:rPr lang="en-CA" sz="3600" b="1" dirty="0">
                <a:solidFill>
                  <a:schemeClr val="bg1"/>
                </a:solidFill>
                <a:latin typeface="Arial" panose="020B0604020202020204" pitchFamily="34" charset="0"/>
                <a:cs typeface="Arial" panose="020B0604020202020204" pitchFamily="34" charset="0"/>
              </a:rPr>
              <a:t>Understanding Financial Statements</a:t>
            </a:r>
          </a:p>
        </p:txBody>
      </p:sp>
      <p:sp>
        <p:nvSpPr>
          <p:cNvPr id="12" name="TextBox 11">
            <a:extLst>
              <a:ext uri="{FF2B5EF4-FFF2-40B4-BE49-F238E27FC236}">
                <a16:creationId xmlns="" xmlns:a16="http://schemas.microsoft.com/office/drawing/2014/main" id="{2C890B4F-DA31-4705-B5FE-1D963AB6F182}"/>
              </a:ext>
            </a:extLst>
          </p:cNvPr>
          <p:cNvSpPr txBox="1"/>
          <p:nvPr/>
        </p:nvSpPr>
        <p:spPr>
          <a:xfrm>
            <a:off x="8397457" y="2984660"/>
            <a:ext cx="3649366" cy="2246769"/>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Here is a sample Balance Sheet for our hypothetical business, Perfect Pet Services. </a:t>
            </a:r>
          </a:p>
        </p:txBody>
      </p:sp>
    </p:spTree>
    <p:extLst>
      <p:ext uri="{BB962C8B-B14F-4D97-AF65-F5344CB8AC3E}">
        <p14:creationId xmlns:p14="http://schemas.microsoft.com/office/powerpoint/2010/main" val="802225637"/>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857C0D8A-A520-43AA-A457-B396AAA515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822" r="6256"/>
          <a:stretch/>
        </p:blipFill>
        <p:spPr>
          <a:xfrm>
            <a:off x="0" y="0"/>
            <a:ext cx="5581650" cy="6421582"/>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46</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851580" y="274032"/>
            <a:ext cx="2054376" cy="205437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5977876" y="2502881"/>
            <a:ext cx="5801784" cy="3751733"/>
          </a:xfrm>
          <a:prstGeom prst="rect">
            <a:avLst/>
          </a:prstGeom>
          <a:noFill/>
        </p:spPr>
        <p:txBody>
          <a:bodyPr wrap="square" rtlCol="0">
            <a:spAutoFit/>
          </a:bodyPr>
          <a:lstStyle/>
          <a:p>
            <a:pPr>
              <a:lnSpc>
                <a:spcPct val="120000"/>
              </a:lnSpc>
            </a:pPr>
            <a:r>
              <a:rPr lang="en-US" sz="2000" b="1" dirty="0">
                <a:solidFill>
                  <a:srgbClr val="0DB14B"/>
                </a:solidFill>
                <a:latin typeface="Arial" panose="020B0604020202020204" pitchFamily="34" charset="0"/>
                <a:cs typeface="Arial" panose="020B0604020202020204" pitchFamily="34" charset="0"/>
              </a:rPr>
              <a:t>Looking at the sample Balance Sheet, answer the following questions:</a:t>
            </a:r>
          </a:p>
          <a:p>
            <a:pPr>
              <a:lnSpc>
                <a:spcPct val="120000"/>
              </a:lnSpc>
            </a:pPr>
            <a:endParaRPr lang="en-US" sz="2000" dirty="0">
              <a:latin typeface="Arial" panose="020B0604020202020204" pitchFamily="34" charset="0"/>
              <a:cs typeface="Arial" panose="020B0604020202020204" pitchFamily="34" charset="0"/>
            </a:endParaRPr>
          </a:p>
          <a:p>
            <a:pPr marL="457200" indent="-457200">
              <a:lnSpc>
                <a:spcPct val="120000"/>
              </a:lnSpc>
              <a:buFont typeface="+mj-lt"/>
              <a:buAutoNum type="arabicPeriod"/>
            </a:pPr>
            <a:r>
              <a:rPr lang="en-US" sz="2000" dirty="0">
                <a:latin typeface="Arial" panose="020B0604020202020204" pitchFamily="34" charset="0"/>
                <a:cs typeface="Arial" panose="020B0604020202020204" pitchFamily="34" charset="0"/>
              </a:rPr>
              <a:t>Does the business need to collect a lot of money from its customers?  </a:t>
            </a:r>
          </a:p>
          <a:p>
            <a:pPr marL="457200" indent="-457200">
              <a:lnSpc>
                <a:spcPct val="120000"/>
              </a:lnSpc>
              <a:buFont typeface="+mj-lt"/>
              <a:buAutoNum type="arabicPeriod"/>
            </a:pPr>
            <a:r>
              <a:rPr lang="en-US" sz="2000" dirty="0">
                <a:latin typeface="Arial" panose="020B0604020202020204" pitchFamily="34" charset="0"/>
                <a:cs typeface="Arial" panose="020B0604020202020204" pitchFamily="34" charset="0"/>
              </a:rPr>
              <a:t>Does the business owe a lot of money?  </a:t>
            </a:r>
          </a:p>
          <a:p>
            <a:pPr marL="457200" indent="-457200">
              <a:lnSpc>
                <a:spcPct val="120000"/>
              </a:lnSpc>
              <a:buFont typeface="+mj-lt"/>
              <a:buAutoNum type="arabicPeriod"/>
            </a:pPr>
            <a:r>
              <a:rPr lang="en-US" sz="2000" dirty="0">
                <a:latin typeface="Arial" panose="020B0604020202020204" pitchFamily="34" charset="0"/>
                <a:cs typeface="Arial" panose="020B0604020202020204" pitchFamily="34" charset="0"/>
              </a:rPr>
              <a:t>How much money did the owners take out of the business to pay themselves?</a:t>
            </a:r>
          </a:p>
          <a:p>
            <a:pPr marL="457200" indent="-457200">
              <a:lnSpc>
                <a:spcPct val="120000"/>
              </a:lnSpc>
              <a:buFont typeface="+mj-lt"/>
              <a:buAutoNum type="arabicPeriod"/>
            </a:pPr>
            <a:r>
              <a:rPr lang="en-US" sz="2000" dirty="0">
                <a:latin typeface="Arial" panose="020B0604020202020204" pitchFamily="34" charset="0"/>
                <a:cs typeface="Arial" panose="020B0604020202020204" pitchFamily="34" charset="0"/>
              </a:rPr>
              <a:t>Why do you think the business doesn’t have any Fixed Assets?</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66725" y="597449"/>
            <a:ext cx="1343292" cy="1343292"/>
          </a:xfrm>
          <a:prstGeom prst="rect">
            <a:avLst/>
          </a:prstGeom>
        </p:spPr>
      </p:pic>
    </p:spTree>
    <p:extLst>
      <p:ext uri="{BB962C8B-B14F-4D97-AF65-F5344CB8AC3E}">
        <p14:creationId xmlns:p14="http://schemas.microsoft.com/office/powerpoint/2010/main" val="2724252223"/>
      </p:ext>
    </p:extLst>
  </p:cSld>
  <p:clrMapOvr>
    <a:masterClrMapping/>
  </p:clrMapOvr>
  <p:transition spd="slow">
    <p:cover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4">
            <a:extLst>
              <a:ext uri="{FF2B5EF4-FFF2-40B4-BE49-F238E27FC236}">
                <a16:creationId xmlns="" xmlns:a16="http://schemas.microsoft.com/office/drawing/2014/main" id="{3F9D0469-6464-4C53-BB53-B84D78BAD162}"/>
              </a:ext>
            </a:extLst>
          </p:cNvPr>
          <p:cNvPicPr>
            <a:picLocks noChangeAspect="1"/>
          </p:cNvPicPr>
          <p:nvPr/>
        </p:nvPicPr>
        <p:blipFill rotWithShape="1">
          <a:blip r:embed="rId2">
            <a:extLst>
              <a:ext uri="{28A0092B-C50C-407E-A947-70E740481C1C}">
                <a14:useLocalDpi xmlns:a14="http://schemas.microsoft.com/office/drawing/2010/main"/>
              </a:ext>
            </a:extLst>
          </a:blip>
          <a:srcRect l="21875" r="21875"/>
          <a:stretch/>
        </p:blipFill>
        <p:spPr>
          <a:xfrm>
            <a:off x="-1969704" y="-876332"/>
            <a:ext cx="7934087" cy="7934087"/>
          </a:xfrm>
          <a:prstGeom prst="ellipse">
            <a:avLst/>
          </a:prstGeom>
        </p:spPr>
      </p:pic>
      <p:sp>
        <p:nvSpPr>
          <p:cNvPr id="12" name="Rectangle 11">
            <a:extLst>
              <a:ext uri="{FF2B5EF4-FFF2-40B4-BE49-F238E27FC236}">
                <a16:creationId xmlns="" xmlns:a16="http://schemas.microsoft.com/office/drawing/2014/main" id="{D6266010-F5B0-4560-B723-954ACDDB708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47</a:t>
            </a:fld>
            <a:endParaRPr lang="en-US"/>
          </a:p>
        </p:txBody>
      </p:sp>
      <p:sp>
        <p:nvSpPr>
          <p:cNvPr id="15" name="TextBox 14">
            <a:extLst>
              <a:ext uri="{FF2B5EF4-FFF2-40B4-BE49-F238E27FC236}">
                <a16:creationId xmlns="" xmlns:a16="http://schemas.microsoft.com/office/drawing/2014/main" id="{0FBEEBD7-49A3-4CEF-AB43-19550B28E417}"/>
              </a:ext>
            </a:extLst>
          </p:cNvPr>
          <p:cNvSpPr txBox="1"/>
          <p:nvPr/>
        </p:nvSpPr>
        <p:spPr>
          <a:xfrm>
            <a:off x="6844025" y="2480245"/>
            <a:ext cx="4973780" cy="3728649"/>
          </a:xfrm>
          <a:prstGeom prst="rect">
            <a:avLst/>
          </a:prstGeom>
          <a:noFill/>
        </p:spPr>
        <p:txBody>
          <a:bodyPr wrap="square" rtlCol="0">
            <a:spAutoFit/>
          </a:bodyPr>
          <a:lstStyle/>
          <a:p>
            <a:pPr>
              <a:lnSpc>
                <a:spcPct val="150000"/>
              </a:lnSpc>
            </a:pPr>
            <a:r>
              <a:rPr lang="en-US" sz="2000" dirty="0">
                <a:latin typeface="Arial" panose="020B0604020202020204" pitchFamily="34" charset="0"/>
                <a:cs typeface="Arial" panose="020B0604020202020204" pitchFamily="34" charset="0"/>
              </a:rPr>
              <a:t>The purpose of the Cash Flow Statement is tell us where our money came from and where it went over a specific period of time.  We can have cash flow from our operating activities, what we do to make money, and we can have cash flow from our investing and financing activities, if we are investing our money or have loans.</a:t>
            </a:r>
          </a:p>
        </p:txBody>
      </p:sp>
      <p:pic>
        <p:nvPicPr>
          <p:cNvPr id="11" name="Picture 10" descr="A picture containing device&#10;&#10;Description automatically generated">
            <a:extLst>
              <a:ext uri="{FF2B5EF4-FFF2-40B4-BE49-F238E27FC236}">
                <a16:creationId xmlns="" xmlns:a16="http://schemas.microsoft.com/office/drawing/2014/main" id="{B891D1F0-FB43-4A01-9013-24F9078763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2" name="Rectangle 1">
            <a:extLst>
              <a:ext uri="{FF2B5EF4-FFF2-40B4-BE49-F238E27FC236}">
                <a16:creationId xmlns="" xmlns:a16="http://schemas.microsoft.com/office/drawing/2014/main" id="{CBAE920A-A248-49BA-BD45-EA48A73AAD44}"/>
              </a:ext>
            </a:extLst>
          </p:cNvPr>
          <p:cNvSpPr/>
          <p:nvPr/>
        </p:nvSpPr>
        <p:spPr>
          <a:xfrm>
            <a:off x="6785265" y="1518633"/>
            <a:ext cx="4949535" cy="954107"/>
          </a:xfrm>
          <a:prstGeom prst="rect">
            <a:avLst/>
          </a:prstGeom>
        </p:spPr>
        <p:txBody>
          <a:bodyPr wrap="square">
            <a:spAutoFit/>
          </a:bodyPr>
          <a:lstStyle/>
          <a:p>
            <a:r>
              <a:rPr lang="en-US" sz="2800" b="1" dirty="0">
                <a:solidFill>
                  <a:srgbClr val="E76F0A"/>
                </a:solidFill>
                <a:latin typeface="Arial" panose="020B0604020202020204" pitchFamily="34" charset="0"/>
                <a:cs typeface="Arial" panose="020B0604020202020204" pitchFamily="34" charset="0"/>
              </a:rPr>
              <a:t>5.3  The Cash Flow Statement</a:t>
            </a:r>
          </a:p>
        </p:txBody>
      </p:sp>
      <p:sp>
        <p:nvSpPr>
          <p:cNvPr id="16" name="TextBox 15">
            <a:extLst>
              <a:ext uri="{FF2B5EF4-FFF2-40B4-BE49-F238E27FC236}">
                <a16:creationId xmlns="" xmlns:a16="http://schemas.microsoft.com/office/drawing/2014/main" id="{33108F0D-693B-4C3E-B9D1-C4AE6BBD8CBB}"/>
              </a:ext>
            </a:extLst>
          </p:cNvPr>
          <p:cNvSpPr txBox="1"/>
          <p:nvPr/>
        </p:nvSpPr>
        <p:spPr>
          <a:xfrm>
            <a:off x="6227618" y="222947"/>
            <a:ext cx="5801591"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Understanding Financial Statements</a:t>
            </a:r>
          </a:p>
        </p:txBody>
      </p:sp>
    </p:spTree>
    <p:extLst>
      <p:ext uri="{BB962C8B-B14F-4D97-AF65-F5344CB8AC3E}">
        <p14:creationId xmlns:p14="http://schemas.microsoft.com/office/powerpoint/2010/main" val="568897955"/>
      </p:ext>
    </p:extLst>
  </p:cSld>
  <p:clrMapOvr>
    <a:masterClrMapping/>
  </p:clrMapOvr>
  <p:transition spd="slow">
    <p:push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742"/>
          <a:stretch/>
        </p:blipFill>
        <p:spPr>
          <a:xfrm>
            <a:off x="0" y="-3663"/>
            <a:ext cx="4257207" cy="6425245"/>
          </a:xfrm>
          <a:prstGeom prst="rect">
            <a:avLst/>
          </a:prstGeom>
        </p:spPr>
      </p:pic>
      <p:sp>
        <p:nvSpPr>
          <p:cNvPr id="44" name="Rectangle 43">
            <a:extLst>
              <a:ext uri="{FF2B5EF4-FFF2-40B4-BE49-F238E27FC236}">
                <a16:creationId xmlns="" xmlns:a16="http://schemas.microsoft.com/office/drawing/2014/main" id="{BFB154B8-55DE-4997-BE9E-776CB7EF0810}"/>
              </a:ext>
            </a:extLst>
          </p:cNvPr>
          <p:cNvSpPr/>
          <p:nvPr/>
        </p:nvSpPr>
        <p:spPr>
          <a:xfrm>
            <a:off x="0" y="0"/>
            <a:ext cx="4257206" cy="6858000"/>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48</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graphicFrame>
        <p:nvGraphicFramePr>
          <p:cNvPr id="35" name="Table 34">
            <a:extLst>
              <a:ext uri="{FF2B5EF4-FFF2-40B4-BE49-F238E27FC236}">
                <a16:creationId xmlns="" xmlns:a16="http://schemas.microsoft.com/office/drawing/2014/main" id="{8A6DB068-FF8C-4474-A695-D847BF29CE43}"/>
              </a:ext>
            </a:extLst>
          </p:cNvPr>
          <p:cNvGraphicFramePr>
            <a:graphicFrameLocks noGrp="1"/>
          </p:cNvGraphicFramePr>
          <p:nvPr>
            <p:extLst>
              <p:ext uri="{D42A27DB-BD31-4B8C-83A1-F6EECF244321}">
                <p14:modId xmlns:p14="http://schemas.microsoft.com/office/powerpoint/2010/main" val="3434548260"/>
              </p:ext>
            </p:extLst>
          </p:nvPr>
        </p:nvGraphicFramePr>
        <p:xfrm>
          <a:off x="5021819" y="198783"/>
          <a:ext cx="6418572" cy="6090348"/>
        </p:xfrm>
        <a:graphic>
          <a:graphicData uri="http://schemas.openxmlformats.org/drawingml/2006/table">
            <a:tbl>
              <a:tblPr firstRow="1" bandRow="1">
                <a:tableStyleId>{5C22544A-7EE6-4342-B048-85BDC9FD1C3A}</a:tableStyleId>
              </a:tblPr>
              <a:tblGrid>
                <a:gridCol w="3209286">
                  <a:extLst>
                    <a:ext uri="{9D8B030D-6E8A-4147-A177-3AD203B41FA5}">
                      <a16:colId xmlns="" xmlns:a16="http://schemas.microsoft.com/office/drawing/2014/main" val="976167221"/>
                    </a:ext>
                  </a:extLst>
                </a:gridCol>
                <a:gridCol w="3209286">
                  <a:extLst>
                    <a:ext uri="{9D8B030D-6E8A-4147-A177-3AD203B41FA5}">
                      <a16:colId xmlns="" xmlns:a16="http://schemas.microsoft.com/office/drawing/2014/main" val="1301149341"/>
                    </a:ext>
                  </a:extLst>
                </a:gridCol>
              </a:tblGrid>
              <a:tr h="56232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chemeClr val="bg1"/>
                          </a:solidFill>
                          <a:latin typeface="Arial" panose="020B0604020202020204" pitchFamily="34" charset="0"/>
                          <a:cs typeface="Arial" panose="020B0604020202020204" pitchFamily="34" charset="0"/>
                        </a:rPr>
                        <a:t>Operating Activities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hMerge="1">
                  <a:txBody>
                    <a:bodyPr/>
                    <a:lstStyle/>
                    <a:p>
                      <a:endParaRPr lang="en-CA" sz="1600" dirty="0"/>
                    </a:p>
                  </a:txBody>
                  <a:tcPr marL="80915" marR="80915" marT="40458" marB="40458"/>
                </a:tc>
                <a:extLst>
                  <a:ext uri="{0D108BD9-81ED-4DB2-BD59-A6C34878D82A}">
                    <a16:rowId xmlns="" xmlns:a16="http://schemas.microsoft.com/office/drawing/2014/main" val="791625412"/>
                  </a:ext>
                </a:extLst>
              </a:tr>
              <a:tr h="562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chemeClr val="bg1"/>
                          </a:solidFill>
                          <a:latin typeface="Arial" panose="020B0604020202020204" pitchFamily="34" charset="0"/>
                          <a:cs typeface="Arial" panose="020B0604020202020204" pitchFamily="34" charset="0"/>
                        </a:rPr>
                        <a:t>Net Income</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800" b="1" dirty="0">
                          <a:solidFill>
                            <a:srgbClr val="E76F0A"/>
                          </a:solidFill>
                          <a:latin typeface="Arial" panose="020B0604020202020204" pitchFamily="34" charset="0"/>
                          <a:cs typeface="Arial" panose="020B0604020202020204" pitchFamily="34" charset="0"/>
                        </a:rPr>
                        <a:t>$136,820.00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824954533"/>
                  </a:ext>
                </a:extLst>
              </a:tr>
              <a:tr h="56232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800" b="1" dirty="0">
                          <a:solidFill>
                            <a:schemeClr val="bg1"/>
                          </a:solidFill>
                          <a:latin typeface="Arial" panose="020B0604020202020204" pitchFamily="34" charset="0"/>
                          <a:cs typeface="Arial" panose="020B0604020202020204" pitchFamily="34" charset="0"/>
                        </a:rPr>
                        <a:t>Accounts Receivable</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800" b="1" dirty="0">
                          <a:solidFill>
                            <a:srgbClr val="E76F0A"/>
                          </a:solidFill>
                          <a:latin typeface="Arial" panose="020B0604020202020204" pitchFamily="34" charset="0"/>
                          <a:cs typeface="Arial" panose="020B0604020202020204" pitchFamily="34" charset="0"/>
                        </a:rPr>
                        <a:t>$2,520.00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947117967"/>
                  </a:ext>
                </a:extLst>
              </a:tr>
              <a:tr h="56232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800" b="1" dirty="0">
                          <a:solidFill>
                            <a:schemeClr val="bg1"/>
                          </a:solidFill>
                          <a:latin typeface="Arial" panose="020B0604020202020204" pitchFamily="34" charset="0"/>
                          <a:cs typeface="Arial" panose="020B0604020202020204" pitchFamily="34" charset="0"/>
                        </a:rPr>
                        <a:t>Accounts Payable</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800" b="1" dirty="0">
                          <a:solidFill>
                            <a:srgbClr val="E76F0A"/>
                          </a:solidFill>
                          <a:latin typeface="Arial" panose="020B0604020202020204" pitchFamily="34" charset="0"/>
                          <a:cs typeface="Arial" panose="020B0604020202020204" pitchFamily="34" charset="0"/>
                        </a:rPr>
                        <a:t>-$500.00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3532619685"/>
                  </a:ext>
                </a:extLst>
              </a:tr>
              <a:tr h="56232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800" b="1" dirty="0">
                          <a:solidFill>
                            <a:schemeClr val="bg1"/>
                          </a:solidFill>
                          <a:latin typeface="Arial" panose="020B0604020202020204" pitchFamily="34" charset="0"/>
                          <a:cs typeface="Arial" panose="020B0604020202020204" pitchFamily="34" charset="0"/>
                        </a:rPr>
                        <a:t>Credit Card</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800" b="1" dirty="0">
                          <a:solidFill>
                            <a:srgbClr val="E76F0A"/>
                          </a:solidFill>
                          <a:latin typeface="Arial" panose="020B0604020202020204" pitchFamily="34" charset="0"/>
                          <a:cs typeface="Arial" panose="020B0604020202020204" pitchFamily="34" charset="0"/>
                        </a:rPr>
                        <a:t>-$1,200.00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999733829"/>
                  </a:ext>
                </a:extLst>
              </a:tr>
              <a:tr h="56232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800" b="1" dirty="0">
                          <a:solidFill>
                            <a:schemeClr val="bg1"/>
                          </a:solidFill>
                          <a:latin typeface="Arial" panose="020B0604020202020204" pitchFamily="34" charset="0"/>
                          <a:cs typeface="Arial" panose="020B0604020202020204" pitchFamily="34" charset="0"/>
                        </a:rPr>
                        <a:t>Dividends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800" b="1" dirty="0">
                          <a:solidFill>
                            <a:srgbClr val="E76F0A"/>
                          </a:solidFill>
                          <a:latin typeface="Arial" panose="020B0604020202020204" pitchFamily="34" charset="0"/>
                          <a:cs typeface="Arial" panose="020B0604020202020204" pitchFamily="34" charset="0"/>
                        </a:rPr>
                        <a:t>-$100,000.00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825496256"/>
                  </a:ext>
                </a:extLst>
              </a:tr>
              <a:tr h="9622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chemeClr val="bg1"/>
                          </a:solidFill>
                          <a:latin typeface="Arial" panose="020B0604020202020204" pitchFamily="34" charset="0"/>
                          <a:cs typeface="Arial" panose="020B0604020202020204" pitchFamily="34" charset="0"/>
                        </a:rPr>
                        <a:t>Net cash provided by Operating Activities</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800" b="1" dirty="0">
                          <a:solidFill>
                            <a:srgbClr val="E76F0A"/>
                          </a:solidFill>
                          <a:latin typeface="Arial" panose="020B0604020202020204" pitchFamily="34" charset="0"/>
                          <a:cs typeface="Arial" panose="020B0604020202020204" pitchFamily="34" charset="0"/>
                        </a:rPr>
                        <a:t>$37,640.00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900134958"/>
                  </a:ext>
                </a:extLst>
              </a:tr>
              <a:tr h="562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chemeClr val="bg1"/>
                          </a:solidFill>
                          <a:latin typeface="Arial" panose="020B0604020202020204" pitchFamily="34" charset="0"/>
                          <a:cs typeface="Arial" panose="020B0604020202020204" pitchFamily="34" charset="0"/>
                        </a:rPr>
                        <a:t>Net cash increase for period</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800" b="1" dirty="0">
                          <a:solidFill>
                            <a:srgbClr val="E76F0A"/>
                          </a:solidFill>
                          <a:latin typeface="Arial" panose="020B0604020202020204" pitchFamily="34" charset="0"/>
                          <a:cs typeface="Arial" panose="020B0604020202020204" pitchFamily="34" charset="0"/>
                        </a:rPr>
                        <a:t>$37,640.00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68608117"/>
                  </a:ext>
                </a:extLst>
              </a:tr>
              <a:tr h="562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chemeClr val="bg1"/>
                          </a:solidFill>
                          <a:latin typeface="Arial" panose="020B0604020202020204" pitchFamily="34" charset="0"/>
                          <a:cs typeface="Arial" panose="020B0604020202020204" pitchFamily="34" charset="0"/>
                        </a:rPr>
                        <a:t>Cash at beginning of period</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800" b="1" dirty="0">
                          <a:solidFill>
                            <a:srgbClr val="E76F0A"/>
                          </a:solidFill>
                          <a:latin typeface="Arial" panose="020B0604020202020204" pitchFamily="34" charset="0"/>
                          <a:cs typeface="Arial" panose="020B0604020202020204" pitchFamily="34" charset="0"/>
                        </a:rPr>
                        <a:t>$0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84142755"/>
                  </a:ext>
                </a:extLst>
              </a:tr>
              <a:tr h="562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chemeClr val="bg1"/>
                          </a:solidFill>
                          <a:latin typeface="Arial" panose="020B0604020202020204" pitchFamily="34" charset="0"/>
                          <a:cs typeface="Arial" panose="020B0604020202020204" pitchFamily="34" charset="0"/>
                        </a:rPr>
                        <a:t>Cash at end of period</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800" b="1" dirty="0">
                          <a:solidFill>
                            <a:srgbClr val="E76F0A"/>
                          </a:solidFill>
                          <a:latin typeface="Arial" panose="020B0604020202020204" pitchFamily="34" charset="0"/>
                          <a:cs typeface="Arial" panose="020B0604020202020204" pitchFamily="34" charset="0"/>
                        </a:rPr>
                        <a:t>$37,640.00</a:t>
                      </a:r>
                    </a:p>
                  </a:txBody>
                  <a:tcPr marL="80915" marR="80915" marT="40458" marB="40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81511558"/>
                  </a:ext>
                </a:extLst>
              </a:tr>
            </a:tbl>
          </a:graphicData>
        </a:graphic>
      </p:graphicFrame>
      <p:sp>
        <p:nvSpPr>
          <p:cNvPr id="36" name="TextBox 35">
            <a:extLst>
              <a:ext uri="{FF2B5EF4-FFF2-40B4-BE49-F238E27FC236}">
                <a16:creationId xmlns="" xmlns:a16="http://schemas.microsoft.com/office/drawing/2014/main" id="{A347791C-B894-4625-9FE7-11238E4437AE}"/>
              </a:ext>
            </a:extLst>
          </p:cNvPr>
          <p:cNvSpPr txBox="1"/>
          <p:nvPr/>
        </p:nvSpPr>
        <p:spPr>
          <a:xfrm>
            <a:off x="426274" y="995630"/>
            <a:ext cx="3716480" cy="1754326"/>
          </a:xfrm>
          <a:prstGeom prst="rect">
            <a:avLst/>
          </a:prstGeom>
          <a:noFill/>
        </p:spPr>
        <p:txBody>
          <a:bodyPr wrap="square" rtlCol="0">
            <a:spAutoFit/>
          </a:bodyPr>
          <a:lstStyle/>
          <a:p>
            <a:r>
              <a:rPr lang="en-CA" sz="3600" b="1" dirty="0">
                <a:solidFill>
                  <a:schemeClr val="bg1"/>
                </a:solidFill>
                <a:latin typeface="Arial" panose="020B0604020202020204" pitchFamily="34" charset="0"/>
                <a:cs typeface="Arial" panose="020B0604020202020204" pitchFamily="34" charset="0"/>
              </a:rPr>
              <a:t>Understanding Financial Statements</a:t>
            </a:r>
          </a:p>
        </p:txBody>
      </p:sp>
      <p:sp>
        <p:nvSpPr>
          <p:cNvPr id="37" name="TextBox 36">
            <a:extLst>
              <a:ext uri="{FF2B5EF4-FFF2-40B4-BE49-F238E27FC236}">
                <a16:creationId xmlns="" xmlns:a16="http://schemas.microsoft.com/office/drawing/2014/main" id="{6768C369-1588-4D38-91D8-FE10C56E8317}"/>
              </a:ext>
            </a:extLst>
          </p:cNvPr>
          <p:cNvSpPr txBox="1"/>
          <p:nvPr/>
        </p:nvSpPr>
        <p:spPr>
          <a:xfrm>
            <a:off x="426274" y="2749956"/>
            <a:ext cx="3649366" cy="2677656"/>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Here is a sample of a simple Cash Flow Statement for our hypothetical business, Perfect Pet Services. </a:t>
            </a:r>
          </a:p>
        </p:txBody>
      </p:sp>
    </p:spTree>
    <p:extLst>
      <p:ext uri="{BB962C8B-B14F-4D97-AF65-F5344CB8AC3E}">
        <p14:creationId xmlns:p14="http://schemas.microsoft.com/office/powerpoint/2010/main" val="270507459"/>
      </p:ext>
    </p:extLst>
  </p:cSld>
  <p:clrMapOvr>
    <a:masterClrMapping/>
  </p:clrMapOvr>
  <p:transition spd="slow">
    <p:push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5">
            <a:extLst>
              <a:ext uri="{FF2B5EF4-FFF2-40B4-BE49-F238E27FC236}">
                <a16:creationId xmlns="" xmlns:a16="http://schemas.microsoft.com/office/drawing/2014/main" id="{0F453FB7-642C-4EE5-8E78-55A45ABE148E}"/>
              </a:ext>
            </a:extLst>
          </p:cNvPr>
          <p:cNvPicPr>
            <a:picLocks noChangeAspect="1"/>
          </p:cNvPicPr>
          <p:nvPr/>
        </p:nvPicPr>
        <p:blipFill rotWithShape="1">
          <a:blip r:embed="rId2">
            <a:extLst>
              <a:ext uri="{28A0092B-C50C-407E-A947-70E740481C1C}">
                <a14:useLocalDpi xmlns:a14="http://schemas.microsoft.com/office/drawing/2010/main"/>
              </a:ext>
            </a:extLst>
          </a:blip>
          <a:srcRect l="19972" t="-11738" r="-6200" b="-5738"/>
          <a:stretch/>
        </p:blipFill>
        <p:spPr>
          <a:xfrm>
            <a:off x="6050220" y="-1279936"/>
            <a:ext cx="8960272" cy="8960270"/>
          </a:xfrm>
          <a:prstGeom prst="ellipse">
            <a:avLst/>
          </a:prstGeom>
        </p:spPr>
      </p:pic>
      <p:pic>
        <p:nvPicPr>
          <p:cNvPr id="12" name="Picture Placeholder 5">
            <a:extLst>
              <a:ext uri="{FF2B5EF4-FFF2-40B4-BE49-F238E27FC236}">
                <a16:creationId xmlns="" xmlns:a16="http://schemas.microsoft.com/office/drawing/2014/main" id="{36E6B22C-674A-48C4-97A9-DDAFCBFA841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050222" y="-1279936"/>
            <a:ext cx="8960270" cy="896027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49</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4" name="TextBox 13">
            <a:extLst>
              <a:ext uri="{FF2B5EF4-FFF2-40B4-BE49-F238E27FC236}">
                <a16:creationId xmlns="" xmlns:a16="http://schemas.microsoft.com/office/drawing/2014/main" id="{7AE83D30-EB61-4000-BC84-752989E0A3E7}"/>
              </a:ext>
            </a:extLst>
          </p:cNvPr>
          <p:cNvSpPr txBox="1"/>
          <p:nvPr/>
        </p:nvSpPr>
        <p:spPr>
          <a:xfrm>
            <a:off x="320159" y="2315390"/>
            <a:ext cx="5653351" cy="3262432"/>
          </a:xfrm>
          <a:prstGeom prst="rect">
            <a:avLst/>
          </a:prstGeom>
          <a:noFill/>
        </p:spPr>
        <p:txBody>
          <a:bodyPr wrap="square" rtlCol="0">
            <a:spAutoFit/>
          </a:bodyPr>
          <a:lstStyle/>
          <a:p>
            <a:r>
              <a:rPr lang="en-US" sz="2200" b="1" dirty="0">
                <a:solidFill>
                  <a:srgbClr val="0DB14B"/>
                </a:solidFill>
                <a:latin typeface="Arial" panose="020B0604020202020204" pitchFamily="34" charset="0"/>
                <a:cs typeface="Arial" panose="020B0604020202020204" pitchFamily="34" charset="0"/>
              </a:rPr>
              <a:t>Look at the sample Cash Flow Statement and answer these questions. </a:t>
            </a:r>
          </a:p>
          <a:p>
            <a:r>
              <a:rPr lang="en-US" sz="2200" dirty="0">
                <a:latin typeface="Arial" panose="020B0604020202020204" pitchFamily="34" charset="0"/>
                <a:cs typeface="Arial" panose="020B0604020202020204" pitchFamily="34" charset="0"/>
              </a:rPr>
              <a:t> </a:t>
            </a:r>
          </a:p>
          <a:p>
            <a:pPr marL="457200" indent="-457200">
              <a:buFont typeface="+mj-lt"/>
              <a:buAutoNum type="arabicPeriod"/>
            </a:pPr>
            <a:r>
              <a:rPr lang="en-US" sz="2000" dirty="0">
                <a:latin typeface="Arial" panose="020B0604020202020204" pitchFamily="34" charset="0"/>
                <a:cs typeface="Arial" panose="020B0604020202020204" pitchFamily="34" charset="0"/>
              </a:rPr>
              <a:t>How much cash does the business have now?  </a:t>
            </a:r>
          </a:p>
          <a:p>
            <a:pPr marL="457200" indent="-457200">
              <a:buFont typeface="+mj-lt"/>
              <a:buAutoNum type="arabicPeriod"/>
            </a:pPr>
            <a:endParaRPr lang="en-US" sz="2000" dirty="0">
              <a:latin typeface="Arial" panose="020B0604020202020204" pitchFamily="34" charset="0"/>
              <a:cs typeface="Arial" panose="020B0604020202020204" pitchFamily="34" charset="0"/>
            </a:endParaRPr>
          </a:p>
          <a:p>
            <a:pPr marL="457200" indent="-457200">
              <a:buFont typeface="+mj-lt"/>
              <a:buAutoNum type="arabicPeriod"/>
            </a:pPr>
            <a:r>
              <a:rPr lang="en-US" sz="2000" dirty="0">
                <a:latin typeface="Arial" panose="020B0604020202020204" pitchFamily="34" charset="0"/>
                <a:cs typeface="Arial" panose="020B0604020202020204" pitchFamily="34" charset="0"/>
              </a:rPr>
              <a:t>Where did the business get its cash from this year (its first year of business)?  </a:t>
            </a:r>
          </a:p>
          <a:p>
            <a:pPr marL="457200" indent="-457200">
              <a:buFont typeface="+mj-lt"/>
              <a:buAutoNum type="arabicPeriod"/>
            </a:pPr>
            <a:endParaRPr lang="en-US" sz="2000" dirty="0">
              <a:latin typeface="Arial" panose="020B0604020202020204" pitchFamily="34" charset="0"/>
              <a:cs typeface="Arial" panose="020B0604020202020204" pitchFamily="34" charset="0"/>
            </a:endParaRPr>
          </a:p>
          <a:p>
            <a:pPr marL="457200" indent="-457200">
              <a:buFont typeface="+mj-lt"/>
              <a:buAutoNum type="arabicPeriod"/>
            </a:pPr>
            <a:r>
              <a:rPr lang="en-US" sz="2000" dirty="0">
                <a:latin typeface="Arial" panose="020B0604020202020204" pitchFamily="34" charset="0"/>
                <a:cs typeface="Arial" panose="020B0604020202020204" pitchFamily="34" charset="0"/>
              </a:rPr>
              <a:t>Where did the business’ cash go? </a:t>
            </a:r>
          </a:p>
        </p:txBody>
      </p:sp>
      <p:sp>
        <p:nvSpPr>
          <p:cNvPr id="17" name="Oval 16">
            <a:extLst>
              <a:ext uri="{FF2B5EF4-FFF2-40B4-BE49-F238E27FC236}">
                <a16:creationId xmlns="" xmlns:a16="http://schemas.microsoft.com/office/drawing/2014/main" id="{8F408975-EE34-4A70-82AD-4FA7306D8789}"/>
              </a:ext>
            </a:extLst>
          </p:cNvPr>
          <p:cNvSpPr/>
          <p:nvPr/>
        </p:nvSpPr>
        <p:spPr>
          <a:xfrm>
            <a:off x="1979610" y="221241"/>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 xmlns:a16="http://schemas.microsoft.com/office/drawing/2014/main" id="{3DBA6538-EFAE-4131-A9BF-8495293A30B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372910" y="515708"/>
            <a:ext cx="1260602" cy="1260602"/>
          </a:xfrm>
          <a:prstGeom prst="rect">
            <a:avLst/>
          </a:prstGeom>
        </p:spPr>
      </p:pic>
    </p:spTree>
    <p:extLst>
      <p:ext uri="{BB962C8B-B14F-4D97-AF65-F5344CB8AC3E}">
        <p14:creationId xmlns:p14="http://schemas.microsoft.com/office/powerpoint/2010/main" val="212381969"/>
      </p:ext>
    </p:extLst>
  </p:cSld>
  <p:clrMapOvr>
    <a:masterClrMapping/>
  </p:clrMapOvr>
  <p:transition spd="med">
    <p:pull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itting on a table&#10;&#10;Description automatically generated">
            <a:extLst>
              <a:ext uri="{FF2B5EF4-FFF2-40B4-BE49-F238E27FC236}">
                <a16:creationId xmlns="" xmlns:a16="http://schemas.microsoft.com/office/drawing/2014/main" id="{4F7B6EC7-B06F-4801-B257-4E53A48AE8B2}"/>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l="16498" r="16498"/>
          <a:stretch>
            <a:fillRect/>
          </a:stretch>
        </p:blipFill>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A8FA3752-5211-488B-83DF-C6C7E1C1278E}"/>
              </a:ext>
            </a:extLst>
          </p:cNvPr>
          <p:cNvSpPr txBox="1"/>
          <p:nvPr/>
        </p:nvSpPr>
        <p:spPr>
          <a:xfrm>
            <a:off x="585356" y="342902"/>
            <a:ext cx="5212771" cy="1569660"/>
          </a:xfrm>
          <a:prstGeom prst="rect">
            <a:avLst/>
          </a:prstGeom>
          <a:noFill/>
        </p:spPr>
        <p:txBody>
          <a:bodyPr wrap="square" rtlCol="0">
            <a:spAutoFit/>
          </a:bodyPr>
          <a:lstStyle/>
          <a:p>
            <a:r>
              <a:rPr lang="en-CA" sz="4800" b="1" dirty="0">
                <a:solidFill>
                  <a:srgbClr val="0DB14B"/>
                </a:solidFill>
                <a:latin typeface="Arial" panose="020B0604020202020204" pitchFamily="34" charset="0"/>
                <a:cs typeface="Arial" panose="020B0604020202020204" pitchFamily="34" charset="0"/>
              </a:rPr>
              <a:t>Rules of Engagement</a:t>
            </a:r>
            <a:endParaRPr lang="en-US" sz="4800" b="1" dirty="0">
              <a:solidFill>
                <a:srgbClr val="0DB14B"/>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A5B9902D-E82B-4D78-A41C-8405CF488BC7}"/>
              </a:ext>
            </a:extLst>
          </p:cNvPr>
          <p:cNvSpPr txBox="1"/>
          <p:nvPr/>
        </p:nvSpPr>
        <p:spPr>
          <a:xfrm>
            <a:off x="1136075" y="2245791"/>
            <a:ext cx="3945080" cy="3416320"/>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This workshop is for you.</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Ask your questions.</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Make your comments.</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One person speaking at a time.</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Communicate respectfully even when you disagree.</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Have some fun along the way.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397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75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 calcmode="lin" valueType="num">
                                      <p:cBhvr additive="base">
                                        <p:cTn id="12" dur="75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 calcmode="lin" valueType="num">
                                      <p:cBhvr additive="base">
                                        <p:cTn id="17" dur="75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fill="hold" grpId="0" nodeType="after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 calcmode="lin" valueType="num">
                                      <p:cBhvr additive="base">
                                        <p:cTn id="22" dur="750" fill="hold"/>
                                        <p:tgtEl>
                                          <p:spTgt spid="17">
                                            <p:txEl>
                                              <p:pRg st="6" end="6"/>
                                            </p:txEl>
                                          </p:spTgt>
                                        </p:tgtEl>
                                        <p:attrNameLst>
                                          <p:attrName>ppt_x</p:attrName>
                                        </p:attrNameLst>
                                      </p:cBhvr>
                                      <p:tavLst>
                                        <p:tav tm="0">
                                          <p:val>
                                            <p:strVal val="0-#ppt_w/2"/>
                                          </p:val>
                                        </p:tav>
                                        <p:tav tm="100000">
                                          <p:val>
                                            <p:strVal val="#ppt_x"/>
                                          </p:val>
                                        </p:tav>
                                      </p:tavLst>
                                    </p:anim>
                                    <p:anim calcmode="lin" valueType="num">
                                      <p:cBhvr additive="base">
                                        <p:cTn id="23" dur="750" fill="hold"/>
                                        <p:tgtEl>
                                          <p:spTgt spid="17">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17">
                                            <p:txEl>
                                              <p:pRg st="8" end="8"/>
                                            </p:txEl>
                                          </p:spTgt>
                                        </p:tgtEl>
                                        <p:attrNameLst>
                                          <p:attrName>style.visibility</p:attrName>
                                        </p:attrNameLst>
                                      </p:cBhvr>
                                      <p:to>
                                        <p:strVal val="visible"/>
                                      </p:to>
                                    </p:set>
                                    <p:anim calcmode="lin" valueType="num">
                                      <p:cBhvr additive="base">
                                        <p:cTn id="27" dur="750" fill="hold"/>
                                        <p:tgtEl>
                                          <p:spTgt spid="17">
                                            <p:txEl>
                                              <p:pRg st="8" end="8"/>
                                            </p:txEl>
                                          </p:spTgt>
                                        </p:tgtEl>
                                        <p:attrNameLst>
                                          <p:attrName>ppt_x</p:attrName>
                                        </p:attrNameLst>
                                      </p:cBhvr>
                                      <p:tavLst>
                                        <p:tav tm="0">
                                          <p:val>
                                            <p:strVal val="0-#ppt_w/2"/>
                                          </p:val>
                                        </p:tav>
                                        <p:tav tm="100000">
                                          <p:val>
                                            <p:strVal val="#ppt_x"/>
                                          </p:val>
                                        </p:tav>
                                      </p:tavLst>
                                    </p:anim>
                                    <p:anim calcmode="lin" valueType="num">
                                      <p:cBhvr additive="base">
                                        <p:cTn id="28" dur="750" fill="hold"/>
                                        <p:tgtEl>
                                          <p:spTgt spid="17">
                                            <p:txEl>
                                              <p:pRg st="8" end="8"/>
                                            </p:txEl>
                                          </p:spTgt>
                                        </p:tgtEl>
                                        <p:attrNameLst>
                                          <p:attrName>ppt_y</p:attrName>
                                        </p:attrNameLst>
                                      </p:cBhvr>
                                      <p:tavLst>
                                        <p:tav tm="0">
                                          <p:val>
                                            <p:strVal val="#ppt_y"/>
                                          </p:val>
                                        </p:tav>
                                        <p:tav tm="100000">
                                          <p:val>
                                            <p:strVal val="#ppt_y"/>
                                          </p:val>
                                        </p:tav>
                                      </p:tavLst>
                                    </p:anim>
                                  </p:childTnLst>
                                </p:cTn>
                              </p:par>
                            </p:childTnLst>
                          </p:cTn>
                        </p:par>
                        <p:par>
                          <p:cTn id="29" fill="hold">
                            <p:stCondLst>
                              <p:cond delay="3750"/>
                            </p:stCondLst>
                            <p:childTnLst>
                              <p:par>
                                <p:cTn id="30" presetID="2" presetClass="entr" presetSubtype="8" fill="hold" grpId="0" nodeType="afterEffect">
                                  <p:stCondLst>
                                    <p:cond delay="0"/>
                                  </p:stCondLst>
                                  <p:childTnLst>
                                    <p:set>
                                      <p:cBhvr>
                                        <p:cTn id="31" dur="1" fill="hold">
                                          <p:stCondLst>
                                            <p:cond delay="0"/>
                                          </p:stCondLst>
                                        </p:cTn>
                                        <p:tgtEl>
                                          <p:spTgt spid="17">
                                            <p:txEl>
                                              <p:pRg st="10" end="10"/>
                                            </p:txEl>
                                          </p:spTgt>
                                        </p:tgtEl>
                                        <p:attrNameLst>
                                          <p:attrName>style.visibility</p:attrName>
                                        </p:attrNameLst>
                                      </p:cBhvr>
                                      <p:to>
                                        <p:strVal val="visible"/>
                                      </p:to>
                                    </p:set>
                                    <p:anim calcmode="lin" valueType="num">
                                      <p:cBhvr additive="base">
                                        <p:cTn id="32" dur="750" fill="hold"/>
                                        <p:tgtEl>
                                          <p:spTgt spid="17">
                                            <p:txEl>
                                              <p:pRg st="10" end="10"/>
                                            </p:txEl>
                                          </p:spTgt>
                                        </p:tgtEl>
                                        <p:attrNameLst>
                                          <p:attrName>ppt_x</p:attrName>
                                        </p:attrNameLst>
                                      </p:cBhvr>
                                      <p:tavLst>
                                        <p:tav tm="0">
                                          <p:val>
                                            <p:strVal val="0-#ppt_w/2"/>
                                          </p:val>
                                        </p:tav>
                                        <p:tav tm="100000">
                                          <p:val>
                                            <p:strVal val="#ppt_x"/>
                                          </p:val>
                                        </p:tav>
                                      </p:tavLst>
                                    </p:anim>
                                    <p:anim calcmode="lin" valueType="num">
                                      <p:cBhvr additive="base">
                                        <p:cTn id="33" dur="750" fill="hold"/>
                                        <p:tgtEl>
                                          <p:spTgt spid="1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484BFDE-65A6-4BEC-A508-F6E5B625C4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4965"/>
          <a:stretch/>
        </p:blipFill>
        <p:spPr>
          <a:xfrm>
            <a:off x="0" y="0"/>
            <a:ext cx="5460642" cy="6421582"/>
          </a:xfrm>
          <a:prstGeom prst="rect">
            <a:avLst/>
          </a:prstGeom>
        </p:spPr>
      </p:pic>
      <p:sp>
        <p:nvSpPr>
          <p:cNvPr id="12" name="Rectangle 11">
            <a:extLst>
              <a:ext uri="{FF2B5EF4-FFF2-40B4-BE49-F238E27FC236}">
                <a16:creationId xmlns="" xmlns:a16="http://schemas.microsoft.com/office/drawing/2014/main" id="{56469024-9F58-4B26-831C-ED09507DB750}"/>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50</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403105"/>
            <a:ext cx="6210299" cy="1569660"/>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Financing Our Business</a:t>
            </a:r>
            <a:endParaRPr lang="en-US" sz="4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2166683"/>
            <a:ext cx="6210298" cy="353943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We need money to get our business off the ground, to keep it running, and to grow it. There are many different ways to access the money that we need at the different stages of our business’ life.  Some of these ways are easier and less expensive than others.</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241659619"/>
      </p:ext>
    </p:extLst>
  </p:cSld>
  <p:clrMapOvr>
    <a:masterClrMapping/>
  </p:clrMapOvr>
  <p:transition spd="slow">
    <p:push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51</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35" name="TextBox 34">
            <a:extLst>
              <a:ext uri="{FF2B5EF4-FFF2-40B4-BE49-F238E27FC236}">
                <a16:creationId xmlns="" xmlns:a16="http://schemas.microsoft.com/office/drawing/2014/main" id="{AC29BD91-511F-4630-AE73-5B9F054FD3A2}"/>
              </a:ext>
            </a:extLst>
          </p:cNvPr>
          <p:cNvSpPr txBox="1"/>
          <p:nvPr/>
        </p:nvSpPr>
        <p:spPr>
          <a:xfrm>
            <a:off x="1362137" y="293442"/>
            <a:ext cx="4843527" cy="523221"/>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Personal Resources</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14236" y="137126"/>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1.</a:t>
            </a:r>
            <a:endParaRPr lang="en-US" sz="48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62137" y="1244600"/>
            <a:ext cx="4356915"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Friends and Family</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14236" y="1088283"/>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2.</a:t>
            </a:r>
            <a:endParaRPr lang="en-US" sz="48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362137" y="2188580"/>
            <a:ext cx="4305017"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Bootstrapping</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14236" y="2039440"/>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3.</a:t>
            </a:r>
            <a:endParaRPr lang="en-US" sz="48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362137" y="3141021"/>
            <a:ext cx="425312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Bartering</a:t>
            </a: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14236" y="2990597"/>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4.</a:t>
            </a:r>
            <a:endParaRPr lang="en-US" sz="4800" b="1" dirty="0">
              <a:solidFill>
                <a:srgbClr val="E76F0A"/>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 xmlns:a16="http://schemas.microsoft.com/office/drawing/2014/main" id="{58351879-966D-4688-ABA3-44C438CBA9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61254" y="-446700"/>
            <a:ext cx="6163006" cy="6163006"/>
          </a:xfrm>
          <a:prstGeom prst="ellipse">
            <a:avLst/>
          </a:prstGeom>
        </p:spPr>
      </p:pic>
      <p:sp>
        <p:nvSpPr>
          <p:cNvPr id="12" name="Oval 11">
            <a:extLst>
              <a:ext uri="{FF2B5EF4-FFF2-40B4-BE49-F238E27FC236}">
                <a16:creationId xmlns="" xmlns:a16="http://schemas.microsoft.com/office/drawing/2014/main" id="{C6697580-9D57-40FE-B04D-DBE453A64A22}"/>
              </a:ext>
            </a:extLst>
          </p:cNvPr>
          <p:cNvSpPr/>
          <p:nvPr/>
        </p:nvSpPr>
        <p:spPr>
          <a:xfrm>
            <a:off x="6619690" y="-467481"/>
            <a:ext cx="6204570" cy="6204570"/>
          </a:xfrm>
          <a:prstGeom prst="ellipse">
            <a:avLst/>
          </a:prstGeom>
          <a:no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3134E8EF-1905-4A6E-9492-744AD6EF89BF}"/>
              </a:ext>
            </a:extLst>
          </p:cNvPr>
          <p:cNvSpPr/>
          <p:nvPr/>
        </p:nvSpPr>
        <p:spPr>
          <a:xfrm>
            <a:off x="5746620" y="2646515"/>
            <a:ext cx="3562272" cy="356227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866542" y="3894597"/>
            <a:ext cx="3333036" cy="1077218"/>
          </a:xfrm>
          <a:prstGeom prst="rect">
            <a:avLst/>
          </a:prstGeom>
          <a:noFill/>
        </p:spPr>
        <p:txBody>
          <a:bodyPr wrap="square" rtlCol="0">
            <a:spAutoFit/>
          </a:bodyPr>
          <a:lstStyle/>
          <a:p>
            <a:pPr algn="ctr"/>
            <a:r>
              <a:rPr lang="en-CA" sz="3200" b="1" dirty="0">
                <a:solidFill>
                  <a:schemeClr val="bg1"/>
                </a:solidFill>
                <a:latin typeface="Arial" panose="020B0604020202020204" pitchFamily="34" charset="0"/>
                <a:cs typeface="Arial" panose="020B0604020202020204" pitchFamily="34" charset="0"/>
              </a:rPr>
              <a:t>Financing Our Business</a:t>
            </a:r>
          </a:p>
        </p:txBody>
      </p:sp>
      <p:sp>
        <p:nvSpPr>
          <p:cNvPr id="17" name="TextBox 16">
            <a:extLst>
              <a:ext uri="{FF2B5EF4-FFF2-40B4-BE49-F238E27FC236}">
                <a16:creationId xmlns="" xmlns:a16="http://schemas.microsoft.com/office/drawing/2014/main" id="{9F1D2609-D671-47EA-A5B7-147170AE2C58}"/>
              </a:ext>
            </a:extLst>
          </p:cNvPr>
          <p:cNvSpPr txBox="1"/>
          <p:nvPr/>
        </p:nvSpPr>
        <p:spPr>
          <a:xfrm>
            <a:off x="1362137" y="3878723"/>
            <a:ext cx="4253120"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Special Entrepreneurship Funding Programs</a:t>
            </a:r>
          </a:p>
        </p:txBody>
      </p:sp>
      <p:sp>
        <p:nvSpPr>
          <p:cNvPr id="18" name="TextBox 17">
            <a:extLst>
              <a:ext uri="{FF2B5EF4-FFF2-40B4-BE49-F238E27FC236}">
                <a16:creationId xmlns="" xmlns:a16="http://schemas.microsoft.com/office/drawing/2014/main" id="{DCB6DD99-3039-4BAF-A486-099A2EAB40DD}"/>
              </a:ext>
            </a:extLst>
          </p:cNvPr>
          <p:cNvSpPr txBox="1"/>
          <p:nvPr/>
        </p:nvSpPr>
        <p:spPr>
          <a:xfrm>
            <a:off x="614236" y="3941754"/>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5.</a:t>
            </a:r>
            <a:endParaRPr lang="en-US" sz="4800" b="1" dirty="0">
              <a:solidFill>
                <a:srgbClr val="E76F0A"/>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23882B2E-857A-4768-8C79-67B4F50F1D4D}"/>
              </a:ext>
            </a:extLst>
          </p:cNvPr>
          <p:cNvSpPr txBox="1"/>
          <p:nvPr/>
        </p:nvSpPr>
        <p:spPr>
          <a:xfrm>
            <a:off x="1362137" y="5047312"/>
            <a:ext cx="425312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Banks</a:t>
            </a:r>
          </a:p>
        </p:txBody>
      </p:sp>
      <p:sp>
        <p:nvSpPr>
          <p:cNvPr id="20" name="TextBox 19">
            <a:extLst>
              <a:ext uri="{FF2B5EF4-FFF2-40B4-BE49-F238E27FC236}">
                <a16:creationId xmlns="" xmlns:a16="http://schemas.microsoft.com/office/drawing/2014/main" id="{8B010D2C-9B46-45E6-A387-D4F3ADB03BA4}"/>
              </a:ext>
            </a:extLst>
          </p:cNvPr>
          <p:cNvSpPr txBox="1"/>
          <p:nvPr/>
        </p:nvSpPr>
        <p:spPr>
          <a:xfrm>
            <a:off x="614236" y="4892910"/>
            <a:ext cx="800100" cy="830997"/>
          </a:xfrm>
          <a:prstGeom prst="rect">
            <a:avLst/>
          </a:prstGeom>
          <a:noFill/>
        </p:spPr>
        <p:txBody>
          <a:bodyPr wrap="square" rtlCol="0">
            <a:spAutoFit/>
          </a:bodyPr>
          <a:lstStyle/>
          <a:p>
            <a:r>
              <a:rPr lang="en-CA" sz="4800" b="1" dirty="0">
                <a:solidFill>
                  <a:srgbClr val="E76F0A"/>
                </a:solidFill>
                <a:latin typeface="Arial" panose="020B0604020202020204" pitchFamily="34" charset="0"/>
                <a:cs typeface="Arial" panose="020B0604020202020204" pitchFamily="34" charset="0"/>
              </a:rPr>
              <a:t>6.</a:t>
            </a:r>
            <a:endParaRPr lang="en-US" sz="48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57446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23C5A2EF-96A0-4B4A-B9EC-F131DB51AE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181"/>
          <a:stretch/>
        </p:blipFill>
        <p:spPr>
          <a:xfrm>
            <a:off x="0" y="0"/>
            <a:ext cx="6096000" cy="6429087"/>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52</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8175430" y="387692"/>
            <a:ext cx="2054376" cy="205437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600266" y="2643607"/>
            <a:ext cx="5204704" cy="3382401"/>
          </a:xfrm>
          <a:prstGeom prst="rect">
            <a:avLst/>
          </a:prstGeom>
          <a:noFill/>
        </p:spPr>
        <p:txBody>
          <a:bodyPr wrap="square" rtlCol="0">
            <a:spAutoFit/>
          </a:bodyPr>
          <a:lstStyle/>
          <a:p>
            <a:pPr marL="457200" indent="-457200">
              <a:lnSpc>
                <a:spcPct val="120000"/>
              </a:lnSpc>
              <a:buAutoNum type="arabicPeriod"/>
            </a:pPr>
            <a:r>
              <a:rPr lang="en-US" sz="2000" dirty="0">
                <a:latin typeface="Arial" panose="020B0604020202020204" pitchFamily="34" charset="0"/>
                <a:cs typeface="Arial" panose="020B0604020202020204" pitchFamily="34" charset="0"/>
              </a:rPr>
              <a:t>Research at least two of the special entrepreneurship funding programs described in item number 5 above to identify their requirements and their application process.</a:t>
            </a:r>
          </a:p>
          <a:p>
            <a:pPr marL="457200" indent="-457200">
              <a:lnSpc>
                <a:spcPct val="120000"/>
              </a:lnSpc>
              <a:buAutoNum type="arabicPeriod"/>
            </a:pPr>
            <a:endParaRPr lang="en-US" sz="2000" dirty="0">
              <a:latin typeface="Arial" panose="020B0604020202020204" pitchFamily="34" charset="0"/>
              <a:cs typeface="Arial" panose="020B0604020202020204" pitchFamily="34" charset="0"/>
            </a:endParaRPr>
          </a:p>
          <a:p>
            <a:pPr marL="457200" indent="-457200">
              <a:lnSpc>
                <a:spcPct val="120000"/>
              </a:lnSpc>
              <a:buAutoNum type="arabicPeriod"/>
            </a:pPr>
            <a:r>
              <a:rPr lang="en-US" sz="2000" dirty="0">
                <a:latin typeface="Arial" panose="020B0604020202020204" pitchFamily="34" charset="0"/>
                <a:cs typeface="Arial" panose="020B0604020202020204" pitchFamily="34" charset="0"/>
              </a:rPr>
              <a:t>From the entire list of financing options, identify three possible, realistic sources of funding for your business.</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90575" y="711109"/>
            <a:ext cx="1343292" cy="1343292"/>
          </a:xfrm>
          <a:prstGeom prst="rect">
            <a:avLst/>
          </a:prstGeom>
        </p:spPr>
      </p:pic>
    </p:spTree>
    <p:extLst>
      <p:ext uri="{BB962C8B-B14F-4D97-AF65-F5344CB8AC3E}">
        <p14:creationId xmlns:p14="http://schemas.microsoft.com/office/powerpoint/2010/main" val="2224912313"/>
      </p:ext>
    </p:extLst>
  </p:cSld>
  <p:clrMapOvr>
    <a:masterClrMapping/>
  </p:clrMapOvr>
  <p:transition spd="slow">
    <p:cover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53</a:t>
            </a:fld>
            <a:endParaRPr lang="en-US"/>
          </a:p>
        </p:txBody>
      </p:sp>
      <p:sp>
        <p:nvSpPr>
          <p:cNvPr id="11" name="TextBox 10">
            <a:extLst>
              <a:ext uri="{FF2B5EF4-FFF2-40B4-BE49-F238E27FC236}">
                <a16:creationId xmlns="" xmlns:a16="http://schemas.microsoft.com/office/drawing/2014/main" id="{385CDEE6-3247-4254-A647-AC713675EEA6}"/>
              </a:ext>
            </a:extLst>
          </p:cNvPr>
          <p:cNvSpPr txBox="1"/>
          <p:nvPr/>
        </p:nvSpPr>
        <p:spPr>
          <a:xfrm>
            <a:off x="477983" y="3833850"/>
            <a:ext cx="5618017" cy="1569660"/>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Understanding Taxes</a:t>
            </a:r>
          </a:p>
        </p:txBody>
      </p:sp>
      <p:cxnSp>
        <p:nvCxnSpPr>
          <p:cNvPr id="8" name="Straight Connector 7">
            <a:extLst>
              <a:ext uri="{FF2B5EF4-FFF2-40B4-BE49-F238E27FC236}">
                <a16:creationId xmlns="" xmlns:a16="http://schemas.microsoft.com/office/drawing/2014/main" id="{3C25689E-9B9F-4955-8DD7-DC8593692B0C}"/>
              </a:ext>
            </a:extLst>
          </p:cNvPr>
          <p:cNvCxnSpPr/>
          <p:nvPr/>
        </p:nvCxnSpPr>
        <p:spPr>
          <a:xfrm>
            <a:off x="5607173" y="3169227"/>
            <a:ext cx="0" cy="2909455"/>
          </a:xfrm>
          <a:prstGeom prst="line">
            <a:avLst/>
          </a:prstGeom>
          <a:ln w="28575">
            <a:solidFill>
              <a:srgbClr val="0DB14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A51FAF71-7F26-4682-A6E8-509F9D49651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5" name="TextBox 14">
            <a:extLst>
              <a:ext uri="{FF2B5EF4-FFF2-40B4-BE49-F238E27FC236}">
                <a16:creationId xmlns="" xmlns:a16="http://schemas.microsoft.com/office/drawing/2014/main" id="{3809BA05-F5CB-40B3-984D-6E7CE15D28CD}"/>
              </a:ext>
            </a:extLst>
          </p:cNvPr>
          <p:cNvSpPr txBox="1"/>
          <p:nvPr/>
        </p:nvSpPr>
        <p:spPr>
          <a:xfrm>
            <a:off x="5991823" y="3649184"/>
            <a:ext cx="5880018" cy="19389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There are several different types of tax that we may pay with our business.  We will look briefly at the three most relevant in this section:  income or corporate tax, HST/GST and payroll taxes.</a:t>
            </a:r>
          </a:p>
        </p:txBody>
      </p:sp>
      <p:pic>
        <p:nvPicPr>
          <p:cNvPr id="6" name="Picture Placeholder 5" descr="A person sitting at a desk&#10;&#10;Description automatically generated">
            <a:extLst>
              <a:ext uri="{FF2B5EF4-FFF2-40B4-BE49-F238E27FC236}">
                <a16:creationId xmlns="" xmlns:a16="http://schemas.microsoft.com/office/drawing/2014/main" id="{3687C83E-6B6A-44A8-A29D-9D696D7C45E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t="48135" b="9735"/>
          <a:stretch/>
        </p:blipFill>
        <p:spPr>
          <a:xfrm>
            <a:off x="0" y="0"/>
            <a:ext cx="12192000" cy="2889250"/>
          </a:xfrm>
        </p:spPr>
      </p:pic>
    </p:spTree>
    <p:extLst>
      <p:ext uri="{BB962C8B-B14F-4D97-AF65-F5344CB8AC3E}">
        <p14:creationId xmlns:p14="http://schemas.microsoft.com/office/powerpoint/2010/main" val="563853418"/>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13" r="7413"/>
          <a:stretch/>
        </p:blipFill>
        <p:spPr>
          <a:xfrm>
            <a:off x="0" y="0"/>
            <a:ext cx="5460642" cy="6411198"/>
          </a:xfrm>
          <a:prstGeom prst="rect">
            <a:avLst/>
          </a:prstGeom>
        </p:spPr>
      </p:pic>
      <p:sp>
        <p:nvSpPr>
          <p:cNvPr id="12" name="Rectangle 11">
            <a:extLst>
              <a:ext uri="{FF2B5EF4-FFF2-40B4-BE49-F238E27FC236}">
                <a16:creationId xmlns="" xmlns:a16="http://schemas.microsoft.com/office/drawing/2014/main" id="{823D3E1E-2C8C-42FF-97EC-7D7003981D2A}"/>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54</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7" y="204914"/>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Understanding Taxes</a:t>
            </a:r>
            <a:endParaRPr lang="en-US" sz="4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91200" y="1029583"/>
            <a:ext cx="6168735"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7.1  Income or Corporate Tax</a:t>
            </a: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43157" y="1651827"/>
            <a:ext cx="6028684" cy="4708981"/>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We are required to pay taxes on the profits of our business in one of two ways.  </a:t>
            </a:r>
          </a:p>
          <a:p>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If our business is a </a:t>
            </a:r>
            <a:r>
              <a:rPr lang="en-US" sz="2800" b="1" dirty="0">
                <a:solidFill>
                  <a:srgbClr val="0DB14B"/>
                </a:solidFill>
                <a:latin typeface="Arial" panose="020B0604020202020204" pitchFamily="34" charset="0"/>
                <a:cs typeface="Arial" panose="020B0604020202020204" pitchFamily="34" charset="0"/>
              </a:rPr>
              <a:t>Sole Proprietorship </a:t>
            </a:r>
            <a:r>
              <a:rPr lang="en-US" sz="2400" dirty="0">
                <a:latin typeface="Arial" panose="020B0604020202020204" pitchFamily="34" charset="0"/>
                <a:cs typeface="Arial" panose="020B0604020202020204" pitchFamily="34" charset="0"/>
              </a:rPr>
              <a:t>or </a:t>
            </a:r>
            <a:r>
              <a:rPr lang="en-US" sz="2800" b="1" dirty="0">
                <a:solidFill>
                  <a:srgbClr val="0DB14B"/>
                </a:solidFill>
                <a:latin typeface="Arial" panose="020B0604020202020204" pitchFamily="34" charset="0"/>
                <a:cs typeface="Arial" panose="020B0604020202020204" pitchFamily="34" charset="0"/>
              </a:rPr>
              <a:t>Partnership</a:t>
            </a:r>
            <a:r>
              <a:rPr lang="en-US" sz="2400" dirty="0">
                <a:latin typeface="Arial" panose="020B0604020202020204" pitchFamily="34" charset="0"/>
                <a:cs typeface="Arial" panose="020B0604020202020204" pitchFamily="34" charset="0"/>
              </a:rPr>
              <a:t> we use the </a:t>
            </a:r>
            <a:r>
              <a:rPr lang="en-US" sz="2800" b="1" dirty="0">
                <a:solidFill>
                  <a:srgbClr val="0DB14B"/>
                </a:solidFill>
                <a:latin typeface="Arial" panose="020B0604020202020204" pitchFamily="34" charset="0"/>
                <a:cs typeface="Arial" panose="020B0604020202020204" pitchFamily="34" charset="0"/>
              </a:rPr>
              <a:t>T1 General </a:t>
            </a:r>
            <a:r>
              <a:rPr lang="en-US" sz="2400" dirty="0">
                <a:latin typeface="Arial" panose="020B0604020202020204" pitchFamily="34" charset="0"/>
                <a:cs typeface="Arial" panose="020B0604020202020204" pitchFamily="34" charset="0"/>
              </a:rPr>
              <a:t>income tax return that we use to declare personal income. The only difference is that we add in the forms required for my business like an income statement.  We fill out only one income tax return for both our personal income and our business.</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264249656"/>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F192516E-7821-4B6A-85A3-D0C743402E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13" r="7413"/>
          <a:stretch/>
        </p:blipFill>
        <p:spPr>
          <a:xfrm>
            <a:off x="0" y="0"/>
            <a:ext cx="5460642" cy="6411198"/>
          </a:xfrm>
          <a:prstGeom prst="rect">
            <a:avLst/>
          </a:prstGeom>
        </p:spPr>
      </p:pic>
      <p:sp>
        <p:nvSpPr>
          <p:cNvPr id="15" name="Rectangle 14">
            <a:extLst>
              <a:ext uri="{FF2B5EF4-FFF2-40B4-BE49-F238E27FC236}">
                <a16:creationId xmlns="" xmlns:a16="http://schemas.microsoft.com/office/drawing/2014/main" id="{98C59DFE-9C89-4B6A-A76F-1635A1AA03DB}"/>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55</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7" y="204914"/>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Understanding Taxes</a:t>
            </a:r>
            <a:endParaRPr lang="en-US" sz="4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43157" y="1878923"/>
            <a:ext cx="6028684" cy="421653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If our business is a </a:t>
            </a:r>
            <a:r>
              <a:rPr lang="en-US" sz="3200" b="1" dirty="0">
                <a:solidFill>
                  <a:srgbClr val="0DB14B"/>
                </a:solidFill>
                <a:latin typeface="Arial" panose="020B0604020202020204" pitchFamily="34" charset="0"/>
                <a:cs typeface="Arial" panose="020B0604020202020204" pitchFamily="34" charset="0"/>
              </a:rPr>
              <a:t>Corporation</a:t>
            </a:r>
            <a:r>
              <a:rPr lang="en-US" sz="2800" dirty="0">
                <a:latin typeface="Arial" panose="020B0604020202020204" pitchFamily="34" charset="0"/>
                <a:cs typeface="Arial" panose="020B0604020202020204" pitchFamily="34" charset="0"/>
              </a:rPr>
              <a:t>, we need to complete a </a:t>
            </a:r>
            <a:r>
              <a:rPr lang="en-US" sz="3200" b="1" dirty="0">
                <a:solidFill>
                  <a:srgbClr val="0DB14B"/>
                </a:solidFill>
                <a:latin typeface="Arial" panose="020B0604020202020204" pitchFamily="34" charset="0"/>
                <a:cs typeface="Arial" panose="020B0604020202020204" pitchFamily="34" charset="0"/>
              </a:rPr>
              <a:t>T2 Corporate</a:t>
            </a:r>
            <a:r>
              <a:rPr lang="en-US" sz="2800" dirty="0">
                <a:latin typeface="Arial" panose="020B0604020202020204" pitchFamily="34" charset="0"/>
                <a:cs typeface="Arial" panose="020B0604020202020204" pitchFamily="34" charset="0"/>
              </a:rPr>
              <a:t> tax return. We also need to complete the </a:t>
            </a:r>
            <a:r>
              <a:rPr lang="en-US" sz="3200" b="1" dirty="0">
                <a:solidFill>
                  <a:srgbClr val="0DB14B"/>
                </a:solidFill>
                <a:latin typeface="Arial" panose="020B0604020202020204" pitchFamily="34" charset="0"/>
                <a:cs typeface="Arial" panose="020B0604020202020204" pitchFamily="34" charset="0"/>
              </a:rPr>
              <a:t>T1 General</a:t>
            </a:r>
            <a:r>
              <a:rPr lang="en-US" sz="2800" dirty="0">
                <a:latin typeface="Arial" panose="020B0604020202020204" pitchFamily="34" charset="0"/>
                <a:cs typeface="Arial" panose="020B0604020202020204" pitchFamily="34" charset="0"/>
              </a:rPr>
              <a:t> income tax return to report our personal income and salaries received from the corporation. In total, in this case, we need to fill out two tax returns.</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TextBox 11">
            <a:extLst>
              <a:ext uri="{FF2B5EF4-FFF2-40B4-BE49-F238E27FC236}">
                <a16:creationId xmlns="" xmlns:a16="http://schemas.microsoft.com/office/drawing/2014/main" id="{66B1C728-E685-465F-8CCB-9A110CD50C57}"/>
              </a:ext>
            </a:extLst>
          </p:cNvPr>
          <p:cNvSpPr txBox="1"/>
          <p:nvPr/>
        </p:nvSpPr>
        <p:spPr>
          <a:xfrm>
            <a:off x="5791200" y="1029583"/>
            <a:ext cx="6168735"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7.1  Income or Corporate Tax</a:t>
            </a:r>
          </a:p>
        </p:txBody>
      </p:sp>
    </p:spTree>
    <p:extLst>
      <p:ext uri="{BB962C8B-B14F-4D97-AF65-F5344CB8AC3E}">
        <p14:creationId xmlns:p14="http://schemas.microsoft.com/office/powerpoint/2010/main" val="82015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30EA9512-BD26-422D-B4E7-585D85A97B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13" r="7413"/>
          <a:stretch/>
        </p:blipFill>
        <p:spPr>
          <a:xfrm>
            <a:off x="0" y="0"/>
            <a:ext cx="5460642" cy="6411198"/>
          </a:xfrm>
          <a:prstGeom prst="rect">
            <a:avLst/>
          </a:prstGeom>
        </p:spPr>
      </p:pic>
      <p:sp>
        <p:nvSpPr>
          <p:cNvPr id="16" name="Rectangle 15">
            <a:extLst>
              <a:ext uri="{FF2B5EF4-FFF2-40B4-BE49-F238E27FC236}">
                <a16:creationId xmlns="" xmlns:a16="http://schemas.microsoft.com/office/drawing/2014/main" id="{67E1A541-003F-4C5C-82CA-E5A7091145B3}"/>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56</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7" y="204914"/>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Understanding Taxes</a:t>
            </a:r>
            <a:endParaRPr lang="en-US" sz="4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91200" y="1029583"/>
            <a:ext cx="6168735"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7.2  HST/GST</a:t>
            </a: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43157" y="1786590"/>
            <a:ext cx="6028684" cy="440120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GST stands for </a:t>
            </a:r>
            <a:r>
              <a:rPr lang="en-US" sz="2800" b="1" dirty="0">
                <a:solidFill>
                  <a:srgbClr val="0DB14B"/>
                </a:solidFill>
                <a:latin typeface="Arial" panose="020B0604020202020204" pitchFamily="34" charset="0"/>
                <a:cs typeface="Arial" panose="020B0604020202020204" pitchFamily="34" charset="0"/>
              </a:rPr>
              <a:t>Goods and Services Tax</a:t>
            </a:r>
            <a:r>
              <a:rPr lang="en-US" sz="2400" dirty="0">
                <a:latin typeface="Arial" panose="020B0604020202020204" pitchFamily="34" charset="0"/>
                <a:cs typeface="Arial" panose="020B0604020202020204" pitchFamily="34" charset="0"/>
              </a:rPr>
              <a:t>, a federal tax on most product and service purchases. This tax is 5% of the transaction. HST stands for </a:t>
            </a:r>
            <a:r>
              <a:rPr lang="en-US" sz="2800" b="1" dirty="0">
                <a:solidFill>
                  <a:srgbClr val="0DB14B"/>
                </a:solidFill>
                <a:latin typeface="Arial" panose="020B0604020202020204" pitchFamily="34" charset="0"/>
                <a:cs typeface="Arial" panose="020B0604020202020204" pitchFamily="34" charset="0"/>
              </a:rPr>
              <a:t>Harmonized Sales Tax</a:t>
            </a:r>
            <a:r>
              <a:rPr lang="en-US" sz="2400" dirty="0">
                <a:latin typeface="Arial" panose="020B0604020202020204" pitchFamily="34" charset="0"/>
                <a:cs typeface="Arial" panose="020B0604020202020204" pitchFamily="34" charset="0"/>
              </a:rPr>
              <a:t>, which is a combination of the GST and a Provincial Sales Tax (PST). Some provinces in Canada use an HST while other provinces in Canada use a GST or a GST plus a separate PST. In Ontario an HST of 13% of the transaction is used. </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71727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E74E9479-4707-44D4-B4D6-AEC6538B88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13" r="7413"/>
          <a:stretch/>
        </p:blipFill>
        <p:spPr>
          <a:xfrm>
            <a:off x="0" y="0"/>
            <a:ext cx="5460642" cy="6411198"/>
          </a:xfrm>
          <a:prstGeom prst="rect">
            <a:avLst/>
          </a:prstGeom>
        </p:spPr>
      </p:pic>
      <p:sp>
        <p:nvSpPr>
          <p:cNvPr id="14" name="Rectangle 13">
            <a:extLst>
              <a:ext uri="{FF2B5EF4-FFF2-40B4-BE49-F238E27FC236}">
                <a16:creationId xmlns="" xmlns:a16="http://schemas.microsoft.com/office/drawing/2014/main" id="{D04A3B68-E2D8-42B9-8ECB-B2605E2A125E}"/>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57</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7" y="204914"/>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Understanding Taxes</a:t>
            </a:r>
            <a:endParaRPr lang="en-US" sz="44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91200" y="1029583"/>
            <a:ext cx="6168735"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7.2  HST/GST</a:t>
            </a: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43157" y="1648204"/>
            <a:ext cx="6028684" cy="4585871"/>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As a business we are required to register to collect and submit HST if our total annual revenues before expenses are </a:t>
            </a:r>
            <a:r>
              <a:rPr lang="en-US" sz="2400" b="1" dirty="0">
                <a:solidFill>
                  <a:srgbClr val="0DB14B"/>
                </a:solidFill>
                <a:latin typeface="Arial" panose="020B0604020202020204" pitchFamily="34" charset="0"/>
                <a:cs typeface="Arial" panose="020B0604020202020204" pitchFamily="34" charset="0"/>
              </a:rPr>
              <a:t>$30,000 </a:t>
            </a:r>
            <a:r>
              <a:rPr lang="en-US" sz="2000" dirty="0">
                <a:latin typeface="Arial" panose="020B0604020202020204" pitchFamily="34" charset="0"/>
                <a:cs typeface="Arial" panose="020B0604020202020204" pitchFamily="34" charset="0"/>
              </a:rPr>
              <a:t>or more for four consecutive quarters or any single quarter.  We can register for the HST/GST when we register our business, at which time we will be given a </a:t>
            </a:r>
            <a:r>
              <a:rPr lang="en-US" sz="2400" b="1" dirty="0">
                <a:solidFill>
                  <a:srgbClr val="0DB14B"/>
                </a:solidFill>
                <a:latin typeface="Arial" panose="020B0604020202020204" pitchFamily="34" charset="0"/>
                <a:cs typeface="Arial" panose="020B0604020202020204" pitchFamily="34" charset="0"/>
              </a:rPr>
              <a:t>Business Number (BN)</a:t>
            </a:r>
            <a:r>
              <a:rPr lang="en-US" sz="2000" dirty="0">
                <a:latin typeface="Arial" panose="020B0604020202020204" pitchFamily="34" charset="0"/>
                <a:cs typeface="Arial" panose="020B0604020202020204" pitchFamily="34" charset="0"/>
              </a:rPr>
              <a: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Once our business is registered, we must charge HST on our sales of taxable goods and services.  We can also claim </a:t>
            </a:r>
            <a:r>
              <a:rPr lang="en-US" sz="2400" b="1" dirty="0">
                <a:solidFill>
                  <a:srgbClr val="0DB14B"/>
                </a:solidFill>
                <a:latin typeface="Arial" panose="020B0604020202020204" pitchFamily="34" charset="0"/>
                <a:cs typeface="Arial" panose="020B0604020202020204" pitchFamily="34" charset="0"/>
              </a:rPr>
              <a:t>input tax credits (ITCs)</a:t>
            </a:r>
            <a:r>
              <a:rPr lang="en-US" sz="2000" dirty="0">
                <a:latin typeface="Arial" panose="020B0604020202020204" pitchFamily="34" charset="0"/>
                <a:cs typeface="Arial" panose="020B0604020202020204" pitchFamily="34" charset="0"/>
              </a:rPr>
              <a:t>, credits against the HST tax that we need to submit to the government, for the HST we pay on purchases and expenses for our business.</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18368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5">
            <a:extLst>
              <a:ext uri="{FF2B5EF4-FFF2-40B4-BE49-F238E27FC236}">
                <a16:creationId xmlns="" xmlns:a16="http://schemas.microsoft.com/office/drawing/2014/main" id="{FA53CAE0-0872-49BF-95EB-6EF079BDD3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715" t="-4284" r="6358" b="-7957"/>
          <a:stretch/>
        </p:blipFill>
        <p:spPr>
          <a:xfrm>
            <a:off x="6127638" y="-715062"/>
            <a:ext cx="7836012" cy="7836012"/>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58</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Understanding Taxes</a:t>
            </a:r>
            <a:endParaRPr lang="en-US" sz="44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945141"/>
            <a:ext cx="5780809" cy="1815882"/>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If we provide dog walking services for a customer for $100.00 our invoice would look like this:</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73695" y="4083231"/>
            <a:ext cx="6135259" cy="152060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Dog walking services	</a:t>
            </a:r>
            <a:r>
              <a:rPr lang="en-US" sz="2800" b="1" dirty="0">
                <a:solidFill>
                  <a:srgbClr val="0DB14B"/>
                </a:solidFill>
                <a:latin typeface="Arial" panose="020B0604020202020204" pitchFamily="34" charset="0"/>
                <a:cs typeface="Arial" panose="020B0604020202020204" pitchFamily="34" charset="0"/>
              </a:rPr>
              <a:t>$100.00</a:t>
            </a:r>
          </a:p>
          <a:p>
            <a:r>
              <a:rPr lang="en-US" sz="2800" dirty="0">
                <a:latin typeface="Arial" panose="020B0604020202020204" pitchFamily="34" charset="0"/>
                <a:cs typeface="Arial" panose="020B0604020202020204" pitchFamily="34" charset="0"/>
              </a:rPr>
              <a:t>HST (</a:t>
            </a:r>
            <a:r>
              <a:rPr lang="en-US" sz="2800" b="1" dirty="0">
                <a:solidFill>
                  <a:srgbClr val="0DB14B"/>
                </a:solidFill>
                <a:latin typeface="Arial" panose="020B0604020202020204" pitchFamily="34" charset="0"/>
                <a:cs typeface="Arial" panose="020B0604020202020204" pitchFamily="34" charset="0"/>
              </a:rPr>
              <a:t>13%</a:t>
            </a:r>
            <a:r>
              <a:rPr lang="en-US" sz="2800" dirty="0">
                <a:latin typeface="Arial" panose="020B0604020202020204" pitchFamily="34" charset="0"/>
                <a:cs typeface="Arial" panose="020B0604020202020204" pitchFamily="34" charset="0"/>
              </a:rPr>
              <a:t>)			</a:t>
            </a:r>
            <a:r>
              <a:rPr lang="en-US" sz="2800" b="1" dirty="0">
                <a:solidFill>
                  <a:srgbClr val="0DB14B"/>
                </a:solidFill>
                <a:latin typeface="Arial" panose="020B0604020202020204" pitchFamily="34" charset="0"/>
                <a:cs typeface="Arial" panose="020B0604020202020204" pitchFamily="34" charset="0"/>
              </a:rPr>
              <a:t>$13.00</a:t>
            </a:r>
          </a:p>
          <a:p>
            <a:pPr>
              <a:lnSpc>
                <a:spcPct val="150000"/>
              </a:lnSpc>
            </a:pPr>
            <a:r>
              <a:rPr lang="en-US" sz="2800" dirty="0">
                <a:latin typeface="Arial" panose="020B0604020202020204" pitchFamily="34" charset="0"/>
                <a:cs typeface="Arial" panose="020B0604020202020204" pitchFamily="34" charset="0"/>
              </a:rPr>
              <a:t>Total Amount Due 	</a:t>
            </a:r>
            <a:r>
              <a:rPr lang="en-US" sz="2800" b="1" dirty="0">
                <a:solidFill>
                  <a:srgbClr val="0DB14B"/>
                </a:solidFill>
                <a:latin typeface="Arial" panose="020B0604020202020204" pitchFamily="34" charset="0"/>
                <a:cs typeface="Arial" panose="020B0604020202020204" pitchFamily="34" charset="0"/>
              </a:rPr>
              <a:t>$113.00</a:t>
            </a:r>
          </a:p>
        </p:txBody>
      </p:sp>
      <p:cxnSp>
        <p:nvCxnSpPr>
          <p:cNvPr id="5" name="Straight Connector 4">
            <a:extLst>
              <a:ext uri="{FF2B5EF4-FFF2-40B4-BE49-F238E27FC236}">
                <a16:creationId xmlns="" xmlns:a16="http://schemas.microsoft.com/office/drawing/2014/main" id="{86FFCB86-65B0-4119-8767-481951A47AF3}"/>
              </a:ext>
            </a:extLst>
          </p:cNvPr>
          <p:cNvCxnSpPr/>
          <p:nvPr/>
        </p:nvCxnSpPr>
        <p:spPr>
          <a:xfrm>
            <a:off x="315191" y="5069669"/>
            <a:ext cx="5161377" cy="0"/>
          </a:xfrm>
          <a:prstGeom prst="line">
            <a:avLst/>
          </a:prstGeom>
          <a:ln w="38100">
            <a:solidFill>
              <a:srgbClr val="E76F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821989"/>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6C9D21A8-6CC6-4CA9-9529-F747CC9111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715" t="-4284" r="6358" b="-7957"/>
          <a:stretch/>
        </p:blipFill>
        <p:spPr>
          <a:xfrm>
            <a:off x="6127638" y="-715062"/>
            <a:ext cx="7836012" cy="7836012"/>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59</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Understanding Taxes</a:t>
            </a:r>
            <a:endParaRPr lang="en-US" sz="44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71DC65F5-E5FA-4B1B-8A1C-B12A1B92995F}"/>
              </a:ext>
            </a:extLst>
          </p:cNvPr>
          <p:cNvSpPr txBox="1"/>
          <p:nvPr/>
        </p:nvSpPr>
        <p:spPr>
          <a:xfrm>
            <a:off x="320159" y="2126370"/>
            <a:ext cx="5597237" cy="317009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In the first year of business, our two owners of Perfect Pet Services had revenues of</a:t>
            </a:r>
          </a:p>
          <a:p>
            <a:r>
              <a:rPr lang="en-US" sz="2800" b="1" dirty="0">
                <a:solidFill>
                  <a:srgbClr val="0DB14B"/>
                </a:solidFill>
                <a:latin typeface="Arial" panose="020B0604020202020204" pitchFamily="34" charset="0"/>
                <a:cs typeface="Arial" panose="020B0604020202020204" pitchFamily="34" charset="0"/>
              </a:rPr>
              <a:t>$157,630.00.  </a:t>
            </a:r>
            <a:endParaRPr lang="en-US" sz="2400" b="1" dirty="0">
              <a:solidFill>
                <a:srgbClr val="0DB14B"/>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HST that they charged on these sales would have been</a:t>
            </a:r>
          </a:p>
          <a:p>
            <a:r>
              <a:rPr lang="en-US" sz="2800" b="1" dirty="0">
                <a:solidFill>
                  <a:srgbClr val="0DB14B"/>
                </a:solidFill>
                <a:latin typeface="Arial" panose="020B0604020202020204" pitchFamily="34" charset="0"/>
                <a:cs typeface="Arial" panose="020B0604020202020204" pitchFamily="34" charset="0"/>
              </a:rPr>
              <a:t>$157,630.00 x 13% = $20,491.90.</a:t>
            </a:r>
          </a:p>
        </p:txBody>
      </p:sp>
    </p:spTree>
    <p:extLst>
      <p:ext uri="{BB962C8B-B14F-4D97-AF65-F5344CB8AC3E}">
        <p14:creationId xmlns:p14="http://schemas.microsoft.com/office/powerpoint/2010/main" val="176231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people sitting at a table&#10;&#10;Description automatically generated">
            <a:extLst>
              <a:ext uri="{FF2B5EF4-FFF2-40B4-BE49-F238E27FC236}">
                <a16:creationId xmlns="" xmlns:a16="http://schemas.microsoft.com/office/drawing/2014/main" id="{2A7ADBDD-6B9B-4296-A9B9-CAF4DA704314}"/>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14903" b="14789"/>
          <a:stretch/>
        </p:blipFill>
        <p:spPr>
          <a:xfrm>
            <a:off x="0" y="0"/>
            <a:ext cx="6089073" cy="6421582"/>
          </a:xfr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a:t>
            </a:fld>
            <a:endParaRPr lang="en-US"/>
          </a:p>
        </p:txBody>
      </p:sp>
      <p:sp>
        <p:nvSpPr>
          <p:cNvPr id="12" name="TextBox 11">
            <a:extLst>
              <a:ext uri="{FF2B5EF4-FFF2-40B4-BE49-F238E27FC236}">
                <a16:creationId xmlns="" xmlns:a16="http://schemas.microsoft.com/office/drawing/2014/main" id="{86F4981F-D764-4238-A1BC-63973FA1E8C2}"/>
              </a:ext>
            </a:extLst>
          </p:cNvPr>
          <p:cNvSpPr txBox="1"/>
          <p:nvPr/>
        </p:nvSpPr>
        <p:spPr>
          <a:xfrm>
            <a:off x="6487392" y="199193"/>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Learning Outcomes</a:t>
            </a:r>
            <a:endParaRPr lang="en-US" sz="4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6B18A5F2-6BB0-40C1-A01A-25EF1874BBEF}"/>
              </a:ext>
            </a:extLst>
          </p:cNvPr>
          <p:cNvSpPr txBox="1"/>
          <p:nvPr/>
        </p:nvSpPr>
        <p:spPr>
          <a:xfrm>
            <a:off x="6487392" y="975047"/>
            <a:ext cx="5330536" cy="954107"/>
          </a:xfrm>
          <a:prstGeom prst="rect">
            <a:avLst/>
          </a:prstGeom>
          <a:noFill/>
        </p:spPr>
        <p:txBody>
          <a:bodyPr wrap="square" rtlCol="0">
            <a:spAutoFit/>
          </a:bodyPr>
          <a:lstStyle/>
          <a:p>
            <a:r>
              <a:rPr lang="en-CA" sz="2800" b="1" dirty="0">
                <a:solidFill>
                  <a:srgbClr val="0DB14B"/>
                </a:solidFill>
                <a:latin typeface="Arial" panose="020B0604020202020204" pitchFamily="34" charset="0"/>
                <a:cs typeface="Arial" panose="020B0604020202020204" pitchFamily="34" charset="0"/>
              </a:rPr>
              <a:t>At the end of this workshop you will be able to:</a:t>
            </a:r>
            <a:endParaRPr lang="en-US" sz="2800" b="1" dirty="0">
              <a:solidFill>
                <a:srgbClr val="0DB14B"/>
              </a:solidFill>
              <a:latin typeface="Arial" panose="020B0604020202020204" pitchFamily="34" charset="0"/>
              <a:cs typeface="Arial" panose="020B0604020202020204" pitchFamily="34" charset="0"/>
            </a:endParaRPr>
          </a:p>
        </p:txBody>
      </p:sp>
      <p:pic>
        <p:nvPicPr>
          <p:cNvPr id="8" name="Picture 7" descr="A picture containing device&#10;&#10;Description automatically generated">
            <a:extLst>
              <a:ext uri="{FF2B5EF4-FFF2-40B4-BE49-F238E27FC236}">
                <a16:creationId xmlns="" xmlns:a16="http://schemas.microsoft.com/office/drawing/2014/main" id="{6168F358-EF2A-4958-B6CB-A4A801728E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32" name="TextBox 31">
            <a:extLst>
              <a:ext uri="{FF2B5EF4-FFF2-40B4-BE49-F238E27FC236}">
                <a16:creationId xmlns="" xmlns:a16="http://schemas.microsoft.com/office/drawing/2014/main" id="{5F9B0D94-0B14-4708-AB46-C7903E757487}"/>
              </a:ext>
            </a:extLst>
          </p:cNvPr>
          <p:cNvSpPr txBox="1"/>
          <p:nvPr/>
        </p:nvSpPr>
        <p:spPr>
          <a:xfrm>
            <a:off x="7869380" y="2024779"/>
            <a:ext cx="3311237"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Discuss the importance of financial management at all stages of developing and running a business.</a:t>
            </a:r>
          </a:p>
        </p:txBody>
      </p:sp>
      <p:sp>
        <p:nvSpPr>
          <p:cNvPr id="35" name="TextBox 34">
            <a:extLst>
              <a:ext uri="{FF2B5EF4-FFF2-40B4-BE49-F238E27FC236}">
                <a16:creationId xmlns="" xmlns:a16="http://schemas.microsoft.com/office/drawing/2014/main" id="{DE129086-AF69-4F6E-90C9-747AE9D53421}"/>
              </a:ext>
            </a:extLst>
          </p:cNvPr>
          <p:cNvSpPr txBox="1"/>
          <p:nvPr/>
        </p:nvSpPr>
        <p:spPr>
          <a:xfrm>
            <a:off x="7869381" y="3252649"/>
            <a:ext cx="3311237"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Use good financial management habits with your business on a daily basis.</a:t>
            </a:r>
          </a:p>
        </p:txBody>
      </p:sp>
      <p:sp>
        <p:nvSpPr>
          <p:cNvPr id="38" name="TextBox 37">
            <a:extLst>
              <a:ext uri="{FF2B5EF4-FFF2-40B4-BE49-F238E27FC236}">
                <a16:creationId xmlns="" xmlns:a16="http://schemas.microsoft.com/office/drawing/2014/main" id="{8FD6039E-85F7-4225-8AD4-3A7388F747A7}"/>
              </a:ext>
            </a:extLst>
          </p:cNvPr>
          <p:cNvSpPr txBox="1"/>
          <p:nvPr/>
        </p:nvSpPr>
        <p:spPr>
          <a:xfrm>
            <a:off x="7869381" y="4476355"/>
            <a:ext cx="41113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Build and maintain a good relationship with your bank.</a:t>
            </a:r>
          </a:p>
        </p:txBody>
      </p:sp>
      <p:grpSp>
        <p:nvGrpSpPr>
          <p:cNvPr id="7" name="Group 6">
            <a:extLst>
              <a:ext uri="{FF2B5EF4-FFF2-40B4-BE49-F238E27FC236}">
                <a16:creationId xmlns="" xmlns:a16="http://schemas.microsoft.com/office/drawing/2014/main" id="{6CDE5A0C-E6D6-4499-B4D4-AB6E76615CDB}"/>
              </a:ext>
            </a:extLst>
          </p:cNvPr>
          <p:cNvGrpSpPr/>
          <p:nvPr/>
        </p:nvGrpSpPr>
        <p:grpSpPr>
          <a:xfrm>
            <a:off x="6654386" y="2131680"/>
            <a:ext cx="871746" cy="871746"/>
            <a:chOff x="6543054" y="2223654"/>
            <a:chExt cx="1094410" cy="1094410"/>
          </a:xfrm>
        </p:grpSpPr>
        <p:sp>
          <p:nvSpPr>
            <p:cNvPr id="41" name="Oval 40">
              <a:extLst>
                <a:ext uri="{FF2B5EF4-FFF2-40B4-BE49-F238E27FC236}">
                  <a16:creationId xmlns="" xmlns:a16="http://schemas.microsoft.com/office/drawing/2014/main" id="{532D6DF9-BAAE-4791-9F76-1461D4B4BF4B}"/>
                </a:ext>
              </a:extLst>
            </p:cNvPr>
            <p:cNvSpPr/>
            <p:nvPr/>
          </p:nvSpPr>
          <p:spPr>
            <a:xfrm>
              <a:off x="6543054" y="2223654"/>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TextBox 41">
              <a:extLst>
                <a:ext uri="{FF2B5EF4-FFF2-40B4-BE49-F238E27FC236}">
                  <a16:creationId xmlns="" xmlns:a16="http://schemas.microsoft.com/office/drawing/2014/main" id="{60021F8E-FDC2-4222-9E12-8FD7410DA970}"/>
                </a:ext>
              </a:extLst>
            </p:cNvPr>
            <p:cNvSpPr txBox="1"/>
            <p:nvPr/>
          </p:nvSpPr>
          <p:spPr>
            <a:xfrm>
              <a:off x="6782045" y="2310246"/>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 xmlns:a16="http://schemas.microsoft.com/office/drawing/2014/main" id="{C719DE08-771F-4D4C-B079-107234BCBC3E}"/>
              </a:ext>
            </a:extLst>
          </p:cNvPr>
          <p:cNvGrpSpPr/>
          <p:nvPr/>
        </p:nvGrpSpPr>
        <p:grpSpPr>
          <a:xfrm>
            <a:off x="6654386" y="3232275"/>
            <a:ext cx="871746" cy="871746"/>
            <a:chOff x="6543054" y="3638551"/>
            <a:chExt cx="1094410" cy="1094410"/>
          </a:xfrm>
        </p:grpSpPr>
        <p:sp>
          <p:nvSpPr>
            <p:cNvPr id="43" name="Oval 42">
              <a:extLst>
                <a:ext uri="{FF2B5EF4-FFF2-40B4-BE49-F238E27FC236}">
                  <a16:creationId xmlns="" xmlns:a16="http://schemas.microsoft.com/office/drawing/2014/main" id="{193BB7FB-211B-4DE6-BF5E-CCAAAF757EB8}"/>
                </a:ext>
              </a:extLst>
            </p:cNvPr>
            <p:cNvSpPr/>
            <p:nvPr/>
          </p:nvSpPr>
          <p:spPr>
            <a:xfrm>
              <a:off x="6543054" y="3638551"/>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 xmlns:a16="http://schemas.microsoft.com/office/drawing/2014/main" id="{80901B8F-861E-4DB1-B9F8-24CE2325F573}"/>
                </a:ext>
              </a:extLst>
            </p:cNvPr>
            <p:cNvSpPr txBox="1"/>
            <p:nvPr/>
          </p:nvSpPr>
          <p:spPr>
            <a:xfrm>
              <a:off x="6782045" y="3719948"/>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 xmlns:a16="http://schemas.microsoft.com/office/drawing/2014/main" id="{F4D11AE1-29BA-4D30-9F3C-6EFBCC2489C0}"/>
              </a:ext>
            </a:extLst>
          </p:cNvPr>
          <p:cNvGrpSpPr/>
          <p:nvPr/>
        </p:nvGrpSpPr>
        <p:grpSpPr>
          <a:xfrm>
            <a:off x="6654386" y="4332870"/>
            <a:ext cx="871746" cy="871746"/>
            <a:chOff x="6543054" y="5011883"/>
            <a:chExt cx="1094410" cy="1094410"/>
          </a:xfrm>
        </p:grpSpPr>
        <p:sp>
          <p:nvSpPr>
            <p:cNvPr id="45" name="Oval 44">
              <a:extLst>
                <a:ext uri="{FF2B5EF4-FFF2-40B4-BE49-F238E27FC236}">
                  <a16:creationId xmlns="" xmlns:a16="http://schemas.microsoft.com/office/drawing/2014/main" id="{F05D2C26-955A-4723-A3DB-BEC120E358D9}"/>
                </a:ext>
              </a:extLst>
            </p:cNvPr>
            <p:cNvSpPr/>
            <p:nvPr/>
          </p:nvSpPr>
          <p:spPr>
            <a:xfrm>
              <a:off x="6543054" y="5011883"/>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 name="TextBox 45">
              <a:extLst>
                <a:ext uri="{FF2B5EF4-FFF2-40B4-BE49-F238E27FC236}">
                  <a16:creationId xmlns="" xmlns:a16="http://schemas.microsoft.com/office/drawing/2014/main" id="{A6C28BB1-F9BF-4516-993E-43038FF1A6B9}"/>
                </a:ext>
              </a:extLst>
            </p:cNvPr>
            <p:cNvSpPr txBox="1"/>
            <p:nvPr/>
          </p:nvSpPr>
          <p:spPr>
            <a:xfrm>
              <a:off x="6782045" y="5098475"/>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DFB3A2D6-F99D-44D0-8B05-8E05AD9C2F18}"/>
              </a:ext>
            </a:extLst>
          </p:cNvPr>
          <p:cNvGrpSpPr/>
          <p:nvPr/>
        </p:nvGrpSpPr>
        <p:grpSpPr>
          <a:xfrm>
            <a:off x="6654386" y="5433464"/>
            <a:ext cx="871746" cy="871746"/>
            <a:chOff x="6543054" y="5011883"/>
            <a:chExt cx="1094410" cy="1094410"/>
          </a:xfrm>
        </p:grpSpPr>
        <p:sp>
          <p:nvSpPr>
            <p:cNvPr id="21" name="Oval 20">
              <a:extLst>
                <a:ext uri="{FF2B5EF4-FFF2-40B4-BE49-F238E27FC236}">
                  <a16:creationId xmlns="" xmlns:a16="http://schemas.microsoft.com/office/drawing/2014/main" id="{679CFFB4-B114-4757-BD96-6C6026D0C452}"/>
                </a:ext>
              </a:extLst>
            </p:cNvPr>
            <p:cNvSpPr/>
            <p:nvPr/>
          </p:nvSpPr>
          <p:spPr>
            <a:xfrm>
              <a:off x="6543054" y="5011883"/>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a:extLst>
                <a:ext uri="{FF2B5EF4-FFF2-40B4-BE49-F238E27FC236}">
                  <a16:creationId xmlns="" xmlns:a16="http://schemas.microsoft.com/office/drawing/2014/main" id="{9BC4F865-0892-4D9B-913F-9343625678FC}"/>
                </a:ext>
              </a:extLst>
            </p:cNvPr>
            <p:cNvSpPr txBox="1"/>
            <p:nvPr/>
          </p:nvSpPr>
          <p:spPr>
            <a:xfrm>
              <a:off x="6782045" y="5098475"/>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 xmlns:a16="http://schemas.microsoft.com/office/drawing/2014/main" id="{F80FAEAC-D726-4BBB-B903-2C3D13B80A04}"/>
              </a:ext>
            </a:extLst>
          </p:cNvPr>
          <p:cNvSpPr txBox="1"/>
          <p:nvPr/>
        </p:nvSpPr>
        <p:spPr>
          <a:xfrm>
            <a:off x="7869380" y="5563993"/>
            <a:ext cx="41113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Identify the components of a budget and build a simple budget for your business.</a:t>
            </a:r>
          </a:p>
        </p:txBody>
      </p:sp>
    </p:spTree>
    <p:extLst>
      <p:ext uri="{BB962C8B-B14F-4D97-AF65-F5344CB8AC3E}">
        <p14:creationId xmlns:p14="http://schemas.microsoft.com/office/powerpoint/2010/main" val="910990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600" fill="hold"/>
                                        <p:tgtEl>
                                          <p:spTgt spid="7"/>
                                        </p:tgtEl>
                                        <p:attrNameLst>
                                          <p:attrName>ppt_w</p:attrName>
                                        </p:attrNameLst>
                                      </p:cBhvr>
                                      <p:tavLst>
                                        <p:tav tm="0">
                                          <p:val>
                                            <p:fltVal val="0"/>
                                          </p:val>
                                        </p:tav>
                                        <p:tav tm="100000">
                                          <p:val>
                                            <p:strVal val="#ppt_w"/>
                                          </p:val>
                                        </p:tav>
                                      </p:tavLst>
                                    </p:anim>
                                    <p:anim calcmode="lin" valueType="num">
                                      <p:cBhvr>
                                        <p:cTn id="8" dur="600" fill="hold"/>
                                        <p:tgtEl>
                                          <p:spTgt spid="7"/>
                                        </p:tgtEl>
                                        <p:attrNameLst>
                                          <p:attrName>ppt_h</p:attrName>
                                        </p:attrNameLst>
                                      </p:cBhvr>
                                      <p:tavLst>
                                        <p:tav tm="0">
                                          <p:val>
                                            <p:fltVal val="0"/>
                                          </p:val>
                                        </p:tav>
                                        <p:tav tm="100000">
                                          <p:val>
                                            <p:strVal val="#ppt_h"/>
                                          </p:val>
                                        </p:tav>
                                      </p:tavLst>
                                    </p:anim>
                                    <p:anim calcmode="lin" valueType="num">
                                      <p:cBhvr>
                                        <p:cTn id="9" dur="600" fill="hold"/>
                                        <p:tgtEl>
                                          <p:spTgt spid="7"/>
                                        </p:tgtEl>
                                        <p:attrNameLst>
                                          <p:attrName>style.rotation</p:attrName>
                                        </p:attrNameLst>
                                      </p:cBhvr>
                                      <p:tavLst>
                                        <p:tav tm="0">
                                          <p:val>
                                            <p:fltVal val="90"/>
                                          </p:val>
                                        </p:tav>
                                        <p:tav tm="100000">
                                          <p:val>
                                            <p:fltVal val="0"/>
                                          </p:val>
                                        </p:tav>
                                      </p:tavLst>
                                    </p:anim>
                                    <p:animEffect transition="in" filter="fade">
                                      <p:cBhvr>
                                        <p:cTn id="10" dur="600"/>
                                        <p:tgtEl>
                                          <p:spTgt spid="7"/>
                                        </p:tgtEl>
                                      </p:cBhvr>
                                    </p:animEffect>
                                  </p:childTnLst>
                                </p:cTn>
                              </p:par>
                            </p:childTnLst>
                          </p:cTn>
                        </p:par>
                        <p:par>
                          <p:cTn id="11" fill="hold">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100"/>
                            </p:stCondLst>
                            <p:childTnLst>
                              <p:par>
                                <p:cTn id="16" presetID="31" presetClass="entr" presetSubtype="0" fill="hold" nodeType="afterEffect">
                                  <p:stCondLst>
                                    <p:cond delay="50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 calcmode="lin" valueType="num">
                                      <p:cBhvr>
                                        <p:cTn id="20" dur="500" fill="hold"/>
                                        <p:tgtEl>
                                          <p:spTgt spid="47"/>
                                        </p:tgtEl>
                                        <p:attrNameLst>
                                          <p:attrName>style.rotation</p:attrName>
                                        </p:attrNameLst>
                                      </p:cBhvr>
                                      <p:tavLst>
                                        <p:tav tm="0">
                                          <p:val>
                                            <p:fltVal val="90"/>
                                          </p:val>
                                        </p:tav>
                                        <p:tav tm="100000">
                                          <p:val>
                                            <p:fltVal val="0"/>
                                          </p:val>
                                        </p:tav>
                                      </p:tavLst>
                                    </p:anim>
                                    <p:animEffect transition="in" filter="fade">
                                      <p:cBhvr>
                                        <p:cTn id="21" dur="500"/>
                                        <p:tgtEl>
                                          <p:spTgt spid="47"/>
                                        </p:tgtEl>
                                      </p:cBhvr>
                                    </p:animEffect>
                                  </p:childTnLst>
                                </p:cTn>
                              </p:par>
                            </p:childTnLst>
                          </p:cTn>
                        </p:par>
                        <p:par>
                          <p:cTn id="22" fill="hold">
                            <p:stCondLst>
                              <p:cond delay="21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2600"/>
                            </p:stCondLst>
                            <p:childTnLst>
                              <p:par>
                                <p:cTn id="27" presetID="31" presetClass="entr" presetSubtype="0" fill="hold" nodeType="afterEffect">
                                  <p:stCondLst>
                                    <p:cond delay="50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anim calcmode="lin" valueType="num">
                                      <p:cBhvr>
                                        <p:cTn id="31" dur="500" fill="hold"/>
                                        <p:tgtEl>
                                          <p:spTgt spid="48"/>
                                        </p:tgtEl>
                                        <p:attrNameLst>
                                          <p:attrName>style.rotation</p:attrName>
                                        </p:attrNameLst>
                                      </p:cBhvr>
                                      <p:tavLst>
                                        <p:tav tm="0">
                                          <p:val>
                                            <p:fltVal val="90"/>
                                          </p:val>
                                        </p:tav>
                                        <p:tav tm="100000">
                                          <p:val>
                                            <p:fltVal val="0"/>
                                          </p:val>
                                        </p:tav>
                                      </p:tavLst>
                                    </p:anim>
                                    <p:animEffect transition="in" filter="fade">
                                      <p:cBhvr>
                                        <p:cTn id="32" dur="500"/>
                                        <p:tgtEl>
                                          <p:spTgt spid="48"/>
                                        </p:tgtEl>
                                      </p:cBhvr>
                                    </p:animEffect>
                                  </p:childTnLst>
                                </p:cTn>
                              </p:par>
                            </p:childTnLst>
                          </p:cTn>
                        </p:par>
                        <p:par>
                          <p:cTn id="33" fill="hold">
                            <p:stCondLst>
                              <p:cond delay="36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par>
                          <p:cTn id="37" fill="hold">
                            <p:stCondLst>
                              <p:cond delay="4100"/>
                            </p:stCondLst>
                            <p:childTnLst>
                              <p:par>
                                <p:cTn id="38" presetID="31" presetClass="entr" presetSubtype="0" fill="hold" nodeType="afterEffect">
                                  <p:stCondLst>
                                    <p:cond delay="50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 calcmode="lin" valueType="num">
                                      <p:cBhvr>
                                        <p:cTn id="42" dur="500" fill="hold"/>
                                        <p:tgtEl>
                                          <p:spTgt spid="20"/>
                                        </p:tgtEl>
                                        <p:attrNameLst>
                                          <p:attrName>style.rotation</p:attrName>
                                        </p:attrNameLst>
                                      </p:cBhvr>
                                      <p:tavLst>
                                        <p:tav tm="0">
                                          <p:val>
                                            <p:fltVal val="90"/>
                                          </p:val>
                                        </p:tav>
                                        <p:tav tm="100000">
                                          <p:val>
                                            <p:fltVal val="0"/>
                                          </p:val>
                                        </p:tav>
                                      </p:tavLst>
                                    </p:anim>
                                    <p:animEffect transition="in" filter="fade">
                                      <p:cBhvr>
                                        <p:cTn id="43" dur="500"/>
                                        <p:tgtEl>
                                          <p:spTgt spid="20"/>
                                        </p:tgtEl>
                                      </p:cBhvr>
                                    </p:animEffect>
                                  </p:childTnLst>
                                </p:cTn>
                              </p:par>
                            </p:childTnLst>
                          </p:cTn>
                        </p:par>
                        <p:par>
                          <p:cTn id="44" fill="hold">
                            <p:stCondLst>
                              <p:cond delay="51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8" grpId="0"/>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93B16240-91D0-479A-835B-DB2ED24012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715" t="-4284" r="6358" b="-7957"/>
          <a:stretch/>
        </p:blipFill>
        <p:spPr>
          <a:xfrm>
            <a:off x="6127638" y="-715062"/>
            <a:ext cx="7836012" cy="7836012"/>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60</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446550"/>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Understanding Taxes</a:t>
            </a:r>
            <a:endParaRPr lang="en-US" sz="44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71DC65F5-E5FA-4B1B-8A1C-B12A1B92995F}"/>
              </a:ext>
            </a:extLst>
          </p:cNvPr>
          <p:cNvSpPr txBox="1"/>
          <p:nvPr/>
        </p:nvSpPr>
        <p:spPr>
          <a:xfrm>
            <a:off x="320159" y="1856558"/>
            <a:ext cx="5597237" cy="353943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They also had expenses of </a:t>
            </a:r>
            <a:r>
              <a:rPr lang="en-US" sz="2400" b="1" dirty="0">
                <a:solidFill>
                  <a:srgbClr val="0DB14B"/>
                </a:solidFill>
                <a:latin typeface="Arial" panose="020B0604020202020204" pitchFamily="34" charset="0"/>
                <a:cs typeface="Arial" panose="020B0604020202020204" pitchFamily="34" charset="0"/>
              </a:rPr>
              <a:t>$20,810.00</a:t>
            </a:r>
            <a:r>
              <a:rPr lang="en-US" sz="2000" dirty="0">
                <a:latin typeface="Arial" panose="020B0604020202020204" pitchFamily="34" charset="0"/>
                <a:cs typeface="Arial" panose="020B0604020202020204" pitchFamily="34" charset="0"/>
              </a:rPr>
              <a:t> on which they paid </a:t>
            </a:r>
            <a:r>
              <a:rPr lang="en-US" sz="2400" b="1" dirty="0">
                <a:solidFill>
                  <a:srgbClr val="0DB14B"/>
                </a:solidFill>
                <a:latin typeface="Arial" panose="020B0604020202020204" pitchFamily="34" charset="0"/>
                <a:cs typeface="Arial" panose="020B0604020202020204" pitchFamily="34" charset="0"/>
              </a:rPr>
              <a:t>$2,705.30 in HST</a:t>
            </a:r>
            <a:r>
              <a:rPr lang="en-US" sz="2000" dirty="0">
                <a:latin typeface="Arial" panose="020B0604020202020204" pitchFamily="34" charset="0"/>
                <a:cs typeface="Arial" panose="020B0604020202020204" pitchFamily="34" charset="0"/>
              </a:rPr>
              <a:t>. These are their </a:t>
            </a:r>
            <a:r>
              <a:rPr lang="en-US" sz="2400" b="1" dirty="0">
                <a:solidFill>
                  <a:srgbClr val="0DB14B"/>
                </a:solidFill>
                <a:latin typeface="Arial" panose="020B0604020202020204" pitchFamily="34" charset="0"/>
                <a:cs typeface="Arial" panose="020B0604020202020204" pitchFamily="34" charset="0"/>
              </a:rPr>
              <a:t>ITCs</a:t>
            </a:r>
            <a:r>
              <a:rPr lang="en-US" sz="2000" dirty="0">
                <a:latin typeface="Arial" panose="020B0604020202020204" pitchFamily="34" charset="0"/>
                <a:cs typeface="Arial" panose="020B0604020202020204" pitchFamily="34" charset="0"/>
              </a:rPr>
              <a: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They then have to submit the difference to the government (HST collected minus ITCs):  </a:t>
            </a:r>
          </a:p>
          <a:p>
            <a:endParaRPr lang="en-US" sz="2000" dirty="0">
              <a:latin typeface="Arial" panose="020B0604020202020204" pitchFamily="34" charset="0"/>
              <a:cs typeface="Arial" panose="020B0604020202020204" pitchFamily="34" charset="0"/>
            </a:endParaRPr>
          </a:p>
          <a:p>
            <a:r>
              <a:rPr lang="en-US" sz="2400" b="1" dirty="0">
                <a:solidFill>
                  <a:srgbClr val="0DB14B"/>
                </a:solidFill>
                <a:latin typeface="Arial" panose="020B0604020202020204" pitchFamily="34" charset="0"/>
                <a:cs typeface="Arial" panose="020B0604020202020204" pitchFamily="34" charset="0"/>
              </a:rPr>
              <a:t>$20,491.90 HST </a:t>
            </a:r>
            <a:r>
              <a:rPr lang="en-US" sz="2000" dirty="0">
                <a:latin typeface="Arial" panose="020B0604020202020204" pitchFamily="34" charset="0"/>
                <a:cs typeface="Arial" panose="020B0604020202020204" pitchFamily="34" charset="0"/>
              </a:rPr>
              <a:t>collected minus </a:t>
            </a:r>
            <a:r>
              <a:rPr lang="en-US" sz="2400" b="1" dirty="0">
                <a:solidFill>
                  <a:srgbClr val="0DB14B"/>
                </a:solidFill>
                <a:latin typeface="Arial" panose="020B0604020202020204" pitchFamily="34" charset="0"/>
                <a:cs typeface="Arial" panose="020B0604020202020204" pitchFamily="34" charset="0"/>
              </a:rPr>
              <a:t>$2,705.30 HST</a:t>
            </a:r>
            <a:r>
              <a:rPr lang="en-US" sz="2000" dirty="0">
                <a:latin typeface="Arial" panose="020B0604020202020204" pitchFamily="34" charset="0"/>
                <a:cs typeface="Arial" panose="020B0604020202020204" pitchFamily="34" charset="0"/>
              </a:rPr>
              <a:t> paid, for a submission of </a:t>
            </a:r>
            <a:r>
              <a:rPr lang="en-US" sz="2400" b="1" dirty="0">
                <a:solidFill>
                  <a:srgbClr val="0DB14B"/>
                </a:solidFill>
                <a:latin typeface="Arial" panose="020B0604020202020204" pitchFamily="34" charset="0"/>
                <a:cs typeface="Arial" panose="020B0604020202020204" pitchFamily="34" charset="0"/>
              </a:rPr>
              <a:t>$17,786.60 HST </a:t>
            </a:r>
            <a:r>
              <a:rPr lang="en-US" sz="2000" dirty="0">
                <a:latin typeface="Arial" panose="020B0604020202020204" pitchFamily="34" charset="0"/>
                <a:cs typeface="Arial" panose="020B0604020202020204" pitchFamily="34" charset="0"/>
              </a:rPr>
              <a:t>to the government.</a:t>
            </a:r>
          </a:p>
        </p:txBody>
      </p:sp>
    </p:spTree>
    <p:extLst>
      <p:ext uri="{BB962C8B-B14F-4D97-AF65-F5344CB8AC3E}">
        <p14:creationId xmlns:p14="http://schemas.microsoft.com/office/powerpoint/2010/main" val="135814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4">
            <a:extLst>
              <a:ext uri="{FF2B5EF4-FFF2-40B4-BE49-F238E27FC236}">
                <a16:creationId xmlns="" xmlns:a16="http://schemas.microsoft.com/office/drawing/2014/main" id="{7B6EE0D8-1026-497D-AFF3-8678F6EF62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7" t="-10922" r="7455" b="-13150"/>
          <a:stretch/>
        </p:blipFill>
        <p:spPr>
          <a:xfrm>
            <a:off x="-2377651" y="-698180"/>
            <a:ext cx="8974740" cy="7975280"/>
          </a:xfrm>
          <a:prstGeom prst="ellipse">
            <a:avLst/>
          </a:prstGeom>
        </p:spPr>
      </p:pic>
      <p:sp>
        <p:nvSpPr>
          <p:cNvPr id="12" name="Rectangle 11">
            <a:extLst>
              <a:ext uri="{FF2B5EF4-FFF2-40B4-BE49-F238E27FC236}">
                <a16:creationId xmlns="" xmlns:a16="http://schemas.microsoft.com/office/drawing/2014/main" id="{D6266010-F5B0-4560-B723-954ACDDB708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61</a:t>
            </a:fld>
            <a:endParaRPr lang="en-US"/>
          </a:p>
        </p:txBody>
      </p:sp>
      <p:sp>
        <p:nvSpPr>
          <p:cNvPr id="15" name="TextBox 14">
            <a:extLst>
              <a:ext uri="{FF2B5EF4-FFF2-40B4-BE49-F238E27FC236}">
                <a16:creationId xmlns="" xmlns:a16="http://schemas.microsoft.com/office/drawing/2014/main" id="{0FBEEBD7-49A3-4CEF-AB43-19550B28E417}"/>
              </a:ext>
            </a:extLst>
          </p:cNvPr>
          <p:cNvSpPr txBox="1"/>
          <p:nvPr/>
        </p:nvSpPr>
        <p:spPr>
          <a:xfrm>
            <a:off x="6844025" y="2535466"/>
            <a:ext cx="4973780" cy="353943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If we have people working for us, we have to first identify if they are </a:t>
            </a:r>
            <a:r>
              <a:rPr lang="en-US" sz="2800" b="1" dirty="0">
                <a:solidFill>
                  <a:srgbClr val="0DB14B"/>
                </a:solidFill>
                <a:latin typeface="Arial" panose="020B0604020202020204" pitchFamily="34" charset="0"/>
                <a:cs typeface="Arial" panose="020B0604020202020204" pitchFamily="34" charset="0"/>
              </a:rPr>
              <a:t>a contractor</a:t>
            </a:r>
            <a:r>
              <a:rPr lang="en-US" sz="2400" dirty="0">
                <a:latin typeface="Arial" panose="020B0604020202020204" pitchFamily="34" charset="0"/>
                <a:cs typeface="Arial" panose="020B0604020202020204" pitchFamily="34" charset="0"/>
              </a:rPr>
              <a:t> (someone who is independent of our company) or </a:t>
            </a:r>
            <a:r>
              <a:rPr lang="en-US" sz="2800" b="1" dirty="0">
                <a:solidFill>
                  <a:srgbClr val="0DB14B"/>
                </a:solidFill>
                <a:latin typeface="Arial" panose="020B0604020202020204" pitchFamily="34" charset="0"/>
                <a:cs typeface="Arial" panose="020B0604020202020204" pitchFamily="34" charset="0"/>
              </a:rPr>
              <a:t>an employee</a:t>
            </a:r>
            <a:r>
              <a:rPr lang="en-US" sz="2400" dirty="0">
                <a:latin typeface="Arial" panose="020B0604020202020204" pitchFamily="34" charset="0"/>
                <a:cs typeface="Arial" panose="020B0604020202020204" pitchFamily="34" charset="0"/>
              </a:rPr>
              <a:t>. If they are a contractor they give us an invoice for the work they complete for us.  If they are an employee, they receive a pay check from us.</a:t>
            </a:r>
          </a:p>
        </p:txBody>
      </p:sp>
      <p:pic>
        <p:nvPicPr>
          <p:cNvPr id="11" name="Picture 10" descr="A picture containing device&#10;&#10;Description automatically generated">
            <a:extLst>
              <a:ext uri="{FF2B5EF4-FFF2-40B4-BE49-F238E27FC236}">
                <a16:creationId xmlns="" xmlns:a16="http://schemas.microsoft.com/office/drawing/2014/main" id="{B891D1F0-FB43-4A01-9013-24F9078763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2" name="Rectangle 1">
            <a:extLst>
              <a:ext uri="{FF2B5EF4-FFF2-40B4-BE49-F238E27FC236}">
                <a16:creationId xmlns="" xmlns:a16="http://schemas.microsoft.com/office/drawing/2014/main" id="{CBAE920A-A248-49BA-BD45-EA48A73AAD44}"/>
              </a:ext>
            </a:extLst>
          </p:cNvPr>
          <p:cNvSpPr/>
          <p:nvPr/>
        </p:nvSpPr>
        <p:spPr>
          <a:xfrm>
            <a:off x="6785263" y="1871338"/>
            <a:ext cx="4949535" cy="523220"/>
          </a:xfrm>
          <a:prstGeom prst="rect">
            <a:avLst/>
          </a:prstGeom>
        </p:spPr>
        <p:txBody>
          <a:bodyPr wrap="square">
            <a:spAutoFit/>
          </a:bodyPr>
          <a:lstStyle/>
          <a:p>
            <a:r>
              <a:rPr lang="en-US" sz="2800" b="1" dirty="0">
                <a:solidFill>
                  <a:srgbClr val="E76F0A"/>
                </a:solidFill>
                <a:latin typeface="Arial" panose="020B0604020202020204" pitchFamily="34" charset="0"/>
                <a:cs typeface="Arial" panose="020B0604020202020204" pitchFamily="34" charset="0"/>
              </a:rPr>
              <a:t>7.3  Payroll Taxes</a:t>
            </a:r>
          </a:p>
        </p:txBody>
      </p:sp>
      <p:sp>
        <p:nvSpPr>
          <p:cNvPr id="16" name="TextBox 15">
            <a:extLst>
              <a:ext uri="{FF2B5EF4-FFF2-40B4-BE49-F238E27FC236}">
                <a16:creationId xmlns="" xmlns:a16="http://schemas.microsoft.com/office/drawing/2014/main" id="{33108F0D-693B-4C3E-B9D1-C4AE6BBD8CBB}"/>
              </a:ext>
            </a:extLst>
          </p:cNvPr>
          <p:cNvSpPr txBox="1"/>
          <p:nvPr/>
        </p:nvSpPr>
        <p:spPr>
          <a:xfrm>
            <a:off x="6512229" y="194971"/>
            <a:ext cx="5801591"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Understanding</a:t>
            </a:r>
          </a:p>
          <a:p>
            <a:r>
              <a:rPr lang="en-US" sz="4800" b="1" dirty="0">
                <a:latin typeface="Arial" panose="020B0604020202020204" pitchFamily="34" charset="0"/>
                <a:cs typeface="Arial" panose="020B0604020202020204" pitchFamily="34" charset="0"/>
              </a:rPr>
              <a:t>Taxes</a:t>
            </a:r>
          </a:p>
        </p:txBody>
      </p:sp>
    </p:spTree>
    <p:extLst>
      <p:ext uri="{BB962C8B-B14F-4D97-AF65-F5344CB8AC3E}">
        <p14:creationId xmlns:p14="http://schemas.microsoft.com/office/powerpoint/2010/main" val="1489123713"/>
      </p:ext>
    </p:extLst>
  </p:cSld>
  <p:clrMapOvr>
    <a:masterClrMapping/>
  </p:clrMapOvr>
  <p:transition spd="slow">
    <p:push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4">
            <a:extLst>
              <a:ext uri="{FF2B5EF4-FFF2-40B4-BE49-F238E27FC236}">
                <a16:creationId xmlns="" xmlns:a16="http://schemas.microsoft.com/office/drawing/2014/main" id="{7E1558F7-C887-4FFF-804E-F28C9DD7ED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7" t="-10922" r="7455" b="-13150"/>
          <a:stretch/>
        </p:blipFill>
        <p:spPr>
          <a:xfrm>
            <a:off x="-2377651" y="-698180"/>
            <a:ext cx="8974740" cy="7975280"/>
          </a:xfrm>
          <a:prstGeom prst="ellipse">
            <a:avLst/>
          </a:prstGeom>
        </p:spPr>
      </p:pic>
      <p:sp>
        <p:nvSpPr>
          <p:cNvPr id="12" name="Rectangle 11">
            <a:extLst>
              <a:ext uri="{FF2B5EF4-FFF2-40B4-BE49-F238E27FC236}">
                <a16:creationId xmlns="" xmlns:a16="http://schemas.microsoft.com/office/drawing/2014/main" id="{D6266010-F5B0-4560-B723-954ACDDB708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62</a:t>
            </a:fld>
            <a:endParaRPr lang="en-US"/>
          </a:p>
        </p:txBody>
      </p:sp>
      <p:sp>
        <p:nvSpPr>
          <p:cNvPr id="15" name="TextBox 14">
            <a:extLst>
              <a:ext uri="{FF2B5EF4-FFF2-40B4-BE49-F238E27FC236}">
                <a16:creationId xmlns="" xmlns:a16="http://schemas.microsoft.com/office/drawing/2014/main" id="{0FBEEBD7-49A3-4CEF-AB43-19550B28E417}"/>
              </a:ext>
            </a:extLst>
          </p:cNvPr>
          <p:cNvSpPr txBox="1"/>
          <p:nvPr/>
        </p:nvSpPr>
        <p:spPr>
          <a:xfrm>
            <a:off x="6844025" y="1996586"/>
            <a:ext cx="4973780" cy="397031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If the people working for us are employees then we have to submit </a:t>
            </a:r>
            <a:r>
              <a:rPr lang="en-US" sz="2800" b="1" dirty="0">
                <a:solidFill>
                  <a:srgbClr val="0DB14B"/>
                </a:solidFill>
                <a:latin typeface="Arial" panose="020B0604020202020204" pitchFamily="34" charset="0"/>
                <a:cs typeface="Arial" panose="020B0604020202020204" pitchFamily="34" charset="0"/>
              </a:rPr>
              <a:t>payroll taxes </a:t>
            </a:r>
            <a:r>
              <a:rPr lang="en-US" sz="2400" dirty="0">
                <a:latin typeface="Arial" panose="020B0604020202020204" pitchFamily="34" charset="0"/>
                <a:cs typeface="Arial" panose="020B0604020202020204" pitchFamily="34" charset="0"/>
              </a:rPr>
              <a:t>to the government.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Depending on the type of work people are doing for us, we may also have to set up an account with the </a:t>
            </a:r>
            <a:r>
              <a:rPr lang="en-US" sz="2800" b="1" dirty="0">
                <a:solidFill>
                  <a:srgbClr val="0DB14B"/>
                </a:solidFill>
                <a:latin typeface="Arial" panose="020B0604020202020204" pitchFamily="34" charset="0"/>
                <a:cs typeface="Arial" panose="020B0604020202020204" pitchFamily="34" charset="0"/>
              </a:rPr>
              <a:t>Workplace Safety and Insurance Board (WSIB).</a:t>
            </a:r>
            <a:endParaRPr lang="en-US" sz="2400" b="1" dirty="0">
              <a:solidFill>
                <a:srgbClr val="0DB14B"/>
              </a:solidFill>
              <a:latin typeface="Arial" panose="020B0604020202020204" pitchFamily="34" charset="0"/>
              <a:cs typeface="Arial" panose="020B0604020202020204" pitchFamily="34" charset="0"/>
            </a:endParaRPr>
          </a:p>
        </p:txBody>
      </p:sp>
      <p:pic>
        <p:nvPicPr>
          <p:cNvPr id="11" name="Picture 10" descr="A picture containing device&#10;&#10;Description automatically generated">
            <a:extLst>
              <a:ext uri="{FF2B5EF4-FFF2-40B4-BE49-F238E27FC236}">
                <a16:creationId xmlns="" xmlns:a16="http://schemas.microsoft.com/office/drawing/2014/main" id="{B891D1F0-FB43-4A01-9013-24F9078763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6" name="TextBox 15">
            <a:extLst>
              <a:ext uri="{FF2B5EF4-FFF2-40B4-BE49-F238E27FC236}">
                <a16:creationId xmlns="" xmlns:a16="http://schemas.microsoft.com/office/drawing/2014/main" id="{33108F0D-693B-4C3E-B9D1-C4AE6BBD8CBB}"/>
              </a:ext>
            </a:extLst>
          </p:cNvPr>
          <p:cNvSpPr txBox="1"/>
          <p:nvPr/>
        </p:nvSpPr>
        <p:spPr>
          <a:xfrm>
            <a:off x="6512229" y="194971"/>
            <a:ext cx="5801591"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Understanding</a:t>
            </a:r>
          </a:p>
          <a:p>
            <a:r>
              <a:rPr lang="en-US" sz="4800" b="1" dirty="0">
                <a:latin typeface="Arial" panose="020B0604020202020204" pitchFamily="34" charset="0"/>
                <a:cs typeface="Arial" panose="020B0604020202020204" pitchFamily="34" charset="0"/>
              </a:rPr>
              <a:t>Taxes</a:t>
            </a:r>
          </a:p>
        </p:txBody>
      </p:sp>
    </p:spTree>
    <p:extLst>
      <p:ext uri="{BB962C8B-B14F-4D97-AF65-F5344CB8AC3E}">
        <p14:creationId xmlns:p14="http://schemas.microsoft.com/office/powerpoint/2010/main" val="62608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2">
            <a:extLst>
              <a:ext uri="{FF2B5EF4-FFF2-40B4-BE49-F238E27FC236}">
                <a16:creationId xmlns="" xmlns:a16="http://schemas.microsoft.com/office/drawing/2014/main" id="{4CFA5A52-3E18-4033-884A-80A7B653C3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542" b="357"/>
          <a:stretch/>
        </p:blipFill>
        <p:spPr>
          <a:xfrm>
            <a:off x="0" y="0"/>
            <a:ext cx="6180088" cy="6429087"/>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63</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8194480" y="403465"/>
            <a:ext cx="2054376" cy="205437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619316" y="2722102"/>
            <a:ext cx="5204704" cy="3305072"/>
          </a:xfrm>
          <a:prstGeom prst="rect">
            <a:avLst/>
          </a:prstGeom>
          <a:noFill/>
        </p:spPr>
        <p:txBody>
          <a:bodyPr wrap="square" rtlCol="0">
            <a:spAutoFit/>
          </a:bodyPr>
          <a:lstStyle/>
          <a:p>
            <a:pPr>
              <a:lnSpc>
                <a:spcPct val="120000"/>
              </a:lnSpc>
            </a:pPr>
            <a:r>
              <a:rPr lang="en-US" sz="2200" dirty="0">
                <a:latin typeface="Arial" panose="020B0604020202020204" pitchFamily="34" charset="0"/>
                <a:cs typeface="Arial" panose="020B0604020202020204" pitchFamily="34" charset="0"/>
              </a:rPr>
              <a:t>Research the three different taxes in more depth using the websites provided in the Participant Workbook.  Note important information such as:  when the taxes will apply to your business, how to register to pay the taxes, and how frequently the taxes have to be paid when they apply.</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709625" y="726882"/>
            <a:ext cx="1343292" cy="1343292"/>
          </a:xfrm>
          <a:prstGeom prst="rect">
            <a:avLst/>
          </a:prstGeom>
        </p:spPr>
      </p:pic>
    </p:spTree>
    <p:extLst>
      <p:ext uri="{BB962C8B-B14F-4D97-AF65-F5344CB8AC3E}">
        <p14:creationId xmlns:p14="http://schemas.microsoft.com/office/powerpoint/2010/main" val="2064695377"/>
      </p:ext>
    </p:extLst>
  </p:cSld>
  <p:clrMapOvr>
    <a:masterClrMapping/>
  </p:clrMapOvr>
  <p:transition spd="slow">
    <p:cover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64</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6244936"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85454" y="222038"/>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Key Financial Terms and Concepts</a:t>
            </a: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30626" y="196578"/>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85454" y="1201974"/>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Regular Financial Habits</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0626" y="1009959"/>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85454" y="1977960"/>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Working with Banks</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30626" y="1823340"/>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385454" y="2793981"/>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Constructing a Budgeting</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30626" y="2636721"/>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385454" y="3473933"/>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Understanding Financial Statements</a:t>
            </a: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30626" y="3450102"/>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95C85263-1CBE-4491-AECF-FD186C025F84}"/>
              </a:ext>
            </a:extLst>
          </p:cNvPr>
          <p:cNvSpPr txBox="1"/>
          <p:nvPr/>
        </p:nvSpPr>
        <p:spPr>
          <a:xfrm>
            <a:off x="1385454" y="4416047"/>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Financing Our Business</a:t>
            </a:r>
          </a:p>
        </p:txBody>
      </p:sp>
      <p:sp>
        <p:nvSpPr>
          <p:cNvPr id="44" name="TextBox 43">
            <a:extLst>
              <a:ext uri="{FF2B5EF4-FFF2-40B4-BE49-F238E27FC236}">
                <a16:creationId xmlns="" xmlns:a16="http://schemas.microsoft.com/office/drawing/2014/main" id="{790190DB-432D-4CA1-A216-083701A8AAE1}"/>
              </a:ext>
            </a:extLst>
          </p:cNvPr>
          <p:cNvSpPr txBox="1"/>
          <p:nvPr/>
        </p:nvSpPr>
        <p:spPr>
          <a:xfrm>
            <a:off x="630626" y="4263483"/>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6.</a:t>
            </a:r>
            <a:endParaRPr lang="en-US" sz="4000" b="1" dirty="0">
              <a:solidFill>
                <a:srgbClr val="E76F0A"/>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72570911-8E11-4935-8C13-97E520A72B5A}"/>
              </a:ext>
            </a:extLst>
          </p:cNvPr>
          <p:cNvSpPr txBox="1"/>
          <p:nvPr/>
        </p:nvSpPr>
        <p:spPr>
          <a:xfrm>
            <a:off x="1385454" y="5230752"/>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Understanding Taxes </a:t>
            </a:r>
          </a:p>
        </p:txBody>
      </p:sp>
      <p:sp>
        <p:nvSpPr>
          <p:cNvPr id="46" name="TextBox 45">
            <a:extLst>
              <a:ext uri="{FF2B5EF4-FFF2-40B4-BE49-F238E27FC236}">
                <a16:creationId xmlns="" xmlns:a16="http://schemas.microsoft.com/office/drawing/2014/main" id="{37D8CC01-4029-4DD9-9A3C-D34C263F64B2}"/>
              </a:ext>
            </a:extLst>
          </p:cNvPr>
          <p:cNvSpPr txBox="1"/>
          <p:nvPr/>
        </p:nvSpPr>
        <p:spPr>
          <a:xfrm>
            <a:off x="630626" y="5076864"/>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7.</a:t>
            </a:r>
            <a:endParaRPr lang="en-US" sz="4000" b="1" dirty="0">
              <a:solidFill>
                <a:srgbClr val="E76F0A"/>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 xmlns:a16="http://schemas.microsoft.com/office/drawing/2014/main" id="{DC235C34-0159-4A68-866A-D552F7B4D6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85484" y="-422597"/>
            <a:ext cx="6137744" cy="6137744"/>
          </a:xfrm>
          <a:prstGeom prst="ellipse">
            <a:avLst/>
          </a:prstGeom>
        </p:spPr>
      </p:pic>
      <p:sp>
        <p:nvSpPr>
          <p:cNvPr id="13" name="Oval 12">
            <a:extLst>
              <a:ext uri="{FF2B5EF4-FFF2-40B4-BE49-F238E27FC236}">
                <a16:creationId xmlns="" xmlns:a16="http://schemas.microsoft.com/office/drawing/2014/main" id="{3134E8EF-1905-4A6E-9492-744AD6EF89BF}"/>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Review &amp; Wrap-Up</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840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anim calcmode="lin" valueType="num">
                                      <p:cBhvr>
                                        <p:cTn id="41" dur="500" fill="hold"/>
                                        <p:tgtEl>
                                          <p:spTgt spid="40"/>
                                        </p:tgtEl>
                                        <p:attrNameLst>
                                          <p:attrName>ppt_x</p:attrName>
                                        </p:attrNameLst>
                                      </p:cBhvr>
                                      <p:tavLst>
                                        <p:tav tm="0">
                                          <p:val>
                                            <p:strVal val="#ppt_x"/>
                                          </p:val>
                                        </p:tav>
                                        <p:tav tm="100000">
                                          <p:val>
                                            <p:strVal val="#ppt_x"/>
                                          </p:val>
                                        </p:tav>
                                      </p:tavLst>
                                    </p:anim>
                                    <p:anim calcmode="lin" valueType="num">
                                      <p:cBhvr>
                                        <p:cTn id="42" dur="5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anim calcmode="lin" valueType="num">
                                      <p:cBhvr>
                                        <p:cTn id="46" dur="500" fill="hold"/>
                                        <p:tgtEl>
                                          <p:spTgt spid="39"/>
                                        </p:tgtEl>
                                        <p:attrNameLst>
                                          <p:attrName>ppt_x</p:attrName>
                                        </p:attrNameLst>
                                      </p:cBhvr>
                                      <p:tavLst>
                                        <p:tav tm="0">
                                          <p:val>
                                            <p:strVal val="#ppt_x"/>
                                          </p:val>
                                        </p:tav>
                                        <p:tav tm="100000">
                                          <p:val>
                                            <p:strVal val="#ppt_x"/>
                                          </p:val>
                                        </p:tav>
                                      </p:tavLst>
                                    </p:anim>
                                    <p:anim calcmode="lin" valueType="num">
                                      <p:cBhvr>
                                        <p:cTn id="47" dur="5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anim calcmode="lin" valueType="num">
                                      <p:cBhvr>
                                        <p:cTn id="52" dur="500" fill="hold"/>
                                        <p:tgtEl>
                                          <p:spTgt spid="42"/>
                                        </p:tgtEl>
                                        <p:attrNameLst>
                                          <p:attrName>ppt_x</p:attrName>
                                        </p:attrNameLst>
                                      </p:cBhvr>
                                      <p:tavLst>
                                        <p:tav tm="0">
                                          <p:val>
                                            <p:strVal val="#ppt_x"/>
                                          </p:val>
                                        </p:tav>
                                        <p:tav tm="100000">
                                          <p:val>
                                            <p:strVal val="#ppt_x"/>
                                          </p:val>
                                        </p:tav>
                                      </p:tavLst>
                                    </p:anim>
                                    <p:anim calcmode="lin" valueType="num">
                                      <p:cBhvr>
                                        <p:cTn id="53" dur="5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anim calcmode="lin" valueType="num">
                                      <p:cBhvr>
                                        <p:cTn id="57" dur="500" fill="hold"/>
                                        <p:tgtEl>
                                          <p:spTgt spid="41"/>
                                        </p:tgtEl>
                                        <p:attrNameLst>
                                          <p:attrName>ppt_x</p:attrName>
                                        </p:attrNameLst>
                                      </p:cBhvr>
                                      <p:tavLst>
                                        <p:tav tm="0">
                                          <p:val>
                                            <p:strVal val="#ppt_x"/>
                                          </p:val>
                                        </p:tav>
                                        <p:tav tm="100000">
                                          <p:val>
                                            <p:strVal val="#ppt_x"/>
                                          </p:val>
                                        </p:tav>
                                      </p:tavLst>
                                    </p:anim>
                                    <p:anim calcmode="lin" valueType="num">
                                      <p:cBhvr>
                                        <p:cTn id="58" dur="5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anim calcmode="lin" valueType="num">
                                      <p:cBhvr>
                                        <p:cTn id="63" dur="500" fill="hold"/>
                                        <p:tgtEl>
                                          <p:spTgt spid="44"/>
                                        </p:tgtEl>
                                        <p:attrNameLst>
                                          <p:attrName>ppt_x</p:attrName>
                                        </p:attrNameLst>
                                      </p:cBhvr>
                                      <p:tavLst>
                                        <p:tav tm="0">
                                          <p:val>
                                            <p:strVal val="#ppt_x"/>
                                          </p:val>
                                        </p:tav>
                                        <p:tav tm="100000">
                                          <p:val>
                                            <p:strVal val="#ppt_x"/>
                                          </p:val>
                                        </p:tav>
                                      </p:tavLst>
                                    </p:anim>
                                    <p:anim calcmode="lin" valueType="num">
                                      <p:cBhvr>
                                        <p:cTn id="64" dur="5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anim calcmode="lin" valueType="num">
                                      <p:cBhvr>
                                        <p:cTn id="68" dur="500" fill="hold"/>
                                        <p:tgtEl>
                                          <p:spTgt spid="43"/>
                                        </p:tgtEl>
                                        <p:attrNameLst>
                                          <p:attrName>ppt_x</p:attrName>
                                        </p:attrNameLst>
                                      </p:cBhvr>
                                      <p:tavLst>
                                        <p:tav tm="0">
                                          <p:val>
                                            <p:strVal val="#ppt_x"/>
                                          </p:val>
                                        </p:tav>
                                        <p:tav tm="100000">
                                          <p:val>
                                            <p:strVal val="#ppt_x"/>
                                          </p:val>
                                        </p:tav>
                                      </p:tavLst>
                                    </p:anim>
                                    <p:anim calcmode="lin" valueType="num">
                                      <p:cBhvr>
                                        <p:cTn id="69" dur="500" fill="hold"/>
                                        <p:tgtEl>
                                          <p:spTgt spid="43"/>
                                        </p:tgtEl>
                                        <p:attrNameLst>
                                          <p:attrName>ppt_y</p:attrName>
                                        </p:attrNameLst>
                                      </p:cBhvr>
                                      <p:tavLst>
                                        <p:tav tm="0">
                                          <p:val>
                                            <p:strVal val="#ppt_y+.1"/>
                                          </p:val>
                                        </p:tav>
                                        <p:tav tm="100000">
                                          <p:val>
                                            <p:strVal val="#ppt_y"/>
                                          </p:val>
                                        </p:tav>
                                      </p:tavLst>
                                    </p:anim>
                                  </p:childTnLst>
                                </p:cTn>
                              </p:par>
                            </p:childTnLst>
                          </p:cTn>
                        </p:par>
                        <p:par>
                          <p:cTn id="70" fill="hold">
                            <p:stCondLst>
                              <p:cond delay="3000"/>
                            </p:stCondLst>
                            <p:childTnLst>
                              <p:par>
                                <p:cTn id="71" presetID="42" presetClass="entr" presetSubtype="0" fill="hold" grpId="0"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anim calcmode="lin" valueType="num">
                                      <p:cBhvr>
                                        <p:cTn id="74" dur="500" fill="hold"/>
                                        <p:tgtEl>
                                          <p:spTgt spid="46"/>
                                        </p:tgtEl>
                                        <p:attrNameLst>
                                          <p:attrName>ppt_x</p:attrName>
                                        </p:attrNameLst>
                                      </p:cBhvr>
                                      <p:tavLst>
                                        <p:tav tm="0">
                                          <p:val>
                                            <p:strVal val="#ppt_x"/>
                                          </p:val>
                                        </p:tav>
                                        <p:tav tm="100000">
                                          <p:val>
                                            <p:strVal val="#ppt_x"/>
                                          </p:val>
                                        </p:tav>
                                      </p:tavLst>
                                    </p:anim>
                                    <p:anim calcmode="lin" valueType="num">
                                      <p:cBhvr>
                                        <p:cTn id="75" dur="500" fill="hold"/>
                                        <p:tgtEl>
                                          <p:spTgt spid="4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anim calcmode="lin" valueType="num">
                                      <p:cBhvr>
                                        <p:cTn id="79" dur="500" fill="hold"/>
                                        <p:tgtEl>
                                          <p:spTgt spid="45"/>
                                        </p:tgtEl>
                                        <p:attrNameLst>
                                          <p:attrName>ppt_x</p:attrName>
                                        </p:attrNameLst>
                                      </p:cBhvr>
                                      <p:tavLst>
                                        <p:tav tm="0">
                                          <p:val>
                                            <p:strVal val="#ppt_x"/>
                                          </p:val>
                                        </p:tav>
                                        <p:tav tm="100000">
                                          <p:val>
                                            <p:strVal val="#ppt_x"/>
                                          </p:val>
                                        </p:tav>
                                      </p:tavLst>
                                    </p:anim>
                                    <p:anim calcmode="lin" valueType="num">
                                      <p:cBhvr>
                                        <p:cTn id="80"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 xmlns:a16="http://schemas.microsoft.com/office/drawing/2014/main" id="{24893FBF-D5B3-40D2-AA18-4CB5FEA708B4}"/>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p:blipFill>
        <p:spPr>
          <a:xfrm>
            <a:off x="0" y="0"/>
            <a:ext cx="12192000" cy="6858000"/>
          </a:xfr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65</a:t>
            </a:fld>
            <a:endParaRPr lang="en-US">
              <a:solidFill>
                <a:schemeClr val="bg1"/>
              </a:solidFill>
            </a:endParaRPr>
          </a:p>
        </p:txBody>
      </p:sp>
      <p:sp>
        <p:nvSpPr>
          <p:cNvPr id="7" name="Oval 6">
            <a:extLst>
              <a:ext uri="{FF2B5EF4-FFF2-40B4-BE49-F238E27FC236}">
                <a16:creationId xmlns="" xmlns:a16="http://schemas.microsoft.com/office/drawing/2014/main" id="{8B9928E5-769D-4E3D-8712-D294E88A5F6F}"/>
              </a:ext>
            </a:extLst>
          </p:cNvPr>
          <p:cNvSpPr/>
          <p:nvPr/>
        </p:nvSpPr>
        <p:spPr>
          <a:xfrm>
            <a:off x="5864681" y="-919864"/>
            <a:ext cx="5684894" cy="568489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311503F-0589-432C-AD31-1521CE16AD37}"/>
              </a:ext>
            </a:extLst>
          </p:cNvPr>
          <p:cNvSpPr txBox="1"/>
          <p:nvPr/>
        </p:nvSpPr>
        <p:spPr>
          <a:xfrm>
            <a:off x="6064829" y="348900"/>
            <a:ext cx="5212771" cy="1938992"/>
          </a:xfrm>
          <a:prstGeom prst="rect">
            <a:avLst/>
          </a:prstGeom>
          <a:noFill/>
        </p:spPr>
        <p:txBody>
          <a:bodyPr wrap="square" rtlCol="0">
            <a:spAutoFit/>
          </a:bodyPr>
          <a:lstStyle/>
          <a:p>
            <a:pPr algn="ctr"/>
            <a:r>
              <a:rPr lang="en-CA" sz="6000" b="1" dirty="0">
                <a:solidFill>
                  <a:schemeClr val="bg1"/>
                </a:solidFill>
                <a:latin typeface="Arial" panose="020B0604020202020204" pitchFamily="34" charset="0"/>
                <a:cs typeface="Arial" panose="020B0604020202020204" pitchFamily="34" charset="0"/>
              </a:rPr>
              <a:t>Review &amp; Wrap-Up</a:t>
            </a:r>
            <a:endParaRPr lang="en-US" sz="60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465DFCEB-78C7-4B11-8BB9-E6BB9FAE2D36}"/>
              </a:ext>
            </a:extLst>
          </p:cNvPr>
          <p:cNvSpPr txBox="1"/>
          <p:nvPr/>
        </p:nvSpPr>
        <p:spPr>
          <a:xfrm>
            <a:off x="6425899" y="2387444"/>
            <a:ext cx="4490630" cy="1569660"/>
          </a:xfrm>
          <a:prstGeom prst="rect">
            <a:avLst/>
          </a:prstGeom>
          <a:noFill/>
        </p:spPr>
        <p:txBody>
          <a:bodyPr wrap="square" rtlCol="0">
            <a:spAutoFit/>
          </a:bodyPr>
          <a:lstStyle/>
          <a:p>
            <a:pPr algn="ctr"/>
            <a:r>
              <a:rPr lang="en-CA" sz="3200" b="1" dirty="0">
                <a:latin typeface="Arial" panose="020B0604020202020204" pitchFamily="34" charset="0"/>
                <a:cs typeface="Arial" panose="020B0604020202020204" pitchFamily="34" charset="0"/>
              </a:rPr>
              <a:t>Complete the concept checking quiz as a class</a:t>
            </a:r>
            <a:endParaRPr lang="en-US" sz="3200" b="1" dirty="0">
              <a:latin typeface="Arial" panose="020B0604020202020204" pitchFamily="34" charset="0"/>
              <a:cs typeface="Arial" panose="020B0604020202020204" pitchFamily="34" charset="0"/>
            </a:endParaRPr>
          </a:p>
        </p:txBody>
      </p:sp>
      <p:pic>
        <p:nvPicPr>
          <p:cNvPr id="12" name="Picture 11" descr="A picture containing device&#10;&#10;Description automatically generated">
            <a:extLst>
              <a:ext uri="{FF2B5EF4-FFF2-40B4-BE49-F238E27FC236}">
                <a16:creationId xmlns="" xmlns:a16="http://schemas.microsoft.com/office/drawing/2014/main" id="{9A170CEB-2654-4362-B5D1-3443A83390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480562136"/>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a:extLst>
              <a:ext uri="{FF2B5EF4-FFF2-40B4-BE49-F238E27FC236}">
                <a16:creationId xmlns="" xmlns:a16="http://schemas.microsoft.com/office/drawing/2014/main" id="{274D59C1-14F6-4549-B9F3-6C7446068AD6}"/>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p:blipFill>
        <p:spPr>
          <a:xfrm>
            <a:off x="0" y="0"/>
            <a:ext cx="12192000" cy="6858000"/>
          </a:xfr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66</a:t>
            </a:fld>
            <a:endParaRPr lang="en-US">
              <a:solidFill>
                <a:schemeClr val="bg1"/>
              </a:solidFill>
            </a:endParaRPr>
          </a:p>
        </p:txBody>
      </p:sp>
      <p:sp>
        <p:nvSpPr>
          <p:cNvPr id="7" name="Oval 6">
            <a:extLst>
              <a:ext uri="{FF2B5EF4-FFF2-40B4-BE49-F238E27FC236}">
                <a16:creationId xmlns="" xmlns:a16="http://schemas.microsoft.com/office/drawing/2014/main" id="{8B9928E5-769D-4E3D-8712-D294E88A5F6F}"/>
              </a:ext>
            </a:extLst>
          </p:cNvPr>
          <p:cNvSpPr/>
          <p:nvPr/>
        </p:nvSpPr>
        <p:spPr>
          <a:xfrm>
            <a:off x="5864681" y="-919864"/>
            <a:ext cx="5684894" cy="568489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311503F-0589-432C-AD31-1521CE16AD37}"/>
              </a:ext>
            </a:extLst>
          </p:cNvPr>
          <p:cNvSpPr txBox="1"/>
          <p:nvPr/>
        </p:nvSpPr>
        <p:spPr>
          <a:xfrm>
            <a:off x="6064829" y="348900"/>
            <a:ext cx="5212771" cy="1938992"/>
          </a:xfrm>
          <a:prstGeom prst="rect">
            <a:avLst/>
          </a:prstGeom>
          <a:noFill/>
        </p:spPr>
        <p:txBody>
          <a:bodyPr wrap="square" rtlCol="0">
            <a:spAutoFit/>
          </a:bodyPr>
          <a:lstStyle/>
          <a:p>
            <a:pPr algn="ctr"/>
            <a:r>
              <a:rPr lang="en-CA" sz="6000" b="1" dirty="0">
                <a:solidFill>
                  <a:schemeClr val="bg1"/>
                </a:solidFill>
                <a:latin typeface="Arial" panose="020B0604020202020204" pitchFamily="34" charset="0"/>
                <a:cs typeface="Arial" panose="020B0604020202020204" pitchFamily="34" charset="0"/>
              </a:rPr>
              <a:t>Review &amp; Wrap-Up</a:t>
            </a:r>
            <a:endParaRPr lang="en-US" sz="60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465DFCEB-78C7-4B11-8BB9-E6BB9FAE2D36}"/>
              </a:ext>
            </a:extLst>
          </p:cNvPr>
          <p:cNvSpPr txBox="1"/>
          <p:nvPr/>
        </p:nvSpPr>
        <p:spPr>
          <a:xfrm>
            <a:off x="6425899" y="2387444"/>
            <a:ext cx="4490630" cy="584775"/>
          </a:xfrm>
          <a:prstGeom prst="rect">
            <a:avLst/>
          </a:prstGeom>
          <a:noFill/>
        </p:spPr>
        <p:txBody>
          <a:bodyPr wrap="square" rtlCol="0">
            <a:spAutoFit/>
          </a:bodyPr>
          <a:lstStyle/>
          <a:p>
            <a:pPr algn="ctr"/>
            <a:r>
              <a:rPr lang="en-CA" sz="3200" b="1" dirty="0">
                <a:latin typeface="Arial" panose="020B0604020202020204" pitchFamily="34" charset="0"/>
                <a:cs typeface="Arial" panose="020B0604020202020204" pitchFamily="34" charset="0"/>
              </a:rPr>
              <a:t>Any final questions?</a:t>
            </a:r>
            <a:endParaRPr lang="en-US" sz="3200" b="1"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BC2EB83A-E92E-4015-86B3-70C72683987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490821105"/>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8">
            <a:extLst>
              <a:ext uri="{FF2B5EF4-FFF2-40B4-BE49-F238E27FC236}">
                <a16:creationId xmlns="" xmlns:a16="http://schemas.microsoft.com/office/drawing/2014/main" id="{84B536E0-E12A-4429-8428-B45E6895813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l="21875" r="21875"/>
          <a:stretch/>
        </p:blipFill>
        <p:spPr>
          <a:xfrm>
            <a:off x="5557934" y="-890992"/>
            <a:ext cx="8190150" cy="8190150"/>
          </a:xfr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67</a:t>
            </a:fld>
            <a:endParaRPr lang="en-US"/>
          </a:p>
        </p:txBody>
      </p:sp>
      <p:sp>
        <p:nvSpPr>
          <p:cNvPr id="14" name="TextBox 13">
            <a:extLst>
              <a:ext uri="{FF2B5EF4-FFF2-40B4-BE49-F238E27FC236}">
                <a16:creationId xmlns="" xmlns:a16="http://schemas.microsoft.com/office/drawing/2014/main" id="{2D88F861-C8B3-4BCB-9DEF-63A6FEA04B3D}"/>
              </a:ext>
            </a:extLst>
          </p:cNvPr>
          <p:cNvSpPr txBox="1"/>
          <p:nvPr/>
        </p:nvSpPr>
        <p:spPr>
          <a:xfrm>
            <a:off x="471056" y="779001"/>
            <a:ext cx="5212771" cy="1569660"/>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Additional Resources</a:t>
            </a:r>
            <a:endParaRPr lang="en-US" sz="48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9207433D-3C40-4646-8766-ABC1BB5F5C53}"/>
              </a:ext>
            </a:extLst>
          </p:cNvPr>
          <p:cNvSpPr txBox="1"/>
          <p:nvPr/>
        </p:nvSpPr>
        <p:spPr>
          <a:xfrm>
            <a:off x="469935" y="2465257"/>
            <a:ext cx="4664773" cy="2677656"/>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For additional information on emotional intelligence for entrepreneurs, see the additional resource list in your Participant Workbook.</a:t>
            </a:r>
            <a:endParaRPr lang="en-US" sz="28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225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5" descr="Two people sitting at a table&#10;&#10;Description automatically generated">
            <a:extLst>
              <a:ext uri="{FF2B5EF4-FFF2-40B4-BE49-F238E27FC236}">
                <a16:creationId xmlns="" xmlns:a16="http://schemas.microsoft.com/office/drawing/2014/main" id="{08169CFA-0427-4163-96F7-C8F0E1750249}"/>
              </a:ext>
            </a:extLst>
          </p:cNvPr>
          <p:cNvPicPr>
            <a:picLocks noChangeAspect="1"/>
          </p:cNvPicPr>
          <p:nvPr/>
        </p:nvPicPr>
        <p:blipFill rotWithShape="1">
          <a:blip r:embed="rId2">
            <a:extLst>
              <a:ext uri="{28A0092B-C50C-407E-A947-70E740481C1C}">
                <a14:useLocalDpi xmlns:a14="http://schemas.microsoft.com/office/drawing/2010/main"/>
              </a:ext>
            </a:extLst>
          </a:blip>
          <a:srcRect t="14903" b="14789"/>
          <a:stretch/>
        </p:blipFill>
        <p:spPr>
          <a:xfrm>
            <a:off x="0" y="0"/>
            <a:ext cx="6089073" cy="6421582"/>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a:t>
            </a:fld>
            <a:endParaRPr lang="en-US"/>
          </a:p>
        </p:txBody>
      </p:sp>
      <p:pic>
        <p:nvPicPr>
          <p:cNvPr id="8" name="Picture 7" descr="A picture containing device&#10;&#10;Description automatically generated">
            <a:extLst>
              <a:ext uri="{FF2B5EF4-FFF2-40B4-BE49-F238E27FC236}">
                <a16:creationId xmlns="" xmlns:a16="http://schemas.microsoft.com/office/drawing/2014/main" id="{6168F358-EF2A-4958-B6CB-A4A801728E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20" name="TextBox 19">
            <a:extLst>
              <a:ext uri="{FF2B5EF4-FFF2-40B4-BE49-F238E27FC236}">
                <a16:creationId xmlns="" xmlns:a16="http://schemas.microsoft.com/office/drawing/2014/main" id="{4B933A45-B2F8-4AAE-875E-17305F0CAE13}"/>
              </a:ext>
            </a:extLst>
          </p:cNvPr>
          <p:cNvSpPr txBox="1"/>
          <p:nvPr/>
        </p:nvSpPr>
        <p:spPr>
          <a:xfrm>
            <a:off x="7869380" y="2152054"/>
            <a:ext cx="3311237"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Discuss the structure and purpose of the key financial statements for a business.</a:t>
            </a:r>
          </a:p>
        </p:txBody>
      </p:sp>
      <p:sp>
        <p:nvSpPr>
          <p:cNvPr id="21" name="TextBox 20">
            <a:extLst>
              <a:ext uri="{FF2B5EF4-FFF2-40B4-BE49-F238E27FC236}">
                <a16:creationId xmlns="" xmlns:a16="http://schemas.microsoft.com/office/drawing/2014/main" id="{954097A9-D867-4C26-A2A1-764D1B03FA7A}"/>
              </a:ext>
            </a:extLst>
          </p:cNvPr>
          <p:cNvSpPr txBox="1"/>
          <p:nvPr/>
        </p:nvSpPr>
        <p:spPr>
          <a:xfrm>
            <a:off x="7869381" y="3252649"/>
            <a:ext cx="3311237"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Analyze the financial health of a simple business from its financial statements.</a:t>
            </a:r>
          </a:p>
        </p:txBody>
      </p:sp>
      <p:sp>
        <p:nvSpPr>
          <p:cNvPr id="23" name="TextBox 22">
            <a:extLst>
              <a:ext uri="{FF2B5EF4-FFF2-40B4-BE49-F238E27FC236}">
                <a16:creationId xmlns="" xmlns:a16="http://schemas.microsoft.com/office/drawing/2014/main" id="{F4659AE4-BBCC-466F-A1A7-92B49FB44467}"/>
              </a:ext>
            </a:extLst>
          </p:cNvPr>
          <p:cNvSpPr txBox="1"/>
          <p:nvPr/>
        </p:nvSpPr>
        <p:spPr>
          <a:xfrm>
            <a:off x="7869381" y="4478679"/>
            <a:ext cx="41113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Identify different financing options for your business.</a:t>
            </a:r>
          </a:p>
        </p:txBody>
      </p:sp>
      <p:grpSp>
        <p:nvGrpSpPr>
          <p:cNvPr id="24" name="Group 23">
            <a:extLst>
              <a:ext uri="{FF2B5EF4-FFF2-40B4-BE49-F238E27FC236}">
                <a16:creationId xmlns="" xmlns:a16="http://schemas.microsoft.com/office/drawing/2014/main" id="{E0CE7B70-C8F0-495A-9902-631230C9FE8D}"/>
              </a:ext>
            </a:extLst>
          </p:cNvPr>
          <p:cNvGrpSpPr/>
          <p:nvPr/>
        </p:nvGrpSpPr>
        <p:grpSpPr>
          <a:xfrm>
            <a:off x="6654386" y="2131680"/>
            <a:ext cx="871746" cy="871746"/>
            <a:chOff x="6543054" y="2223654"/>
            <a:chExt cx="1094410" cy="1094410"/>
          </a:xfrm>
        </p:grpSpPr>
        <p:sp>
          <p:nvSpPr>
            <p:cNvPr id="25" name="Oval 24">
              <a:extLst>
                <a:ext uri="{FF2B5EF4-FFF2-40B4-BE49-F238E27FC236}">
                  <a16:creationId xmlns="" xmlns:a16="http://schemas.microsoft.com/office/drawing/2014/main" id="{0C4F276A-73EF-4874-B3E5-E47318B7DA4D}"/>
                </a:ext>
              </a:extLst>
            </p:cNvPr>
            <p:cNvSpPr/>
            <p:nvPr/>
          </p:nvSpPr>
          <p:spPr>
            <a:xfrm>
              <a:off x="6543054" y="2223654"/>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 xmlns:a16="http://schemas.microsoft.com/office/drawing/2014/main" id="{871E617A-8777-4F64-A169-1D20ACD839EA}"/>
                </a:ext>
              </a:extLst>
            </p:cNvPr>
            <p:cNvSpPr txBox="1"/>
            <p:nvPr/>
          </p:nvSpPr>
          <p:spPr>
            <a:xfrm>
              <a:off x="6782045" y="2310246"/>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 xmlns:a16="http://schemas.microsoft.com/office/drawing/2014/main" id="{9EEC7752-69E9-4068-BBEB-D84D718E8559}"/>
              </a:ext>
            </a:extLst>
          </p:cNvPr>
          <p:cNvGrpSpPr/>
          <p:nvPr/>
        </p:nvGrpSpPr>
        <p:grpSpPr>
          <a:xfrm>
            <a:off x="6654386" y="3232275"/>
            <a:ext cx="871746" cy="871746"/>
            <a:chOff x="6543054" y="3638551"/>
            <a:chExt cx="1094410" cy="1094410"/>
          </a:xfrm>
        </p:grpSpPr>
        <p:sp>
          <p:nvSpPr>
            <p:cNvPr id="28" name="Oval 27">
              <a:extLst>
                <a:ext uri="{FF2B5EF4-FFF2-40B4-BE49-F238E27FC236}">
                  <a16:creationId xmlns="" xmlns:a16="http://schemas.microsoft.com/office/drawing/2014/main" id="{D002E98F-63EC-4E10-8805-7862F394CD03}"/>
                </a:ext>
              </a:extLst>
            </p:cNvPr>
            <p:cNvSpPr/>
            <p:nvPr/>
          </p:nvSpPr>
          <p:spPr>
            <a:xfrm>
              <a:off x="6543054" y="3638551"/>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TextBox 28">
              <a:extLst>
                <a:ext uri="{FF2B5EF4-FFF2-40B4-BE49-F238E27FC236}">
                  <a16:creationId xmlns="" xmlns:a16="http://schemas.microsoft.com/office/drawing/2014/main" id="{841D4780-303E-4604-A389-F6885FB1A555}"/>
                </a:ext>
              </a:extLst>
            </p:cNvPr>
            <p:cNvSpPr txBox="1"/>
            <p:nvPr/>
          </p:nvSpPr>
          <p:spPr>
            <a:xfrm>
              <a:off x="6782045" y="3719948"/>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6.</a:t>
              </a:r>
              <a:endParaRPr lang="en-US" sz="4000" b="1" dirty="0">
                <a:solidFill>
                  <a:srgbClr val="E76F0A"/>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 xmlns:a16="http://schemas.microsoft.com/office/drawing/2014/main" id="{3FE13F09-1DC6-4221-A6D9-798C2C570ABC}"/>
              </a:ext>
            </a:extLst>
          </p:cNvPr>
          <p:cNvGrpSpPr/>
          <p:nvPr/>
        </p:nvGrpSpPr>
        <p:grpSpPr>
          <a:xfrm>
            <a:off x="6654386" y="4332870"/>
            <a:ext cx="871746" cy="871746"/>
            <a:chOff x="6543054" y="5011883"/>
            <a:chExt cx="1094410" cy="1094410"/>
          </a:xfrm>
        </p:grpSpPr>
        <p:sp>
          <p:nvSpPr>
            <p:cNvPr id="31" name="Oval 30">
              <a:extLst>
                <a:ext uri="{FF2B5EF4-FFF2-40B4-BE49-F238E27FC236}">
                  <a16:creationId xmlns="" xmlns:a16="http://schemas.microsoft.com/office/drawing/2014/main" id="{E7688A10-4184-4186-8FA3-9F1FCBB01C8D}"/>
                </a:ext>
              </a:extLst>
            </p:cNvPr>
            <p:cNvSpPr/>
            <p:nvPr/>
          </p:nvSpPr>
          <p:spPr>
            <a:xfrm>
              <a:off x="6543054" y="5011883"/>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TextBox 40">
              <a:extLst>
                <a:ext uri="{FF2B5EF4-FFF2-40B4-BE49-F238E27FC236}">
                  <a16:creationId xmlns="" xmlns:a16="http://schemas.microsoft.com/office/drawing/2014/main" id="{24B57505-B3D3-4539-A651-131EFF4B40C8}"/>
                </a:ext>
              </a:extLst>
            </p:cNvPr>
            <p:cNvSpPr txBox="1"/>
            <p:nvPr/>
          </p:nvSpPr>
          <p:spPr>
            <a:xfrm>
              <a:off x="6782045" y="5098475"/>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7.</a:t>
              </a:r>
              <a:endParaRPr lang="en-US" sz="4000" b="1" dirty="0">
                <a:solidFill>
                  <a:srgbClr val="E76F0A"/>
                </a:solidFill>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 xmlns:a16="http://schemas.microsoft.com/office/drawing/2014/main" id="{F2DB826B-BB77-4E43-9428-C8CF38FFC51C}"/>
              </a:ext>
            </a:extLst>
          </p:cNvPr>
          <p:cNvGrpSpPr/>
          <p:nvPr/>
        </p:nvGrpSpPr>
        <p:grpSpPr>
          <a:xfrm>
            <a:off x="6654386" y="5433464"/>
            <a:ext cx="871746" cy="871746"/>
            <a:chOff x="6543054" y="5011883"/>
            <a:chExt cx="1094410" cy="1094410"/>
          </a:xfrm>
        </p:grpSpPr>
        <p:sp>
          <p:nvSpPr>
            <p:cNvPr id="43" name="Oval 42">
              <a:extLst>
                <a:ext uri="{FF2B5EF4-FFF2-40B4-BE49-F238E27FC236}">
                  <a16:creationId xmlns="" xmlns:a16="http://schemas.microsoft.com/office/drawing/2014/main" id="{1A9410DC-1A87-4E15-BEE0-FFB9F9A17021}"/>
                </a:ext>
              </a:extLst>
            </p:cNvPr>
            <p:cNvSpPr/>
            <p:nvPr/>
          </p:nvSpPr>
          <p:spPr>
            <a:xfrm>
              <a:off x="6543054" y="5011883"/>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 xmlns:a16="http://schemas.microsoft.com/office/drawing/2014/main" id="{01AC30AA-EF0D-4FCC-8506-5531A12EDA5D}"/>
                </a:ext>
              </a:extLst>
            </p:cNvPr>
            <p:cNvSpPr txBox="1"/>
            <p:nvPr/>
          </p:nvSpPr>
          <p:spPr>
            <a:xfrm>
              <a:off x="6782045" y="5098475"/>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8.</a:t>
              </a:r>
              <a:endParaRPr lang="en-US" sz="4000" b="1" dirty="0">
                <a:solidFill>
                  <a:srgbClr val="E76F0A"/>
                </a:solidFill>
                <a:latin typeface="Arial" panose="020B0604020202020204" pitchFamily="34" charset="0"/>
                <a:cs typeface="Arial" panose="020B0604020202020204" pitchFamily="34" charset="0"/>
              </a:endParaRPr>
            </a:p>
          </p:txBody>
        </p:sp>
      </p:grpSp>
      <p:sp>
        <p:nvSpPr>
          <p:cNvPr id="45" name="TextBox 44">
            <a:extLst>
              <a:ext uri="{FF2B5EF4-FFF2-40B4-BE49-F238E27FC236}">
                <a16:creationId xmlns="" xmlns:a16="http://schemas.microsoft.com/office/drawing/2014/main" id="{91AD66B3-31FB-47D1-B011-3A9F9167EB46}"/>
              </a:ext>
            </a:extLst>
          </p:cNvPr>
          <p:cNvSpPr txBox="1"/>
          <p:nvPr/>
        </p:nvSpPr>
        <p:spPr>
          <a:xfrm>
            <a:off x="7895358" y="5576949"/>
            <a:ext cx="41113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Identify the different taxes that apply to your business. </a:t>
            </a:r>
          </a:p>
        </p:txBody>
      </p:sp>
      <p:sp>
        <p:nvSpPr>
          <p:cNvPr id="46" name="TextBox 45">
            <a:extLst>
              <a:ext uri="{FF2B5EF4-FFF2-40B4-BE49-F238E27FC236}">
                <a16:creationId xmlns="" xmlns:a16="http://schemas.microsoft.com/office/drawing/2014/main" id="{CA061227-BE84-4307-A50A-B49CA7AA5155}"/>
              </a:ext>
            </a:extLst>
          </p:cNvPr>
          <p:cNvSpPr txBox="1"/>
          <p:nvPr/>
        </p:nvSpPr>
        <p:spPr>
          <a:xfrm>
            <a:off x="6487392" y="199193"/>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Learning Outcomes</a:t>
            </a:r>
            <a:endParaRPr lang="en-US" sz="4400" b="1"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 xmlns:a16="http://schemas.microsoft.com/office/drawing/2014/main" id="{F435A565-8552-40A0-8F41-76B0E985B80C}"/>
              </a:ext>
            </a:extLst>
          </p:cNvPr>
          <p:cNvSpPr txBox="1"/>
          <p:nvPr/>
        </p:nvSpPr>
        <p:spPr>
          <a:xfrm>
            <a:off x="6487392" y="975047"/>
            <a:ext cx="5330536" cy="954107"/>
          </a:xfrm>
          <a:prstGeom prst="rect">
            <a:avLst/>
          </a:prstGeom>
          <a:noFill/>
        </p:spPr>
        <p:txBody>
          <a:bodyPr wrap="square" rtlCol="0">
            <a:spAutoFit/>
          </a:bodyPr>
          <a:lstStyle/>
          <a:p>
            <a:r>
              <a:rPr lang="en-CA" sz="2800" b="1" dirty="0">
                <a:solidFill>
                  <a:srgbClr val="0DB14B"/>
                </a:solidFill>
                <a:latin typeface="Arial" panose="020B0604020202020204" pitchFamily="34" charset="0"/>
                <a:cs typeface="Arial" panose="020B0604020202020204" pitchFamily="34" charset="0"/>
              </a:rPr>
              <a:t>At the end of this workshop you will be able to:</a:t>
            </a:r>
            <a:endParaRPr lang="en-US" sz="2800" b="1" dirty="0">
              <a:solidFill>
                <a:srgbClr val="0DB14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549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31" presetClass="entr" presetSubtype="0" fill="hold" nodeType="afterEffect">
                                  <p:stCondLst>
                                    <p:cond delay="5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 calcmode="lin" valueType="num">
                                      <p:cBhvr>
                                        <p:cTn id="13" dur="500" fill="hold"/>
                                        <p:tgtEl>
                                          <p:spTgt spid="27"/>
                                        </p:tgtEl>
                                        <p:attrNameLst>
                                          <p:attrName>style.rotation</p:attrName>
                                        </p:attrNameLst>
                                      </p:cBhvr>
                                      <p:tavLst>
                                        <p:tav tm="0">
                                          <p:val>
                                            <p:fltVal val="90"/>
                                          </p:val>
                                        </p:tav>
                                        <p:tav tm="100000">
                                          <p:val>
                                            <p:fltVal val="0"/>
                                          </p:val>
                                        </p:tav>
                                      </p:tavLst>
                                    </p:anim>
                                    <p:animEffect transition="in" filter="fade">
                                      <p:cBhvr>
                                        <p:cTn id="14" dur="500"/>
                                        <p:tgtEl>
                                          <p:spTgt spid="27"/>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par>
                          <p:cTn id="19" fill="hold">
                            <p:stCondLst>
                              <p:cond delay="2000"/>
                            </p:stCondLst>
                            <p:childTnLst>
                              <p:par>
                                <p:cTn id="20" presetID="31" presetClass="entr" presetSubtype="0" fill="hold" nodeType="afterEffect">
                                  <p:stCondLst>
                                    <p:cond delay="5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 calcmode="lin" valueType="num">
                                      <p:cBhvr>
                                        <p:cTn id="24" dur="500" fill="hold"/>
                                        <p:tgtEl>
                                          <p:spTgt spid="30"/>
                                        </p:tgtEl>
                                        <p:attrNameLst>
                                          <p:attrName>style.rotation</p:attrName>
                                        </p:attrNameLst>
                                      </p:cBhvr>
                                      <p:tavLst>
                                        <p:tav tm="0">
                                          <p:val>
                                            <p:fltVal val="90"/>
                                          </p:val>
                                        </p:tav>
                                        <p:tav tm="100000">
                                          <p:val>
                                            <p:fltVal val="0"/>
                                          </p:val>
                                        </p:tav>
                                      </p:tavLst>
                                    </p:anim>
                                    <p:animEffect transition="in" filter="fade">
                                      <p:cBhvr>
                                        <p:cTn id="25" dur="500"/>
                                        <p:tgtEl>
                                          <p:spTgt spid="30"/>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par>
                          <p:cTn id="30" fill="hold">
                            <p:stCondLst>
                              <p:cond delay="3500"/>
                            </p:stCondLst>
                            <p:childTnLst>
                              <p:par>
                                <p:cTn id="31" presetID="31" presetClass="entr" presetSubtype="0" fill="hold" nodeType="afterEffect">
                                  <p:stCondLst>
                                    <p:cond delay="500"/>
                                  </p:stCondLst>
                                  <p:childTnLst>
                                    <p:set>
                                      <p:cBhvr>
                                        <p:cTn id="32" dur="1" fill="hold">
                                          <p:stCondLst>
                                            <p:cond delay="0"/>
                                          </p:stCondLst>
                                        </p:cTn>
                                        <p:tgtEl>
                                          <p:spTgt spid="42"/>
                                        </p:tgtEl>
                                        <p:attrNameLst>
                                          <p:attrName>style.visibility</p:attrName>
                                        </p:attrNameLst>
                                      </p:cBhvr>
                                      <p:to>
                                        <p:strVal val="visible"/>
                                      </p:to>
                                    </p:set>
                                    <p:anim calcmode="lin" valueType="num">
                                      <p:cBhvr>
                                        <p:cTn id="33" dur="500" fill="hold"/>
                                        <p:tgtEl>
                                          <p:spTgt spid="42"/>
                                        </p:tgtEl>
                                        <p:attrNameLst>
                                          <p:attrName>ppt_w</p:attrName>
                                        </p:attrNameLst>
                                      </p:cBhvr>
                                      <p:tavLst>
                                        <p:tav tm="0">
                                          <p:val>
                                            <p:fltVal val="0"/>
                                          </p:val>
                                        </p:tav>
                                        <p:tav tm="100000">
                                          <p:val>
                                            <p:strVal val="#ppt_w"/>
                                          </p:val>
                                        </p:tav>
                                      </p:tavLst>
                                    </p:anim>
                                    <p:anim calcmode="lin" valueType="num">
                                      <p:cBhvr>
                                        <p:cTn id="34" dur="500" fill="hold"/>
                                        <p:tgtEl>
                                          <p:spTgt spid="42"/>
                                        </p:tgtEl>
                                        <p:attrNameLst>
                                          <p:attrName>ppt_h</p:attrName>
                                        </p:attrNameLst>
                                      </p:cBhvr>
                                      <p:tavLst>
                                        <p:tav tm="0">
                                          <p:val>
                                            <p:fltVal val="0"/>
                                          </p:val>
                                        </p:tav>
                                        <p:tav tm="100000">
                                          <p:val>
                                            <p:strVal val="#ppt_h"/>
                                          </p:val>
                                        </p:tav>
                                      </p:tavLst>
                                    </p:anim>
                                    <p:anim calcmode="lin" valueType="num">
                                      <p:cBhvr>
                                        <p:cTn id="35" dur="500" fill="hold"/>
                                        <p:tgtEl>
                                          <p:spTgt spid="42"/>
                                        </p:tgtEl>
                                        <p:attrNameLst>
                                          <p:attrName>style.rotation</p:attrName>
                                        </p:attrNameLst>
                                      </p:cBhvr>
                                      <p:tavLst>
                                        <p:tav tm="0">
                                          <p:val>
                                            <p:fltVal val="90"/>
                                          </p:val>
                                        </p:tav>
                                        <p:tav tm="100000">
                                          <p:val>
                                            <p:fltVal val="0"/>
                                          </p:val>
                                        </p:tav>
                                      </p:tavLst>
                                    </p:anim>
                                    <p:animEffect transition="in" filter="fade">
                                      <p:cBhvr>
                                        <p:cTn id="36" dur="500"/>
                                        <p:tgtEl>
                                          <p:spTgt spid="42"/>
                                        </p:tgtEl>
                                      </p:cBhvr>
                                    </p:animEffect>
                                  </p:childTnLst>
                                </p:cTn>
                              </p:par>
                            </p:childTnLst>
                          </p:cTn>
                        </p:par>
                        <p:par>
                          <p:cTn id="37" fill="hold">
                            <p:stCondLst>
                              <p:cond delay="4500"/>
                            </p:stCondLst>
                            <p:childTnLst>
                              <p:par>
                                <p:cTn id="38" presetID="10" presetClass="entr" presetSubtype="0"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6244936"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62514" y="97095"/>
            <a:ext cx="331123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Key Financial Terms and Concepts</a:t>
            </a: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56797" y="66317"/>
            <a:ext cx="800100" cy="646331"/>
          </a:xfrm>
          <a:prstGeom prst="rect">
            <a:avLst/>
          </a:prstGeom>
          <a:noFill/>
        </p:spPr>
        <p:txBody>
          <a:bodyPr wrap="square" rtlCol="0">
            <a:spAutoFit/>
          </a:bodyPr>
          <a:lstStyle/>
          <a:p>
            <a:r>
              <a:rPr lang="en-CA" sz="3600" b="1" dirty="0">
                <a:solidFill>
                  <a:srgbClr val="E76F0A"/>
                </a:solidFill>
                <a:latin typeface="Arial" panose="020B0604020202020204" pitchFamily="34" charset="0"/>
                <a:cs typeface="Arial" panose="020B0604020202020204" pitchFamily="34" charset="0"/>
              </a:rPr>
              <a:t>1.</a:t>
            </a:r>
            <a:endParaRPr lang="en-US" sz="36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62514" y="851118"/>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Regular Financial Habits</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56797" y="700825"/>
            <a:ext cx="800100" cy="646331"/>
          </a:xfrm>
          <a:prstGeom prst="rect">
            <a:avLst/>
          </a:prstGeom>
          <a:noFill/>
        </p:spPr>
        <p:txBody>
          <a:bodyPr wrap="square" rtlCol="0">
            <a:spAutoFit/>
          </a:bodyPr>
          <a:lstStyle/>
          <a:p>
            <a:r>
              <a:rPr lang="en-CA" sz="3600" b="1" dirty="0">
                <a:solidFill>
                  <a:srgbClr val="E76F0A"/>
                </a:solidFill>
                <a:latin typeface="Arial" panose="020B0604020202020204" pitchFamily="34" charset="0"/>
                <a:cs typeface="Arial" panose="020B0604020202020204" pitchFamily="34" charset="0"/>
              </a:rPr>
              <a:t>2.</a:t>
            </a:r>
            <a:endParaRPr lang="en-US" sz="36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62514" y="1484871"/>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Working with Banks</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56797" y="1335333"/>
            <a:ext cx="800100" cy="646331"/>
          </a:xfrm>
          <a:prstGeom prst="rect">
            <a:avLst/>
          </a:prstGeom>
          <a:noFill/>
        </p:spPr>
        <p:txBody>
          <a:bodyPr wrap="square" rtlCol="0">
            <a:spAutoFit/>
          </a:bodyPr>
          <a:lstStyle/>
          <a:p>
            <a:r>
              <a:rPr lang="en-CA" sz="3600" b="1" dirty="0">
                <a:solidFill>
                  <a:srgbClr val="E76F0A"/>
                </a:solidFill>
                <a:latin typeface="Arial" panose="020B0604020202020204" pitchFamily="34" charset="0"/>
                <a:cs typeface="Arial" panose="020B0604020202020204" pitchFamily="34" charset="0"/>
              </a:rPr>
              <a:t>3.</a:t>
            </a:r>
            <a:endParaRPr lang="en-US" sz="36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362514" y="2114034"/>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Constructing a Budgeting</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6797" y="1969841"/>
            <a:ext cx="800100" cy="646331"/>
          </a:xfrm>
          <a:prstGeom prst="rect">
            <a:avLst/>
          </a:prstGeom>
          <a:noFill/>
        </p:spPr>
        <p:txBody>
          <a:bodyPr wrap="square" rtlCol="0">
            <a:spAutoFit/>
          </a:bodyPr>
          <a:lstStyle/>
          <a:p>
            <a:r>
              <a:rPr lang="en-CA" sz="3600" b="1" dirty="0">
                <a:solidFill>
                  <a:srgbClr val="E76F0A"/>
                </a:solidFill>
                <a:latin typeface="Arial" panose="020B0604020202020204" pitchFamily="34" charset="0"/>
                <a:cs typeface="Arial" panose="020B0604020202020204" pitchFamily="34" charset="0"/>
              </a:rPr>
              <a:t>4.</a:t>
            </a:r>
            <a:endParaRPr lang="en-US" sz="36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362514" y="2663439"/>
            <a:ext cx="331123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Understanding Financial Statements</a:t>
            </a: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56797" y="2604349"/>
            <a:ext cx="800100" cy="646331"/>
          </a:xfrm>
          <a:prstGeom prst="rect">
            <a:avLst/>
          </a:prstGeom>
          <a:noFill/>
        </p:spPr>
        <p:txBody>
          <a:bodyPr wrap="square" rtlCol="0">
            <a:spAutoFit/>
          </a:bodyPr>
          <a:lstStyle/>
          <a:p>
            <a:r>
              <a:rPr lang="en-CA" sz="3600" b="1" dirty="0">
                <a:solidFill>
                  <a:srgbClr val="E76F0A"/>
                </a:solidFill>
                <a:latin typeface="Arial" panose="020B0604020202020204" pitchFamily="34" charset="0"/>
                <a:cs typeface="Arial" panose="020B0604020202020204" pitchFamily="34" charset="0"/>
              </a:rPr>
              <a:t>5.</a:t>
            </a:r>
            <a:endParaRPr lang="en-US" sz="3600" b="1" dirty="0">
              <a:solidFill>
                <a:srgbClr val="E76F0A"/>
              </a:solidFill>
              <a:latin typeface="Arial" panose="020B0604020202020204" pitchFamily="34" charset="0"/>
              <a:cs typeface="Arial" panose="020B0604020202020204" pitchFamily="34" charset="0"/>
            </a:endParaRPr>
          </a:p>
        </p:txBody>
      </p:sp>
      <p:pic>
        <p:nvPicPr>
          <p:cNvPr id="47" name="Picture 46" descr="A picture containing text&#10;&#10;Description automatically generated">
            <a:extLst>
              <a:ext uri="{FF2B5EF4-FFF2-40B4-BE49-F238E27FC236}">
                <a16:creationId xmlns="" xmlns:a16="http://schemas.microsoft.com/office/drawing/2014/main" id="{DC235C34-0159-4A68-866A-D552F7B4D6DC}"/>
              </a:ext>
            </a:extLst>
          </p:cNvPr>
          <p:cNvPicPr>
            <a:picLocks noChangeAspect="1"/>
          </p:cNvPicPr>
          <p:nvPr/>
        </p:nvPicPr>
        <p:blipFill rotWithShape="1">
          <a:blip r:embed="rId3">
            <a:extLst>
              <a:ext uri="{28A0092B-C50C-407E-A947-70E740481C1C}">
                <a14:useLocalDpi xmlns:a14="http://schemas.microsoft.com/office/drawing/2010/main"/>
              </a:ext>
            </a:extLst>
          </a:blip>
          <a:srcRect l="16647" r="16647"/>
          <a:stretch/>
        </p:blipFill>
        <p:spPr>
          <a:xfrm>
            <a:off x="6284890" y="-437156"/>
            <a:ext cx="6138932" cy="6135330"/>
          </a:xfrm>
          <a:prstGeom prst="ellipse">
            <a:avLst/>
          </a:prstGeom>
        </p:spPr>
      </p:pic>
      <p:sp>
        <p:nvSpPr>
          <p:cNvPr id="13" name="Oval 12">
            <a:extLst>
              <a:ext uri="{FF2B5EF4-FFF2-40B4-BE49-F238E27FC236}">
                <a16:creationId xmlns="" xmlns:a16="http://schemas.microsoft.com/office/drawing/2014/main" id="{3134E8EF-1905-4A6E-9492-744AD6EF89BF}"/>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Workshop Agenda</a:t>
            </a:r>
            <a:endParaRPr lang="en-US" sz="44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E0D0944B-2272-4F68-A017-07BBBC73488B}"/>
              </a:ext>
            </a:extLst>
          </p:cNvPr>
          <p:cNvSpPr txBox="1"/>
          <p:nvPr/>
        </p:nvSpPr>
        <p:spPr>
          <a:xfrm>
            <a:off x="1362514" y="3440791"/>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Financing Our Business</a:t>
            </a:r>
          </a:p>
        </p:txBody>
      </p:sp>
      <p:sp>
        <p:nvSpPr>
          <p:cNvPr id="21" name="TextBox 20">
            <a:extLst>
              <a:ext uri="{FF2B5EF4-FFF2-40B4-BE49-F238E27FC236}">
                <a16:creationId xmlns="" xmlns:a16="http://schemas.microsoft.com/office/drawing/2014/main" id="{854430CA-D421-4A60-97CC-2071A2AF9D96}"/>
              </a:ext>
            </a:extLst>
          </p:cNvPr>
          <p:cNvSpPr txBox="1"/>
          <p:nvPr/>
        </p:nvSpPr>
        <p:spPr>
          <a:xfrm>
            <a:off x="656797" y="3238857"/>
            <a:ext cx="800100" cy="646331"/>
          </a:xfrm>
          <a:prstGeom prst="rect">
            <a:avLst/>
          </a:prstGeom>
          <a:noFill/>
        </p:spPr>
        <p:txBody>
          <a:bodyPr wrap="square" rtlCol="0">
            <a:spAutoFit/>
          </a:bodyPr>
          <a:lstStyle/>
          <a:p>
            <a:r>
              <a:rPr lang="en-CA" sz="3600" b="1" dirty="0">
                <a:solidFill>
                  <a:srgbClr val="E76F0A"/>
                </a:solidFill>
                <a:latin typeface="Arial" panose="020B0604020202020204" pitchFamily="34" charset="0"/>
                <a:cs typeface="Arial" panose="020B0604020202020204" pitchFamily="34" charset="0"/>
              </a:rPr>
              <a:t>6.</a:t>
            </a:r>
            <a:endParaRPr lang="en-US" sz="3600" b="1" dirty="0">
              <a:solidFill>
                <a:srgbClr val="E76F0A"/>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19863295-07B3-4D2F-A248-AC74BD55610D}"/>
              </a:ext>
            </a:extLst>
          </p:cNvPr>
          <p:cNvSpPr txBox="1"/>
          <p:nvPr/>
        </p:nvSpPr>
        <p:spPr>
          <a:xfrm>
            <a:off x="1362514" y="4087032"/>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Understanding Taxes </a:t>
            </a:r>
          </a:p>
        </p:txBody>
      </p:sp>
      <p:sp>
        <p:nvSpPr>
          <p:cNvPr id="23" name="TextBox 22">
            <a:extLst>
              <a:ext uri="{FF2B5EF4-FFF2-40B4-BE49-F238E27FC236}">
                <a16:creationId xmlns="" xmlns:a16="http://schemas.microsoft.com/office/drawing/2014/main" id="{FF4C508B-9203-4B5B-9165-363CD2772502}"/>
              </a:ext>
            </a:extLst>
          </p:cNvPr>
          <p:cNvSpPr txBox="1"/>
          <p:nvPr/>
        </p:nvSpPr>
        <p:spPr>
          <a:xfrm>
            <a:off x="656797" y="3873365"/>
            <a:ext cx="800100" cy="646331"/>
          </a:xfrm>
          <a:prstGeom prst="rect">
            <a:avLst/>
          </a:prstGeom>
          <a:noFill/>
        </p:spPr>
        <p:txBody>
          <a:bodyPr wrap="square" rtlCol="0">
            <a:spAutoFit/>
          </a:bodyPr>
          <a:lstStyle/>
          <a:p>
            <a:r>
              <a:rPr lang="en-CA" sz="3600" b="1" dirty="0">
                <a:solidFill>
                  <a:srgbClr val="E76F0A"/>
                </a:solidFill>
                <a:latin typeface="Arial" panose="020B0604020202020204" pitchFamily="34" charset="0"/>
                <a:cs typeface="Arial" panose="020B0604020202020204" pitchFamily="34" charset="0"/>
              </a:rPr>
              <a:t>7.</a:t>
            </a:r>
            <a:endParaRPr lang="en-US" sz="3600" b="1" dirty="0">
              <a:solidFill>
                <a:srgbClr val="E76F0A"/>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5B8F09A4-067E-496D-80AE-0E400378B3AE}"/>
              </a:ext>
            </a:extLst>
          </p:cNvPr>
          <p:cNvSpPr txBox="1"/>
          <p:nvPr/>
        </p:nvSpPr>
        <p:spPr>
          <a:xfrm>
            <a:off x="1362514" y="4646372"/>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Review and Wrap-Up</a:t>
            </a:r>
          </a:p>
        </p:txBody>
      </p:sp>
      <p:sp>
        <p:nvSpPr>
          <p:cNvPr id="25" name="TextBox 24">
            <a:extLst>
              <a:ext uri="{FF2B5EF4-FFF2-40B4-BE49-F238E27FC236}">
                <a16:creationId xmlns="" xmlns:a16="http://schemas.microsoft.com/office/drawing/2014/main" id="{4873DFB2-9783-4277-A4DC-510BBB73FC17}"/>
              </a:ext>
            </a:extLst>
          </p:cNvPr>
          <p:cNvSpPr txBox="1"/>
          <p:nvPr/>
        </p:nvSpPr>
        <p:spPr>
          <a:xfrm>
            <a:off x="656797" y="4507873"/>
            <a:ext cx="800100" cy="646331"/>
          </a:xfrm>
          <a:prstGeom prst="rect">
            <a:avLst/>
          </a:prstGeom>
          <a:noFill/>
        </p:spPr>
        <p:txBody>
          <a:bodyPr wrap="square" rtlCol="0">
            <a:spAutoFit/>
          </a:bodyPr>
          <a:lstStyle/>
          <a:p>
            <a:r>
              <a:rPr lang="en-CA" sz="3600" b="1" dirty="0">
                <a:solidFill>
                  <a:srgbClr val="E76F0A"/>
                </a:solidFill>
                <a:latin typeface="Arial" panose="020B0604020202020204" pitchFamily="34" charset="0"/>
                <a:cs typeface="Arial" panose="020B0604020202020204" pitchFamily="34" charset="0"/>
              </a:rPr>
              <a:t>8.</a:t>
            </a:r>
            <a:endParaRPr lang="en-US" sz="3600" b="1" dirty="0">
              <a:solidFill>
                <a:srgbClr val="E76F0A"/>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84F22FEC-728B-4DA5-8758-7667E347837C}"/>
              </a:ext>
            </a:extLst>
          </p:cNvPr>
          <p:cNvSpPr txBox="1"/>
          <p:nvPr/>
        </p:nvSpPr>
        <p:spPr>
          <a:xfrm>
            <a:off x="1362514" y="5280880"/>
            <a:ext cx="331123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Additional Resources</a:t>
            </a:r>
          </a:p>
        </p:txBody>
      </p:sp>
      <p:sp>
        <p:nvSpPr>
          <p:cNvPr id="27" name="TextBox 26">
            <a:extLst>
              <a:ext uri="{FF2B5EF4-FFF2-40B4-BE49-F238E27FC236}">
                <a16:creationId xmlns="" xmlns:a16="http://schemas.microsoft.com/office/drawing/2014/main" id="{AFB421E4-B5F8-43D2-BCBB-FFE891DF5442}"/>
              </a:ext>
            </a:extLst>
          </p:cNvPr>
          <p:cNvSpPr txBox="1"/>
          <p:nvPr/>
        </p:nvSpPr>
        <p:spPr>
          <a:xfrm>
            <a:off x="656797" y="5142381"/>
            <a:ext cx="800100" cy="646331"/>
          </a:xfrm>
          <a:prstGeom prst="rect">
            <a:avLst/>
          </a:prstGeom>
          <a:noFill/>
        </p:spPr>
        <p:txBody>
          <a:bodyPr wrap="square" rtlCol="0">
            <a:spAutoFit/>
          </a:bodyPr>
          <a:lstStyle/>
          <a:p>
            <a:r>
              <a:rPr lang="en-CA" sz="3600" b="1" dirty="0">
                <a:solidFill>
                  <a:srgbClr val="E76F0A"/>
                </a:solidFill>
                <a:latin typeface="Arial" panose="020B0604020202020204" pitchFamily="34" charset="0"/>
                <a:cs typeface="Arial" panose="020B0604020202020204" pitchFamily="34" charset="0"/>
              </a:rPr>
              <a:t>9.</a:t>
            </a:r>
            <a:endParaRPr lang="en-US" sz="36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239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anim calcmode="lin" valueType="num">
                                      <p:cBhvr>
                                        <p:cTn id="41" dur="500" fill="hold"/>
                                        <p:tgtEl>
                                          <p:spTgt spid="40"/>
                                        </p:tgtEl>
                                        <p:attrNameLst>
                                          <p:attrName>ppt_x</p:attrName>
                                        </p:attrNameLst>
                                      </p:cBhvr>
                                      <p:tavLst>
                                        <p:tav tm="0">
                                          <p:val>
                                            <p:strVal val="#ppt_x"/>
                                          </p:val>
                                        </p:tav>
                                        <p:tav tm="100000">
                                          <p:val>
                                            <p:strVal val="#ppt_x"/>
                                          </p:val>
                                        </p:tav>
                                      </p:tavLst>
                                    </p:anim>
                                    <p:anim calcmode="lin" valueType="num">
                                      <p:cBhvr>
                                        <p:cTn id="42" dur="5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anim calcmode="lin" valueType="num">
                                      <p:cBhvr>
                                        <p:cTn id="46" dur="500" fill="hold"/>
                                        <p:tgtEl>
                                          <p:spTgt spid="39"/>
                                        </p:tgtEl>
                                        <p:attrNameLst>
                                          <p:attrName>ppt_x</p:attrName>
                                        </p:attrNameLst>
                                      </p:cBhvr>
                                      <p:tavLst>
                                        <p:tav tm="0">
                                          <p:val>
                                            <p:strVal val="#ppt_x"/>
                                          </p:val>
                                        </p:tav>
                                        <p:tav tm="100000">
                                          <p:val>
                                            <p:strVal val="#ppt_x"/>
                                          </p:val>
                                        </p:tav>
                                      </p:tavLst>
                                    </p:anim>
                                    <p:anim calcmode="lin" valueType="num">
                                      <p:cBhvr>
                                        <p:cTn id="47" dur="5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anim calcmode="lin" valueType="num">
                                      <p:cBhvr>
                                        <p:cTn id="52" dur="500" fill="hold"/>
                                        <p:tgtEl>
                                          <p:spTgt spid="42"/>
                                        </p:tgtEl>
                                        <p:attrNameLst>
                                          <p:attrName>ppt_x</p:attrName>
                                        </p:attrNameLst>
                                      </p:cBhvr>
                                      <p:tavLst>
                                        <p:tav tm="0">
                                          <p:val>
                                            <p:strVal val="#ppt_x"/>
                                          </p:val>
                                        </p:tav>
                                        <p:tav tm="100000">
                                          <p:val>
                                            <p:strVal val="#ppt_x"/>
                                          </p:val>
                                        </p:tav>
                                      </p:tavLst>
                                    </p:anim>
                                    <p:anim calcmode="lin" valueType="num">
                                      <p:cBhvr>
                                        <p:cTn id="53" dur="5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anim calcmode="lin" valueType="num">
                                      <p:cBhvr>
                                        <p:cTn id="57" dur="500" fill="hold"/>
                                        <p:tgtEl>
                                          <p:spTgt spid="41"/>
                                        </p:tgtEl>
                                        <p:attrNameLst>
                                          <p:attrName>ppt_x</p:attrName>
                                        </p:attrNameLst>
                                      </p:cBhvr>
                                      <p:tavLst>
                                        <p:tav tm="0">
                                          <p:val>
                                            <p:strVal val="#ppt_x"/>
                                          </p:val>
                                        </p:tav>
                                        <p:tav tm="100000">
                                          <p:val>
                                            <p:strVal val="#ppt_x"/>
                                          </p:val>
                                        </p:tav>
                                      </p:tavLst>
                                    </p:anim>
                                    <p:anim calcmode="lin" valueType="num">
                                      <p:cBhvr>
                                        <p:cTn id="58" dur="5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anim calcmode="lin" valueType="num">
                                      <p:cBhvr>
                                        <p:cTn id="63" dur="500" fill="hold"/>
                                        <p:tgtEl>
                                          <p:spTgt spid="21"/>
                                        </p:tgtEl>
                                        <p:attrNameLst>
                                          <p:attrName>ppt_x</p:attrName>
                                        </p:attrNameLst>
                                      </p:cBhvr>
                                      <p:tavLst>
                                        <p:tav tm="0">
                                          <p:val>
                                            <p:strVal val="#ppt_x"/>
                                          </p:val>
                                        </p:tav>
                                        <p:tav tm="100000">
                                          <p:val>
                                            <p:strVal val="#ppt_x"/>
                                          </p:val>
                                        </p:tav>
                                      </p:tavLst>
                                    </p:anim>
                                    <p:anim calcmode="lin" valueType="num">
                                      <p:cBhvr>
                                        <p:cTn id="64" dur="5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anim calcmode="lin" valueType="num">
                                      <p:cBhvr>
                                        <p:cTn id="68" dur="500" fill="hold"/>
                                        <p:tgtEl>
                                          <p:spTgt spid="20"/>
                                        </p:tgtEl>
                                        <p:attrNameLst>
                                          <p:attrName>ppt_x</p:attrName>
                                        </p:attrNameLst>
                                      </p:cBhvr>
                                      <p:tavLst>
                                        <p:tav tm="0">
                                          <p:val>
                                            <p:strVal val="#ppt_x"/>
                                          </p:val>
                                        </p:tav>
                                        <p:tav tm="100000">
                                          <p:val>
                                            <p:strVal val="#ppt_x"/>
                                          </p:val>
                                        </p:tav>
                                      </p:tavLst>
                                    </p:anim>
                                    <p:anim calcmode="lin" valueType="num">
                                      <p:cBhvr>
                                        <p:cTn id="69" dur="500" fill="hold"/>
                                        <p:tgtEl>
                                          <p:spTgt spid="20"/>
                                        </p:tgtEl>
                                        <p:attrNameLst>
                                          <p:attrName>ppt_y</p:attrName>
                                        </p:attrNameLst>
                                      </p:cBhvr>
                                      <p:tavLst>
                                        <p:tav tm="0">
                                          <p:val>
                                            <p:strVal val="#ppt_y+.1"/>
                                          </p:val>
                                        </p:tav>
                                        <p:tav tm="100000">
                                          <p:val>
                                            <p:strVal val="#ppt_y"/>
                                          </p:val>
                                        </p:tav>
                                      </p:tavLst>
                                    </p:anim>
                                  </p:childTnLst>
                                </p:cTn>
                              </p:par>
                            </p:childTnLst>
                          </p:cTn>
                        </p:par>
                        <p:par>
                          <p:cTn id="70" fill="hold">
                            <p:stCondLst>
                              <p:cond delay="3000"/>
                            </p:stCondLst>
                            <p:childTnLst>
                              <p:par>
                                <p:cTn id="71" presetID="42" presetClass="entr" presetSubtype="0"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anim calcmode="lin" valueType="num">
                                      <p:cBhvr>
                                        <p:cTn id="74" dur="500" fill="hold"/>
                                        <p:tgtEl>
                                          <p:spTgt spid="23"/>
                                        </p:tgtEl>
                                        <p:attrNameLst>
                                          <p:attrName>ppt_x</p:attrName>
                                        </p:attrNameLst>
                                      </p:cBhvr>
                                      <p:tavLst>
                                        <p:tav tm="0">
                                          <p:val>
                                            <p:strVal val="#ppt_x"/>
                                          </p:val>
                                        </p:tav>
                                        <p:tav tm="100000">
                                          <p:val>
                                            <p:strVal val="#ppt_x"/>
                                          </p:val>
                                        </p:tav>
                                      </p:tavLst>
                                    </p:anim>
                                    <p:anim calcmode="lin" valueType="num">
                                      <p:cBhvr>
                                        <p:cTn id="75" dur="500" fill="hold"/>
                                        <p:tgtEl>
                                          <p:spTgt spid="2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anim calcmode="lin" valueType="num">
                                      <p:cBhvr>
                                        <p:cTn id="79" dur="500" fill="hold"/>
                                        <p:tgtEl>
                                          <p:spTgt spid="22"/>
                                        </p:tgtEl>
                                        <p:attrNameLst>
                                          <p:attrName>ppt_x</p:attrName>
                                        </p:attrNameLst>
                                      </p:cBhvr>
                                      <p:tavLst>
                                        <p:tav tm="0">
                                          <p:val>
                                            <p:strVal val="#ppt_x"/>
                                          </p:val>
                                        </p:tav>
                                        <p:tav tm="100000">
                                          <p:val>
                                            <p:strVal val="#ppt_x"/>
                                          </p:val>
                                        </p:tav>
                                      </p:tavLst>
                                    </p:anim>
                                    <p:anim calcmode="lin" valueType="num">
                                      <p:cBhvr>
                                        <p:cTn id="80" dur="500" fill="hold"/>
                                        <p:tgtEl>
                                          <p:spTgt spid="22"/>
                                        </p:tgtEl>
                                        <p:attrNameLst>
                                          <p:attrName>ppt_y</p:attrName>
                                        </p:attrNameLst>
                                      </p:cBhvr>
                                      <p:tavLst>
                                        <p:tav tm="0">
                                          <p:val>
                                            <p:strVal val="#ppt_y+.1"/>
                                          </p:val>
                                        </p:tav>
                                        <p:tav tm="100000">
                                          <p:val>
                                            <p:strVal val="#ppt_y"/>
                                          </p:val>
                                        </p:tav>
                                      </p:tavLst>
                                    </p:anim>
                                  </p:childTnLst>
                                </p:cTn>
                              </p:par>
                            </p:childTnLst>
                          </p:cTn>
                        </p:par>
                        <p:par>
                          <p:cTn id="81" fill="hold">
                            <p:stCondLst>
                              <p:cond delay="3500"/>
                            </p:stCondLst>
                            <p:childTnLst>
                              <p:par>
                                <p:cTn id="82" presetID="42" presetClass="entr" presetSubtype="0" fill="hold" grpId="0" nodeType="after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anim calcmode="lin" valueType="num">
                                      <p:cBhvr>
                                        <p:cTn id="85" dur="500" fill="hold"/>
                                        <p:tgtEl>
                                          <p:spTgt spid="25"/>
                                        </p:tgtEl>
                                        <p:attrNameLst>
                                          <p:attrName>ppt_x</p:attrName>
                                        </p:attrNameLst>
                                      </p:cBhvr>
                                      <p:tavLst>
                                        <p:tav tm="0">
                                          <p:val>
                                            <p:strVal val="#ppt_x"/>
                                          </p:val>
                                        </p:tav>
                                        <p:tav tm="100000">
                                          <p:val>
                                            <p:strVal val="#ppt_x"/>
                                          </p:val>
                                        </p:tav>
                                      </p:tavLst>
                                    </p:anim>
                                    <p:anim calcmode="lin" valueType="num">
                                      <p:cBhvr>
                                        <p:cTn id="86" dur="500" fill="hold"/>
                                        <p:tgtEl>
                                          <p:spTgt spid="25"/>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500"/>
                                        <p:tgtEl>
                                          <p:spTgt spid="24"/>
                                        </p:tgtEl>
                                      </p:cBhvr>
                                    </p:animEffect>
                                    <p:anim calcmode="lin" valueType="num">
                                      <p:cBhvr>
                                        <p:cTn id="90" dur="500" fill="hold"/>
                                        <p:tgtEl>
                                          <p:spTgt spid="24"/>
                                        </p:tgtEl>
                                        <p:attrNameLst>
                                          <p:attrName>ppt_x</p:attrName>
                                        </p:attrNameLst>
                                      </p:cBhvr>
                                      <p:tavLst>
                                        <p:tav tm="0">
                                          <p:val>
                                            <p:strVal val="#ppt_x"/>
                                          </p:val>
                                        </p:tav>
                                        <p:tav tm="100000">
                                          <p:val>
                                            <p:strVal val="#ppt_x"/>
                                          </p:val>
                                        </p:tav>
                                      </p:tavLst>
                                    </p:anim>
                                    <p:anim calcmode="lin" valueType="num">
                                      <p:cBhvr>
                                        <p:cTn id="91" dur="500" fill="hold"/>
                                        <p:tgtEl>
                                          <p:spTgt spid="24"/>
                                        </p:tgtEl>
                                        <p:attrNameLst>
                                          <p:attrName>ppt_y</p:attrName>
                                        </p:attrNameLst>
                                      </p:cBhvr>
                                      <p:tavLst>
                                        <p:tav tm="0">
                                          <p:val>
                                            <p:strVal val="#ppt_y+.1"/>
                                          </p:val>
                                        </p:tav>
                                        <p:tav tm="100000">
                                          <p:val>
                                            <p:strVal val="#ppt_y"/>
                                          </p:val>
                                        </p:tav>
                                      </p:tavLst>
                                    </p:anim>
                                  </p:childTnLst>
                                </p:cTn>
                              </p:par>
                            </p:childTnLst>
                          </p:cTn>
                        </p:par>
                        <p:par>
                          <p:cTn id="92" fill="hold">
                            <p:stCondLst>
                              <p:cond delay="4000"/>
                            </p:stCondLst>
                            <p:childTnLst>
                              <p:par>
                                <p:cTn id="93" presetID="42" presetClass="entr" presetSubtype="0" fill="hold" grpId="0" nodeType="after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500"/>
                                        <p:tgtEl>
                                          <p:spTgt spid="27"/>
                                        </p:tgtEl>
                                      </p:cBhvr>
                                    </p:animEffect>
                                    <p:anim calcmode="lin" valueType="num">
                                      <p:cBhvr>
                                        <p:cTn id="96" dur="500" fill="hold"/>
                                        <p:tgtEl>
                                          <p:spTgt spid="27"/>
                                        </p:tgtEl>
                                        <p:attrNameLst>
                                          <p:attrName>ppt_x</p:attrName>
                                        </p:attrNameLst>
                                      </p:cBhvr>
                                      <p:tavLst>
                                        <p:tav tm="0">
                                          <p:val>
                                            <p:strVal val="#ppt_x"/>
                                          </p:val>
                                        </p:tav>
                                        <p:tav tm="100000">
                                          <p:val>
                                            <p:strVal val="#ppt_x"/>
                                          </p:val>
                                        </p:tav>
                                      </p:tavLst>
                                    </p:anim>
                                    <p:anim calcmode="lin" valueType="num">
                                      <p:cBhvr>
                                        <p:cTn id="97" dur="500" fill="hold"/>
                                        <p:tgtEl>
                                          <p:spTgt spid="27"/>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500"/>
                                        <p:tgtEl>
                                          <p:spTgt spid="26"/>
                                        </p:tgtEl>
                                      </p:cBhvr>
                                    </p:animEffect>
                                    <p:anim calcmode="lin" valueType="num">
                                      <p:cBhvr>
                                        <p:cTn id="101" dur="500" fill="hold"/>
                                        <p:tgtEl>
                                          <p:spTgt spid="26"/>
                                        </p:tgtEl>
                                        <p:attrNameLst>
                                          <p:attrName>ppt_x</p:attrName>
                                        </p:attrNameLst>
                                      </p:cBhvr>
                                      <p:tavLst>
                                        <p:tav tm="0">
                                          <p:val>
                                            <p:strVal val="#ppt_x"/>
                                          </p:val>
                                        </p:tav>
                                        <p:tav tm="100000">
                                          <p:val>
                                            <p:strVal val="#ppt_x"/>
                                          </p:val>
                                        </p:tav>
                                      </p:tavLst>
                                    </p:anim>
                                    <p:anim calcmode="lin" valueType="num">
                                      <p:cBhvr>
                                        <p:cTn id="102"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P spid="20" grpId="0"/>
      <p:bldP spid="21" grpId="0"/>
      <p:bldP spid="22" grpId="0"/>
      <p:bldP spid="23" grpId="0"/>
      <p:bldP spid="24" grpId="0"/>
      <p:bldP spid="25"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9</a:t>
            </a:fld>
            <a:endParaRPr lang="en-US"/>
          </a:p>
        </p:txBody>
      </p:sp>
      <p:pic>
        <p:nvPicPr>
          <p:cNvPr id="14" name="Picture Placeholder 12">
            <a:extLst>
              <a:ext uri="{FF2B5EF4-FFF2-40B4-BE49-F238E27FC236}">
                <a16:creationId xmlns="" xmlns:a16="http://schemas.microsoft.com/office/drawing/2014/main" id="{133EA12E-31E0-4D66-8693-383319DBDF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542"/>
          <a:stretch/>
        </p:blipFill>
        <p:spPr>
          <a:xfrm>
            <a:off x="0" y="0"/>
            <a:ext cx="6288154" cy="6452131"/>
          </a:xfrm>
          <a:prstGeom prst="rect">
            <a:avLst/>
          </a:prstGeom>
        </p:spPr>
      </p:pic>
      <p:sp>
        <p:nvSpPr>
          <p:cNvPr id="11" name="Rectangle 10">
            <a:extLst>
              <a:ext uri="{FF2B5EF4-FFF2-40B4-BE49-F238E27FC236}">
                <a16:creationId xmlns="" xmlns:a16="http://schemas.microsoft.com/office/drawing/2014/main" id="{AE1085DC-B39E-4C4B-A866-E3E7B1EE23DD}"/>
              </a:ext>
            </a:extLst>
          </p:cNvPr>
          <p:cNvSpPr/>
          <p:nvPr/>
        </p:nvSpPr>
        <p:spPr>
          <a:xfrm>
            <a:off x="1" y="0"/>
            <a:ext cx="6288153"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1E2F2B7C-8572-4914-917C-1209F45525D3}"/>
              </a:ext>
            </a:extLst>
          </p:cNvPr>
          <p:cNvSpPr/>
          <p:nvPr/>
        </p:nvSpPr>
        <p:spPr>
          <a:xfrm>
            <a:off x="7941824" y="674022"/>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706906" y="3311893"/>
            <a:ext cx="5027894" cy="2630144"/>
          </a:xfrm>
          <a:prstGeom prst="rect">
            <a:avLst/>
          </a:prstGeom>
          <a:noFill/>
        </p:spPr>
        <p:txBody>
          <a:bodyPr wrap="square" rtlCol="0">
            <a:spAutoFit/>
          </a:bodyPr>
          <a:lstStyle/>
          <a:p>
            <a:pPr algn="ctr">
              <a:lnSpc>
                <a:spcPct val="120000"/>
              </a:lnSpc>
            </a:pPr>
            <a:r>
              <a:rPr lang="en-US" sz="2800" dirty="0">
                <a:latin typeface="Arial" panose="020B0604020202020204" pitchFamily="34" charset="0"/>
                <a:cs typeface="Arial" panose="020B0604020202020204" pitchFamily="34" charset="0"/>
              </a:rPr>
              <a:t>Match the definitions of the following basic financial terms and concepts that we need to know as we run our businesses.</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15806" y="1056276"/>
            <a:ext cx="1565588" cy="1565588"/>
          </a:xfrm>
          <a:prstGeom prst="rect">
            <a:avLst/>
          </a:prstGeom>
        </p:spPr>
      </p:pic>
      <p:pic>
        <p:nvPicPr>
          <p:cNvPr id="15" name="Picture 14">
            <a:extLst>
              <a:ext uri="{FF2B5EF4-FFF2-40B4-BE49-F238E27FC236}">
                <a16:creationId xmlns="" xmlns:a16="http://schemas.microsoft.com/office/drawing/2014/main" id="{143928D8-B696-4FCC-B945-6BC9E92BD8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40982694"/>
      </p:ext>
    </p:extLst>
  </p:cSld>
  <p:clrMapOvr>
    <a:masterClrMapping/>
  </p:clrMapOvr>
  <p:transition spd="med">
    <p:pull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2158</TotalTime>
  <Words>3183</Words>
  <Application>Microsoft Office PowerPoint</Application>
  <PresentationFormat>Custom</PresentationFormat>
  <Paragraphs>571</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Hana H</dc:creator>
  <cp:lastModifiedBy>administrator</cp:lastModifiedBy>
  <cp:revision>412</cp:revision>
  <dcterms:created xsi:type="dcterms:W3CDTF">2019-07-18T19:13:51Z</dcterms:created>
  <dcterms:modified xsi:type="dcterms:W3CDTF">2019-09-23T15:21:44Z</dcterms:modified>
</cp:coreProperties>
</file>