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5"/>
  </p:notesMasterIdLst>
  <p:sldIdLst>
    <p:sldId id="291" r:id="rId2"/>
    <p:sldId id="263" r:id="rId3"/>
    <p:sldId id="257" r:id="rId4"/>
    <p:sldId id="258" r:id="rId5"/>
    <p:sldId id="264" r:id="rId6"/>
    <p:sldId id="287" r:id="rId7"/>
    <p:sldId id="289" r:id="rId8"/>
    <p:sldId id="272" r:id="rId9"/>
    <p:sldId id="293" r:id="rId10"/>
    <p:sldId id="446" r:id="rId11"/>
    <p:sldId id="449" r:id="rId12"/>
    <p:sldId id="450" r:id="rId13"/>
    <p:sldId id="385" r:id="rId14"/>
    <p:sldId id="386" r:id="rId15"/>
    <p:sldId id="388" r:id="rId16"/>
    <p:sldId id="332" r:id="rId17"/>
    <p:sldId id="389" r:id="rId18"/>
    <p:sldId id="390" r:id="rId19"/>
    <p:sldId id="391" r:id="rId20"/>
    <p:sldId id="392" r:id="rId21"/>
    <p:sldId id="393" r:id="rId22"/>
    <p:sldId id="394" r:id="rId23"/>
    <p:sldId id="395" r:id="rId24"/>
    <p:sldId id="396" r:id="rId25"/>
    <p:sldId id="398" r:id="rId26"/>
    <p:sldId id="397" r:id="rId27"/>
    <p:sldId id="399" r:id="rId28"/>
    <p:sldId id="400" r:id="rId29"/>
    <p:sldId id="401" r:id="rId30"/>
    <p:sldId id="402" r:id="rId31"/>
    <p:sldId id="451" r:id="rId32"/>
    <p:sldId id="452" r:id="rId33"/>
    <p:sldId id="453" r:id="rId34"/>
    <p:sldId id="454" r:id="rId35"/>
    <p:sldId id="455" r:id="rId36"/>
    <p:sldId id="408" r:id="rId37"/>
    <p:sldId id="409" r:id="rId38"/>
    <p:sldId id="410" r:id="rId39"/>
    <p:sldId id="411" r:id="rId40"/>
    <p:sldId id="412" r:id="rId41"/>
    <p:sldId id="413" r:id="rId42"/>
    <p:sldId id="416" r:id="rId43"/>
    <p:sldId id="414" r:id="rId44"/>
    <p:sldId id="415" r:id="rId45"/>
    <p:sldId id="417" r:id="rId46"/>
    <p:sldId id="418" r:id="rId47"/>
    <p:sldId id="419" r:id="rId48"/>
    <p:sldId id="420" r:id="rId49"/>
    <p:sldId id="421" r:id="rId50"/>
    <p:sldId id="422" r:id="rId51"/>
    <p:sldId id="456" r:id="rId52"/>
    <p:sldId id="457" r:id="rId53"/>
    <p:sldId id="458" r:id="rId54"/>
    <p:sldId id="459" r:id="rId55"/>
    <p:sldId id="427" r:id="rId56"/>
    <p:sldId id="428" r:id="rId57"/>
    <p:sldId id="344" r:id="rId58"/>
    <p:sldId id="445" r:id="rId59"/>
    <p:sldId id="431" r:id="rId60"/>
    <p:sldId id="432" r:id="rId61"/>
    <p:sldId id="433" r:id="rId62"/>
    <p:sldId id="434" r:id="rId63"/>
    <p:sldId id="435" r:id="rId64"/>
    <p:sldId id="273" r:id="rId65"/>
    <p:sldId id="436" r:id="rId66"/>
    <p:sldId id="437" r:id="rId67"/>
    <p:sldId id="438" r:id="rId68"/>
    <p:sldId id="439" r:id="rId69"/>
    <p:sldId id="440" r:id="rId70"/>
    <p:sldId id="441" r:id="rId71"/>
    <p:sldId id="442" r:id="rId72"/>
    <p:sldId id="443" r:id="rId73"/>
    <p:sldId id="44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Nesbitt" initials="CN" lastIdx="1" clrIdx="0">
    <p:extLst>
      <p:ext uri="{19B8F6BF-5375-455C-9EA6-DF929625EA0E}">
        <p15:presenceInfo xmlns="" xmlns:p15="http://schemas.microsoft.com/office/powerpoint/2012/main" userId="411e627c9495f2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14B"/>
    <a:srgbClr val="E76F0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8" autoAdjust="0"/>
    <p:restoredTop sz="94660"/>
  </p:normalViewPr>
  <p:slideViewPr>
    <p:cSldViewPr snapToGrid="0">
      <p:cViewPr varScale="1">
        <p:scale>
          <a:sx n="63" d="100"/>
          <a:sy n="63" d="100"/>
        </p:scale>
        <p:origin x="-132" y="-5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9/23/2019</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rDsSjywWag"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92ZmzD70sOU"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EP3XfW0LPd0"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WbTJvBqjcWE"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d2BkJMprq5w"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oRcK7EKdthw" TargetMode="Externa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2e0_Tquiv4U"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1.jpe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time_continue=33&amp;v=a5cMkmqU21g"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4.jpeg"/><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time_continue=62&amp;v=nn9OQnVaMEQ"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5.jpe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time_continue=60&amp;v=bCeI1kfLllA"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6.jpe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time_continue=15&amp;v=PYYZh4dQAjo"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7.jpeg"/><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jp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DE2064-6FA9-4CBA-B49B-0AD74323EA6C}"/>
              </a:ext>
            </a:extLst>
          </p:cNvPr>
          <p:cNvPicPr>
            <a:picLocks noChangeAspect="1"/>
          </p:cNvPicPr>
          <p:nvPr/>
        </p:nvPicPr>
        <p:blipFill rotWithShape="1">
          <a:blip r:embed="rId2">
            <a:extLst>
              <a:ext uri="{28A0092B-C50C-407E-A947-70E740481C1C}">
                <a14:useLocalDpi xmlns:a14="http://schemas.microsoft.com/office/drawing/2010/main"/>
              </a:ext>
            </a:extLst>
          </a:blip>
          <a:srcRect t="7800" b="7800"/>
          <a:stretch/>
        </p:blipFill>
        <p:spPr>
          <a:xfrm>
            <a:off x="-1" y="0"/>
            <a:ext cx="12192002" cy="6858000"/>
          </a:xfrm>
          <a:prstGeom prst="rect">
            <a:avLst/>
          </a:prstGeom>
        </p:spPr>
      </p:pic>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5139411" y="2274838"/>
            <a:ext cx="6861464" cy="2492990"/>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Entrepreneurship</a:t>
            </a:r>
          </a:p>
          <a:p>
            <a:pPr algn="ctr"/>
            <a:r>
              <a:rPr lang="en-US" sz="9600" b="1" dirty="0">
                <a:solidFill>
                  <a:schemeClr val="bg1"/>
                </a:solidFill>
                <a:latin typeface="Arial" panose="020B0604020202020204" pitchFamily="34" charset="0"/>
                <a:cs typeface="Arial" panose="020B0604020202020204" pitchFamily="34" charset="0"/>
              </a:rPr>
              <a:t>101</a:t>
            </a: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027" y="1381991"/>
            <a:ext cx="4495260" cy="4094018"/>
          </a:xfrm>
          <a:prstGeom prst="rect">
            <a:avLst/>
          </a:prstGeom>
        </p:spPr>
      </p:pic>
    </p:spTree>
    <p:extLst>
      <p:ext uri="{BB962C8B-B14F-4D97-AF65-F5344CB8AC3E}">
        <p14:creationId xmlns:p14="http://schemas.microsoft.com/office/powerpoint/2010/main" val="3132907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55"/>
          <a:stretch/>
        </p:blipFill>
        <p:spPr>
          <a:xfrm>
            <a:off x="0" y="-1"/>
            <a:ext cx="6309818" cy="6429087"/>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1034654"/>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06906" y="3616746"/>
            <a:ext cx="5027894" cy="1810817"/>
          </a:xfrm>
          <a:prstGeom prst="rect">
            <a:avLst/>
          </a:prstGeom>
          <a:noFill/>
        </p:spPr>
        <p:txBody>
          <a:bodyPr wrap="square" rtlCol="0">
            <a:spAutoFit/>
          </a:bodyPr>
          <a:lstStyle/>
          <a:p>
            <a:pPr algn="ctr">
              <a:lnSpc>
                <a:spcPct val="120000"/>
              </a:lnSpc>
            </a:pPr>
            <a:r>
              <a:rPr lang="en-US" sz="3200" dirty="0">
                <a:latin typeface="Arial" panose="020B0604020202020204" pitchFamily="34" charset="0"/>
                <a:cs typeface="Arial" panose="020B0604020202020204" pitchFamily="34" charset="0"/>
              </a:rPr>
              <a:t>Based on these short videos, what is an entrepreneur?</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416908"/>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40982694"/>
      </p:ext>
    </p:extLst>
  </p:cSld>
  <p:clrMapOvr>
    <a:masterClrMapping/>
  </p:clrMapOvr>
  <p:transition spd="med">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US" u="sng" dirty="0">
                <a:latin typeface="Arial" panose="020B0604020202020204" pitchFamily="34" charset="0"/>
                <a:cs typeface="Arial" panose="020B0604020202020204" pitchFamily="34" charset="0"/>
                <a:hlinkClick r:id="rId3"/>
              </a:rPr>
              <a:t>https://www.youtube.com/watch?v=prDsSjywWag</a:t>
            </a:r>
            <a:endParaRPr lang="en-CA"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955964"/>
            <a:ext cx="4039773" cy="1200329"/>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Boys and Girls Club of Canada</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931"/>
          <a:stretch/>
        </p:blipFill>
        <p:spPr>
          <a:xfrm>
            <a:off x="5661599" y="1454132"/>
            <a:ext cx="5135032" cy="2849420"/>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4507" y="2304060"/>
            <a:ext cx="1124246" cy="1124246"/>
          </a:xfrm>
          <a:prstGeom prst="rect">
            <a:avLst/>
          </a:prstGeom>
        </p:spPr>
      </p:pic>
    </p:spTree>
    <p:extLst>
      <p:ext uri="{BB962C8B-B14F-4D97-AF65-F5344CB8AC3E}">
        <p14:creationId xmlns:p14="http://schemas.microsoft.com/office/powerpoint/2010/main" val="2266537065"/>
      </p:ext>
    </p:extLst>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12</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US" u="sng" dirty="0">
                <a:latin typeface="Arial" panose="020B0604020202020204" pitchFamily="34" charset="0"/>
                <a:cs typeface="Arial" panose="020B0604020202020204" pitchFamily="34" charset="0"/>
                <a:hlinkClick r:id="rId3"/>
              </a:rPr>
              <a:t>https://www.youtube.com/watch?v=92ZmzD70sOU</a:t>
            </a:r>
            <a:r>
              <a:rPr lang="en-US"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646331"/>
          </a:xfrm>
          <a:prstGeom prst="rect">
            <a:avLst/>
          </a:prstGeom>
        </p:spPr>
        <p:txBody>
          <a:bodyPr wrap="square">
            <a:spAutoFit/>
          </a:bodyPr>
          <a:lstStyle/>
          <a:p>
            <a:r>
              <a:rPr lang="fr-FR" sz="3600" b="1" i="1" dirty="0">
                <a:latin typeface="Arial" panose="020B0604020202020204" pitchFamily="34" charset="0"/>
                <a:cs typeface="Arial" panose="020B0604020202020204" pitchFamily="34" charset="0"/>
              </a:rPr>
              <a:t>Big </a:t>
            </a:r>
            <a:r>
              <a:rPr lang="fr-FR" sz="3600" b="1" i="1" dirty="0" err="1">
                <a:latin typeface="Arial" panose="020B0604020202020204" pitchFamily="34" charset="0"/>
                <a:cs typeface="Arial" panose="020B0604020202020204" pitchFamily="34" charset="0"/>
              </a:rPr>
              <a:t>Ideas</a:t>
            </a:r>
            <a:r>
              <a:rPr lang="fr-FR" sz="3600" b="1" i="1" dirty="0">
                <a:latin typeface="Arial" panose="020B0604020202020204" pitchFamily="34" charset="0"/>
                <a:cs typeface="Arial" panose="020B0604020202020204" pitchFamily="34" charset="0"/>
              </a:rPr>
              <a:t> Wales</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392391"/>
            <a:ext cx="5345639" cy="2947585"/>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1301178682"/>
      </p:ext>
    </p:extLst>
  </p:cSld>
  <p:clrMapOvr>
    <a:masterClrMapping/>
  </p:clrMapOvr>
  <p:transition spd="slow">
    <p:cover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738" r="7443"/>
          <a:stretch/>
        </p:blipFill>
        <p:spPr>
          <a:xfrm>
            <a:off x="0" y="0"/>
            <a:ext cx="5446643" cy="6421581"/>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13</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165606"/>
            <a:ext cx="6210299" cy="144655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What is an Entrepreneur?</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813685"/>
            <a:ext cx="6060372" cy="427809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Here are dictionary definitions of </a:t>
            </a:r>
            <a:r>
              <a:rPr lang="en-US" sz="2400" b="1" i="1" dirty="0">
                <a:latin typeface="Arial" panose="020B0604020202020204" pitchFamily="34" charset="0"/>
                <a:cs typeface="Arial" panose="020B0604020202020204" pitchFamily="34" charset="0"/>
              </a:rPr>
              <a:t>entrepreneur</a:t>
            </a:r>
            <a:r>
              <a:rPr lang="en-US" sz="2400" b="1"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 </a:t>
            </a:r>
            <a:r>
              <a:rPr lang="en-US" sz="2400" b="1" dirty="0">
                <a:solidFill>
                  <a:srgbClr val="0DB14B"/>
                </a:solidFill>
                <a:latin typeface="Arial" panose="020B0604020202020204" pitchFamily="34" charset="0"/>
                <a:cs typeface="Arial" panose="020B0604020202020204" pitchFamily="34" charset="0"/>
              </a:rPr>
              <a:t>entrepreneur</a:t>
            </a:r>
            <a:r>
              <a:rPr lang="en-US" sz="2000" dirty="0">
                <a:latin typeface="Arial" panose="020B0604020202020204" pitchFamily="34" charset="0"/>
                <a:cs typeface="Arial" panose="020B0604020202020204" pitchFamily="34" charset="0"/>
              </a:rPr>
              <a:t> is “a person who </a:t>
            </a:r>
            <a:r>
              <a:rPr lang="en-US" sz="2400" b="1" dirty="0">
                <a:solidFill>
                  <a:srgbClr val="0DB14B"/>
                </a:solidFill>
                <a:latin typeface="Arial" panose="020B0604020202020204" pitchFamily="34" charset="0"/>
                <a:cs typeface="Arial" panose="020B0604020202020204" pitchFamily="34" charset="0"/>
              </a:rPr>
              <a:t>organizes</a:t>
            </a:r>
            <a:r>
              <a:rPr lang="en-US" sz="2000" dirty="0">
                <a:latin typeface="Arial" panose="020B0604020202020204" pitchFamily="34" charset="0"/>
                <a:cs typeface="Arial" panose="020B0604020202020204" pitchFamily="34" charset="0"/>
              </a:rPr>
              <a:t> and manages any enterprise, especially a business, usually with considerable </a:t>
            </a:r>
            <a:r>
              <a:rPr lang="en-US" sz="2400" b="1" dirty="0">
                <a:solidFill>
                  <a:srgbClr val="0DB14B"/>
                </a:solidFill>
                <a:latin typeface="Arial" panose="020B0604020202020204" pitchFamily="34" charset="0"/>
                <a:cs typeface="Arial" panose="020B0604020202020204" pitchFamily="34" charset="0"/>
              </a:rPr>
              <a:t>initiative</a:t>
            </a:r>
            <a:r>
              <a:rPr lang="en-US" sz="2000" dirty="0">
                <a:latin typeface="Arial" panose="020B0604020202020204" pitchFamily="34" charset="0"/>
                <a:cs typeface="Arial" panose="020B0604020202020204" pitchFamily="34" charset="0"/>
              </a:rPr>
              <a:t> and </a:t>
            </a:r>
            <a:r>
              <a:rPr lang="en-US" sz="2400" b="1" dirty="0">
                <a:solidFill>
                  <a:srgbClr val="0DB14B"/>
                </a:solidFill>
                <a:latin typeface="Arial" panose="020B0604020202020204" pitchFamily="34" charset="0"/>
                <a:cs typeface="Arial" panose="020B0604020202020204" pitchFamily="34" charset="0"/>
              </a:rPr>
              <a:t>risk</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Random House Dictionary</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 </a:t>
            </a:r>
            <a:r>
              <a:rPr lang="en-US" sz="2400" b="1" dirty="0">
                <a:solidFill>
                  <a:srgbClr val="0DB14B"/>
                </a:solidFill>
                <a:latin typeface="Arial" panose="020B0604020202020204" pitchFamily="34" charset="0"/>
                <a:cs typeface="Arial" panose="020B0604020202020204" pitchFamily="34" charset="0"/>
              </a:rPr>
              <a:t>entrepreneur</a:t>
            </a:r>
            <a:r>
              <a:rPr lang="en-US" sz="2000" dirty="0">
                <a:latin typeface="Arial" panose="020B0604020202020204" pitchFamily="34" charset="0"/>
                <a:cs typeface="Arial" panose="020B0604020202020204" pitchFamily="34" charset="0"/>
              </a:rPr>
              <a:t> is “the owner or manager of a business or enterprise who, by risk and initiative, attempts </a:t>
            </a:r>
            <a:r>
              <a:rPr lang="en-US" sz="2400" b="1" dirty="0">
                <a:solidFill>
                  <a:srgbClr val="0DB14B"/>
                </a:solidFill>
                <a:latin typeface="Arial" panose="020B0604020202020204" pitchFamily="34" charset="0"/>
                <a:cs typeface="Arial" panose="020B0604020202020204" pitchFamily="34" charset="0"/>
              </a:rPr>
              <a:t>to make profits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Collins English Dictionary</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220713867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281040" y="3750386"/>
              <a:ext cx="2509456" cy="1384995"/>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 What is your definition of entrepreneur?</a:t>
              </a:r>
              <a:endParaRPr lang="en-US" sz="32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561765" y="1543287"/>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32115" y="2012273"/>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667" b="8667"/>
          <a:stretch/>
        </p:blipFill>
        <p:spPr>
          <a:xfrm>
            <a:off x="3090042" y="0"/>
            <a:ext cx="9101958" cy="6429087"/>
          </a:xfrm>
          <a:prstGeom prst="rect">
            <a:avLst/>
          </a:prstGeom>
        </p:spPr>
      </p:pic>
    </p:spTree>
    <p:extLst>
      <p:ext uri="{BB962C8B-B14F-4D97-AF65-F5344CB8AC3E}">
        <p14:creationId xmlns:p14="http://schemas.microsoft.com/office/powerpoint/2010/main" val="319433214"/>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27" t="808" b="1"/>
          <a:stretch/>
        </p:blipFill>
        <p:spPr>
          <a:xfrm>
            <a:off x="0" y="0"/>
            <a:ext cx="6317676" cy="642908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64125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06906" y="3223342"/>
            <a:ext cx="5027894" cy="2710742"/>
          </a:xfrm>
          <a:prstGeom prst="rect">
            <a:avLst/>
          </a:prstGeom>
          <a:noFill/>
        </p:spPr>
        <p:txBody>
          <a:bodyPr wrap="square" rtlCol="0">
            <a:spAutoFit/>
          </a:bodyPr>
          <a:lstStyle/>
          <a:p>
            <a:pPr algn="ctr">
              <a:lnSpc>
                <a:spcPct val="120000"/>
              </a:lnSpc>
            </a:pPr>
            <a:r>
              <a:rPr lang="en-US" sz="2400" dirty="0">
                <a:latin typeface="Arial" panose="020B0604020202020204" pitchFamily="34" charset="0"/>
                <a:cs typeface="Arial" panose="020B0604020202020204" pitchFamily="34" charset="0"/>
              </a:rPr>
              <a:t>Look at each of the graphs from Statistics Canada, as well as at the red markings on the graphs.  What does each graph tell us about running a small business in Canada?</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023504"/>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531634691"/>
      </p:ext>
    </p:extLst>
  </p:cSld>
  <p:clrMapOvr>
    <a:masterClrMapping/>
  </p:clrMapOvr>
  <p:transition spd="med">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589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1"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Statistics on Entrepreneurs</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2CEA06C8-D8CF-49FC-AA25-19A3BB607FD5}"/>
              </a:ext>
            </a:extLst>
          </p:cNvPr>
          <p:cNvSpPr txBox="1"/>
          <p:nvPr/>
        </p:nvSpPr>
        <p:spPr>
          <a:xfrm>
            <a:off x="2633471" y="967256"/>
            <a:ext cx="6925058" cy="523220"/>
          </a:xfrm>
          <a:prstGeom prst="rect">
            <a:avLst/>
          </a:prstGeom>
          <a:noFill/>
        </p:spPr>
        <p:txBody>
          <a:bodyPr wrap="square" rtlCol="0">
            <a:spAutoFit/>
          </a:bodyPr>
          <a:lstStyle/>
          <a:p>
            <a:pPr algn="ctr"/>
            <a:r>
              <a:rPr lang="en-CA" sz="2800" b="1" dirty="0">
                <a:latin typeface="Arial" panose="020B0604020202020204" pitchFamily="34" charset="0"/>
                <a:cs typeface="Arial" panose="020B0604020202020204" pitchFamily="34" charset="0"/>
              </a:rPr>
              <a:t>Number of Businesses 2001-2015</a:t>
            </a:r>
          </a:p>
        </p:txBody>
      </p:sp>
      <p:pic>
        <p:nvPicPr>
          <p:cNvPr id="13" name="Content Placeholder 10">
            <a:extLst>
              <a:ext uri="{FF2B5EF4-FFF2-40B4-BE49-F238E27FC236}">
                <a16:creationId xmlns="" xmlns:a16="http://schemas.microsoft.com/office/drawing/2014/main" id="{6FDE67C9-7944-A94B-8EEF-D9305150AFE9}"/>
              </a:ext>
            </a:extLst>
          </p:cNvPr>
          <p:cNvPicPr>
            <a:picLocks noGrp="1" noChangeAspect="1"/>
          </p:cNvPicPr>
          <p:nvPr/>
        </p:nvPicPr>
        <p:blipFill>
          <a:blip r:embed="rId3">
            <a:extLst>
              <a:ext uri="{28A0092B-C50C-407E-A947-70E740481C1C}">
                <a14:useLocalDpi xmlns:a14="http://schemas.microsoft.com/office/drawing/2010/main"/>
              </a:ext>
            </a:extLst>
          </a:blip>
          <a:stretch>
            <a:fillRect/>
          </a:stretch>
        </p:blipFill>
        <p:spPr>
          <a:xfrm>
            <a:off x="2403545" y="1615842"/>
            <a:ext cx="7384910" cy="4756380"/>
          </a:xfrm>
          <a:prstGeom prst="rect">
            <a:avLst/>
          </a:prstGeom>
        </p:spPr>
      </p:pic>
    </p:spTree>
    <p:extLst>
      <p:ext uri="{BB962C8B-B14F-4D97-AF65-F5344CB8AC3E}">
        <p14:creationId xmlns:p14="http://schemas.microsoft.com/office/powerpoint/2010/main" val="27640700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589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17</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Statistics on Entrepreneurs</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2CEA06C8-D8CF-49FC-AA25-19A3BB607FD5}"/>
              </a:ext>
            </a:extLst>
          </p:cNvPr>
          <p:cNvSpPr txBox="1"/>
          <p:nvPr/>
        </p:nvSpPr>
        <p:spPr>
          <a:xfrm>
            <a:off x="751609" y="967256"/>
            <a:ext cx="1068878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Number of Businesses by Size and Province 2017</a:t>
            </a:r>
          </a:p>
        </p:txBody>
      </p:sp>
      <p:pic>
        <p:nvPicPr>
          <p:cNvPr id="14" name="Content Placeholder 8">
            <a:extLst>
              <a:ext uri="{FF2B5EF4-FFF2-40B4-BE49-F238E27FC236}">
                <a16:creationId xmlns="" xmlns:a16="http://schemas.microsoft.com/office/drawing/2014/main" id="{0527E295-3FFD-2546-A0FE-D0131F3FB1C5}"/>
              </a:ext>
            </a:extLst>
          </p:cNvPr>
          <p:cNvPicPr>
            <a:picLocks noGrp="1" noChangeAspect="1"/>
          </p:cNvPicPr>
          <p:nvPr/>
        </p:nvPicPr>
        <p:blipFill>
          <a:blip r:embed="rId3">
            <a:extLst>
              <a:ext uri="{28A0092B-C50C-407E-A947-70E740481C1C}">
                <a14:useLocalDpi xmlns:a14="http://schemas.microsoft.com/office/drawing/2010/main"/>
              </a:ext>
            </a:extLst>
          </a:blip>
          <a:stretch>
            <a:fillRect/>
          </a:stretch>
        </p:blipFill>
        <p:spPr>
          <a:xfrm>
            <a:off x="2016642" y="1669837"/>
            <a:ext cx="8158716" cy="4759250"/>
          </a:xfrm>
          <a:prstGeom prst="rect">
            <a:avLst/>
          </a:prstGeom>
        </p:spPr>
      </p:pic>
      <p:sp>
        <p:nvSpPr>
          <p:cNvPr id="15" name="Oval 14">
            <a:extLst>
              <a:ext uri="{FF2B5EF4-FFF2-40B4-BE49-F238E27FC236}">
                <a16:creationId xmlns="" xmlns:a16="http://schemas.microsoft.com/office/drawing/2014/main" id="{1EBB5E49-0B78-8148-AFED-32EEF78C7378}"/>
              </a:ext>
            </a:extLst>
          </p:cNvPr>
          <p:cNvSpPr/>
          <p:nvPr/>
        </p:nvSpPr>
        <p:spPr>
          <a:xfrm>
            <a:off x="3355484" y="1688448"/>
            <a:ext cx="1614833" cy="4722026"/>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605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589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Statistics on Entrepreneurs</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2CEA06C8-D8CF-49FC-AA25-19A3BB607FD5}"/>
              </a:ext>
            </a:extLst>
          </p:cNvPr>
          <p:cNvSpPr txBox="1"/>
          <p:nvPr/>
        </p:nvSpPr>
        <p:spPr>
          <a:xfrm>
            <a:off x="751609" y="967256"/>
            <a:ext cx="1068878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Number of Businesses by Size, Goods and Services 2017</a:t>
            </a:r>
          </a:p>
        </p:txBody>
      </p:sp>
      <p:pic>
        <p:nvPicPr>
          <p:cNvPr id="14" name="Content Placeholder 9">
            <a:extLst>
              <a:ext uri="{FF2B5EF4-FFF2-40B4-BE49-F238E27FC236}">
                <a16:creationId xmlns="" xmlns:a16="http://schemas.microsoft.com/office/drawing/2014/main" id="{E09C862A-9461-294B-A6E9-6343312BE2B5}"/>
              </a:ext>
            </a:extLst>
          </p:cNvPr>
          <p:cNvPicPr>
            <a:picLocks noGrp="1" noChangeAspect="1"/>
          </p:cNvPicPr>
          <p:nvPr/>
        </p:nvPicPr>
        <p:blipFill>
          <a:blip r:embed="rId3">
            <a:extLst>
              <a:ext uri="{28A0092B-C50C-407E-A947-70E740481C1C}">
                <a14:useLocalDpi xmlns:a14="http://schemas.microsoft.com/office/drawing/2010/main"/>
              </a:ext>
            </a:extLst>
          </a:blip>
          <a:stretch>
            <a:fillRect/>
          </a:stretch>
        </p:blipFill>
        <p:spPr>
          <a:xfrm>
            <a:off x="2112246" y="1627481"/>
            <a:ext cx="8001858" cy="4733104"/>
          </a:xfrm>
          <a:prstGeom prst="rect">
            <a:avLst/>
          </a:prstGeom>
        </p:spPr>
      </p:pic>
      <p:sp>
        <p:nvSpPr>
          <p:cNvPr id="15" name="Oval 14">
            <a:extLst>
              <a:ext uri="{FF2B5EF4-FFF2-40B4-BE49-F238E27FC236}">
                <a16:creationId xmlns="" xmlns:a16="http://schemas.microsoft.com/office/drawing/2014/main" id="{EB1C5713-2D91-9C4A-A344-BCCF4776D8F2}"/>
              </a:ext>
            </a:extLst>
          </p:cNvPr>
          <p:cNvSpPr/>
          <p:nvPr/>
        </p:nvSpPr>
        <p:spPr>
          <a:xfrm rot="5400000">
            <a:off x="5286377" y="-1288183"/>
            <a:ext cx="1953430" cy="8911114"/>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752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589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Statistics on Entrepreneurs</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2CEA06C8-D8CF-49FC-AA25-19A3BB607FD5}"/>
              </a:ext>
            </a:extLst>
          </p:cNvPr>
          <p:cNvSpPr txBox="1"/>
          <p:nvPr/>
        </p:nvSpPr>
        <p:spPr>
          <a:xfrm>
            <a:off x="1463749" y="967256"/>
            <a:ext cx="926450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Number of Businesses by Size and Sector 2017</a:t>
            </a:r>
          </a:p>
        </p:txBody>
      </p:sp>
      <p:pic>
        <p:nvPicPr>
          <p:cNvPr id="14" name="Content Placeholder 8">
            <a:extLst>
              <a:ext uri="{FF2B5EF4-FFF2-40B4-BE49-F238E27FC236}">
                <a16:creationId xmlns="" xmlns:a16="http://schemas.microsoft.com/office/drawing/2014/main" id="{9B9C4AE8-73E9-8F47-A2FD-E88FEA2CBCF9}"/>
              </a:ext>
            </a:extLst>
          </p:cNvPr>
          <p:cNvPicPr>
            <a:picLocks noGrp="1" noChangeAspect="1"/>
          </p:cNvPicPr>
          <p:nvPr/>
        </p:nvPicPr>
        <p:blipFill>
          <a:blip r:embed="rId3">
            <a:extLst>
              <a:ext uri="{28A0092B-C50C-407E-A947-70E740481C1C}">
                <a14:useLocalDpi xmlns:a14="http://schemas.microsoft.com/office/drawing/2010/main"/>
              </a:ext>
            </a:extLst>
          </a:blip>
          <a:stretch>
            <a:fillRect/>
          </a:stretch>
        </p:blipFill>
        <p:spPr>
          <a:xfrm>
            <a:off x="2856613" y="1558978"/>
            <a:ext cx="6478774" cy="4807276"/>
          </a:xfrm>
          <a:prstGeom prst="rect">
            <a:avLst/>
          </a:prstGeom>
        </p:spPr>
      </p:pic>
      <p:sp>
        <p:nvSpPr>
          <p:cNvPr id="15" name="Oval 14">
            <a:extLst>
              <a:ext uri="{FF2B5EF4-FFF2-40B4-BE49-F238E27FC236}">
                <a16:creationId xmlns="" xmlns:a16="http://schemas.microsoft.com/office/drawing/2014/main" id="{49E0A2F7-FD56-4346-A346-E38B4FD969EE}"/>
              </a:ext>
            </a:extLst>
          </p:cNvPr>
          <p:cNvSpPr/>
          <p:nvPr/>
        </p:nvSpPr>
        <p:spPr>
          <a:xfrm>
            <a:off x="4635796" y="1615149"/>
            <a:ext cx="1765004" cy="4749412"/>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0986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 xmlns:a16="http://schemas.microsoft.com/office/drawing/2014/main" id="{ED1A1BF0-4D6D-405A-BF4E-59F868AA16F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t="7813" b="7813"/>
          <a:stretch>
            <a:fillRect/>
          </a:stretch>
        </p:blipFill>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a:t>
            </a:fld>
            <a:endParaRPr lang="en-US">
              <a:solidFill>
                <a:schemeClr val="bg1"/>
              </a:solidFill>
            </a:endParaRPr>
          </a:p>
        </p:txBody>
      </p:sp>
      <p:sp>
        <p:nvSpPr>
          <p:cNvPr id="12" name="Oval 11">
            <a:extLst>
              <a:ext uri="{FF2B5EF4-FFF2-40B4-BE49-F238E27FC236}">
                <a16:creationId xmlns="" xmlns:a16="http://schemas.microsoft.com/office/drawing/2014/main" id="{487510CB-74E3-452E-BEEF-6874A0CFF291}"/>
              </a:ext>
            </a:extLst>
          </p:cNvPr>
          <p:cNvSpPr/>
          <p:nvPr/>
        </p:nvSpPr>
        <p:spPr>
          <a:xfrm>
            <a:off x="6293376" y="831712"/>
            <a:ext cx="4915438" cy="491543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4816FBB-1E48-44DF-BF80-E07DFA6A1F1C}"/>
              </a:ext>
            </a:extLst>
          </p:cNvPr>
          <p:cNvSpPr txBox="1"/>
          <p:nvPr/>
        </p:nvSpPr>
        <p:spPr>
          <a:xfrm>
            <a:off x="6695213" y="2275611"/>
            <a:ext cx="4163288" cy="830997"/>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Introductions</a:t>
            </a:r>
            <a:endParaRPr lang="en-US" sz="4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8C39288-2375-4B57-A638-3D7F62981481}"/>
              </a:ext>
            </a:extLst>
          </p:cNvPr>
          <p:cNvSpPr txBox="1"/>
          <p:nvPr/>
        </p:nvSpPr>
        <p:spPr>
          <a:xfrm>
            <a:off x="7173194" y="3124201"/>
            <a:ext cx="370608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Instructor</a:t>
            </a:r>
          </a:p>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Participants</a:t>
            </a:r>
            <a:endParaRPr lang="en-US" sz="2800" b="1" dirty="0">
              <a:latin typeface="Arial" panose="020B0604020202020204" pitchFamily="34" charset="0"/>
              <a:cs typeface="Arial" panose="020B0604020202020204" pitchFamily="34" charset="0"/>
            </a:endParaRPr>
          </a:p>
        </p:txBody>
      </p:sp>
      <p:pic>
        <p:nvPicPr>
          <p:cNvPr id="16" name="Picture 15" descr="A picture containing device&#10;&#10;Description automatically generated">
            <a:extLst>
              <a:ext uri="{FF2B5EF4-FFF2-40B4-BE49-F238E27FC236}">
                <a16:creationId xmlns="" xmlns:a16="http://schemas.microsoft.com/office/drawing/2014/main" id="{8ECF3461-97F9-46F3-B1A9-0F6E5D0AD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347282000"/>
      </p:ext>
    </p:extLst>
  </p:cSld>
  <p:clrMapOvr>
    <a:masterClrMapping/>
  </p:clrMapOvr>
  <p:transition spd="med">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589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Statistics on Entrepreneurs</a:t>
            </a:r>
            <a:endParaRPr lang="en-US" sz="54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2CEA06C8-D8CF-49FC-AA25-19A3BB607FD5}"/>
              </a:ext>
            </a:extLst>
          </p:cNvPr>
          <p:cNvSpPr txBox="1"/>
          <p:nvPr/>
        </p:nvSpPr>
        <p:spPr>
          <a:xfrm>
            <a:off x="869373" y="967256"/>
            <a:ext cx="104532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Percentage of Private Sector Employment by Size 2017</a:t>
            </a:r>
          </a:p>
        </p:txBody>
      </p:sp>
      <p:pic>
        <p:nvPicPr>
          <p:cNvPr id="14" name="Content Placeholder 8">
            <a:extLst>
              <a:ext uri="{FF2B5EF4-FFF2-40B4-BE49-F238E27FC236}">
                <a16:creationId xmlns="" xmlns:a16="http://schemas.microsoft.com/office/drawing/2014/main" id="{01E83D2C-3675-8E4C-9F77-EDA66E6D42CA}"/>
              </a:ext>
            </a:extLst>
          </p:cNvPr>
          <p:cNvPicPr>
            <a:picLocks noGrp="1" noChangeAspect="1"/>
          </p:cNvPicPr>
          <p:nvPr/>
        </p:nvPicPr>
        <p:blipFill>
          <a:blip r:embed="rId2">
            <a:extLst>
              <a:ext uri="{28A0092B-C50C-407E-A947-70E740481C1C}">
                <a14:useLocalDpi xmlns:a14="http://schemas.microsoft.com/office/drawing/2010/main"/>
              </a:ext>
            </a:extLst>
          </a:blip>
          <a:stretch>
            <a:fillRect/>
          </a:stretch>
        </p:blipFill>
        <p:spPr>
          <a:xfrm>
            <a:off x="1072740" y="1817601"/>
            <a:ext cx="10046520" cy="4352862"/>
          </a:xfrm>
          <a:prstGeom prst="rect">
            <a:avLst/>
          </a:prstGeom>
        </p:spPr>
      </p:pic>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Oval 14">
            <a:extLst>
              <a:ext uri="{FF2B5EF4-FFF2-40B4-BE49-F238E27FC236}">
                <a16:creationId xmlns="" xmlns:a16="http://schemas.microsoft.com/office/drawing/2014/main" id="{4B8CFE62-A95C-6D49-A609-5110D3561FCB}"/>
              </a:ext>
            </a:extLst>
          </p:cNvPr>
          <p:cNvSpPr/>
          <p:nvPr/>
        </p:nvSpPr>
        <p:spPr>
          <a:xfrm rot="5400000">
            <a:off x="8679960" y="2438581"/>
            <a:ext cx="757677" cy="1086899"/>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7299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086" r="6878"/>
          <a:stretch/>
        </p:blipFill>
        <p:spPr>
          <a:xfrm>
            <a:off x="0" y="0"/>
            <a:ext cx="5460642" cy="6421582"/>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24675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Statistics on Entrepreneurs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693306"/>
            <a:ext cx="6168735" cy="83099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What do these statistics tell us about small businesses in Canada?</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764037"/>
            <a:ext cx="5732316" cy="3139321"/>
          </a:xfrm>
          <a:prstGeom prst="rect">
            <a:avLst/>
          </a:prstGeom>
          <a:noFill/>
        </p:spPr>
        <p:txBody>
          <a:bodyPr wrap="square" rtlCol="0">
            <a:spAutoFit/>
          </a:bodyPr>
          <a:lstStyle/>
          <a:p>
            <a:pPr marL="457200" indent="-457200">
              <a:buFont typeface="+mj-lt"/>
              <a:buAutoNum type="arabicPeriod"/>
            </a:pPr>
            <a:r>
              <a:rPr lang="en-US" sz="2200" dirty="0">
                <a:latin typeface="Arial" panose="020B0604020202020204" pitchFamily="34" charset="0"/>
                <a:cs typeface="Arial" panose="020B0604020202020204" pitchFamily="34" charset="0"/>
              </a:rPr>
              <a:t>The number of small businesses, and therefore entrepreneurs, is steadily increasing.</a:t>
            </a:r>
          </a:p>
          <a:p>
            <a:pPr marL="457200" indent="-457200">
              <a:buFont typeface="+mj-lt"/>
              <a:buAutoNum type="arabicPeriod"/>
            </a:pPr>
            <a:r>
              <a:rPr lang="en-US" sz="2200" dirty="0">
                <a:latin typeface="Arial" panose="020B0604020202020204" pitchFamily="34" charset="0"/>
                <a:cs typeface="Arial" panose="020B0604020202020204" pitchFamily="34" charset="0"/>
              </a:rPr>
              <a:t>Very small businesses (1-99 employees) represent the majority of businesses in all provinces.</a:t>
            </a:r>
          </a:p>
          <a:p>
            <a:pPr marL="457200" indent="-457200">
              <a:buFont typeface="+mj-lt"/>
              <a:buAutoNum type="arabicPeriod"/>
            </a:pPr>
            <a:r>
              <a:rPr lang="en-US" sz="2200" dirty="0">
                <a:latin typeface="Arial" panose="020B0604020202020204" pitchFamily="34" charset="0"/>
                <a:cs typeface="Arial" panose="020B0604020202020204" pitchFamily="34" charset="0"/>
              </a:rPr>
              <a:t>Very small businesses (1-99 employees) represent the majority of businesses in both goods and services.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45717530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AF9259-D2C1-4B20-97D4-C0BCF50446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086" r="6878"/>
          <a:stretch/>
        </p:blipFill>
        <p:spPr>
          <a:xfrm>
            <a:off x="0" y="0"/>
            <a:ext cx="5460642" cy="6421582"/>
          </a:xfrm>
          <a:prstGeom prst="rect">
            <a:avLst/>
          </a:prstGeom>
        </p:spPr>
      </p:pic>
      <p:sp>
        <p:nvSpPr>
          <p:cNvPr id="14" name="Rectangle 13">
            <a:extLst>
              <a:ext uri="{FF2B5EF4-FFF2-40B4-BE49-F238E27FC236}">
                <a16:creationId xmlns="" xmlns:a16="http://schemas.microsoft.com/office/drawing/2014/main" id="{75FCC5EF-6316-44D6-8C6A-DA7E13FEA453}"/>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24675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Statistics on Entrepreneurs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693306"/>
            <a:ext cx="6168735" cy="83099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What do these statistics tell us about small businesses in Canada?</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91200" y="2628743"/>
            <a:ext cx="5732316" cy="3477875"/>
          </a:xfrm>
          <a:prstGeom prst="rect">
            <a:avLst/>
          </a:prstGeom>
          <a:noFill/>
        </p:spPr>
        <p:txBody>
          <a:bodyPr wrap="square" rtlCol="0">
            <a:spAutoFit/>
          </a:bodyPr>
          <a:lstStyle/>
          <a:p>
            <a:pPr marL="457200" indent="-457200">
              <a:buFont typeface="+mj-lt"/>
              <a:buAutoNum type="arabicPeriod" startAt="4"/>
            </a:pPr>
            <a:r>
              <a:rPr lang="en-US" sz="2200" dirty="0">
                <a:latin typeface="Arial" panose="020B0604020202020204" pitchFamily="34" charset="0"/>
                <a:cs typeface="Arial" panose="020B0604020202020204" pitchFamily="34" charset="0"/>
              </a:rPr>
              <a:t>Very small businesses (1-99 employees) represent the majority of businesses in all sectors.</a:t>
            </a:r>
          </a:p>
          <a:p>
            <a:pPr marL="457200" indent="-457200">
              <a:buFont typeface="+mj-lt"/>
              <a:buAutoNum type="arabicPeriod" startAt="4"/>
            </a:pPr>
            <a:r>
              <a:rPr lang="en-US" sz="2200" dirty="0">
                <a:latin typeface="Arial" panose="020B0604020202020204" pitchFamily="34" charset="0"/>
                <a:cs typeface="Arial" panose="020B0604020202020204" pitchFamily="34" charset="0"/>
              </a:rPr>
              <a:t>Very small businesses (1-99 employees) represent the majority of employment in the private sector.</a:t>
            </a:r>
          </a:p>
          <a:p>
            <a:pPr marL="457200" indent="-457200">
              <a:buFont typeface="+mj-lt"/>
              <a:buAutoNum type="arabicPeriod" startAt="4"/>
            </a:pPr>
            <a:r>
              <a:rPr lang="en-US" sz="2200" dirty="0">
                <a:latin typeface="Arial" panose="020B0604020202020204" pitchFamily="34" charset="0"/>
                <a:cs typeface="Arial" panose="020B0604020202020204" pitchFamily="34" charset="0"/>
              </a:rPr>
              <a:t>Entrepreneurs are important to local, provincial and national economies.</a:t>
            </a:r>
          </a:p>
          <a:p>
            <a:pPr marL="457200" indent="-457200">
              <a:buFont typeface="+mj-lt"/>
              <a:buAutoNum type="arabicPeriod" startAt="4"/>
            </a:pPr>
            <a:r>
              <a:rPr lang="en-US" sz="2200" dirty="0">
                <a:latin typeface="Arial" panose="020B0604020202020204" pitchFamily="34" charset="0"/>
                <a:cs typeface="Arial" panose="020B0604020202020204" pitchFamily="34" charset="0"/>
              </a:rPr>
              <a:t>Being an entrepreneur is a good career choice to consider and learn more about.</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0155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 xmlns:a16="http://schemas.microsoft.com/office/drawing/2014/main" id="{D751E1B8-2D86-4D79-AF1C-E4A21759FB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66" t="555"/>
          <a:stretch/>
        </p:blipFill>
        <p:spPr>
          <a:xfrm>
            <a:off x="0" y="0"/>
            <a:ext cx="6260230"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1018682"/>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907329" y="3679141"/>
            <a:ext cx="4415298" cy="1596014"/>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Where can we see entrepreneurs all around us every day?</a:t>
            </a: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400936"/>
            <a:ext cx="1565588" cy="1565588"/>
          </a:xfrm>
          <a:prstGeom prst="rect">
            <a:avLst/>
          </a:prstGeom>
        </p:spPr>
      </p:pic>
    </p:spTree>
    <p:extLst>
      <p:ext uri="{BB962C8B-B14F-4D97-AF65-F5344CB8AC3E}">
        <p14:creationId xmlns:p14="http://schemas.microsoft.com/office/powerpoint/2010/main" val="952367881"/>
      </p:ext>
    </p:extLst>
  </p:cSld>
  <p:clrMapOvr>
    <a:masterClrMapping/>
  </p:clrMapOvr>
  <p:transition spd="slow">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3E462058-BB50-7243-8908-1904F2D74397}"/>
              </a:ext>
            </a:extLst>
          </p:cNvPr>
          <p:cNvPicPr>
            <a:picLocks noChangeAspect="1"/>
          </p:cNvPicPr>
          <p:nvPr/>
        </p:nvPicPr>
        <p:blipFill rotWithShape="1">
          <a:blip r:embed="rId2">
            <a:extLst>
              <a:ext uri="{28A0092B-C50C-407E-A947-70E740481C1C}">
                <a14:useLocalDpi xmlns:a14="http://schemas.microsoft.com/office/drawing/2010/main"/>
              </a:ext>
            </a:extLst>
          </a:blip>
          <a:srcRect t="17503" b="9394"/>
          <a:stretch/>
        </p:blipFill>
        <p:spPr>
          <a:xfrm>
            <a:off x="-1" y="1408147"/>
            <a:ext cx="12191999" cy="5013434"/>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73619"/>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24</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864779" y="207818"/>
            <a:ext cx="13921560"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Entrepreneurs Around Us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412571845"/>
      </p:ext>
    </p:extLst>
  </p:cSld>
  <p:clrMapOvr>
    <a:masterClrMapping/>
  </p:clrMapOvr>
  <p:transition spd="med">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775267D-E3E3-1641-9CB8-3AA5C3555DC0}"/>
              </a:ext>
            </a:extLst>
          </p:cNvPr>
          <p:cNvPicPr>
            <a:picLocks noChangeAspect="1"/>
          </p:cNvPicPr>
          <p:nvPr/>
        </p:nvPicPr>
        <p:blipFill rotWithShape="1">
          <a:blip r:embed="rId2">
            <a:extLst>
              <a:ext uri="{28A0092B-C50C-407E-A947-70E740481C1C}">
                <a14:useLocalDpi xmlns:a14="http://schemas.microsoft.com/office/drawing/2010/main"/>
              </a:ext>
            </a:extLst>
          </a:blip>
          <a:srcRect l="24579" b="28907"/>
          <a:stretch/>
        </p:blipFill>
        <p:spPr>
          <a:xfrm>
            <a:off x="0" y="0"/>
            <a:ext cx="12192000" cy="6429087"/>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25</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6328907" y="-419724"/>
            <a:ext cx="4684614" cy="468461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1137753"/>
            <a:ext cx="5212771" cy="1569660"/>
          </a:xfrm>
          <a:prstGeom prst="rect">
            <a:avLst/>
          </a:prstGeom>
          <a:noFill/>
        </p:spPr>
        <p:txBody>
          <a:bodyPr wrap="square" rtlCol="0">
            <a:spAutoFit/>
          </a:bodyPr>
          <a:lstStyle/>
          <a:p>
            <a:pPr algn="ctr"/>
            <a:r>
              <a:rPr lang="en-CA" sz="4800" b="1" dirty="0">
                <a:solidFill>
                  <a:schemeClr val="bg1"/>
                </a:solidFill>
                <a:latin typeface="Arial" panose="020B0604020202020204" pitchFamily="34" charset="0"/>
                <a:cs typeface="Arial" panose="020B0604020202020204" pitchFamily="34" charset="0"/>
              </a:rPr>
              <a:t>Entrepreneurs Around Us</a:t>
            </a: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556142150"/>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1311D0F-36D7-B34C-903E-7667CE931D5B}"/>
              </a:ext>
            </a:extLst>
          </p:cNvPr>
          <p:cNvPicPr>
            <a:picLocks noChangeAspect="1"/>
          </p:cNvPicPr>
          <p:nvPr/>
        </p:nvPicPr>
        <p:blipFill rotWithShape="1">
          <a:blip r:embed="rId2">
            <a:extLst>
              <a:ext uri="{28A0092B-C50C-407E-A947-70E740481C1C}">
                <a14:useLocalDpi xmlns:a14="http://schemas.microsoft.com/office/drawing/2010/main"/>
              </a:ext>
            </a:extLst>
          </a:blip>
          <a:srcRect t="7743" b="19154"/>
          <a:stretch/>
        </p:blipFill>
        <p:spPr>
          <a:xfrm>
            <a:off x="0" y="1408147"/>
            <a:ext cx="12191999" cy="5013435"/>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73619"/>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864779" y="207818"/>
            <a:ext cx="13921560"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Entrepreneurs Around Us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40012959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BE0CAAA-D5AE-114B-A76C-2D1F02EA72D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27</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6328907" y="-419724"/>
            <a:ext cx="4684614" cy="468461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1137753"/>
            <a:ext cx="5212771" cy="1569660"/>
          </a:xfrm>
          <a:prstGeom prst="rect">
            <a:avLst/>
          </a:prstGeom>
          <a:noFill/>
        </p:spPr>
        <p:txBody>
          <a:bodyPr wrap="square" rtlCol="0">
            <a:spAutoFit/>
          </a:bodyPr>
          <a:lstStyle/>
          <a:p>
            <a:pPr algn="ctr"/>
            <a:r>
              <a:rPr lang="en-CA" sz="4800" b="1" dirty="0">
                <a:solidFill>
                  <a:schemeClr val="bg1"/>
                </a:solidFill>
                <a:latin typeface="Arial" panose="020B0604020202020204" pitchFamily="34" charset="0"/>
                <a:cs typeface="Arial" panose="020B0604020202020204" pitchFamily="34" charset="0"/>
              </a:rPr>
              <a:t>Entrepreneurs Around Us</a:t>
            </a: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427125698"/>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06FDC65-1A6E-644D-BC5D-1877D3BC62A1}"/>
              </a:ext>
            </a:extLst>
          </p:cNvPr>
          <p:cNvPicPr>
            <a:picLocks noChangeAspect="1"/>
          </p:cNvPicPr>
          <p:nvPr/>
        </p:nvPicPr>
        <p:blipFill rotWithShape="1">
          <a:blip r:embed="rId2">
            <a:extLst>
              <a:ext uri="{28A0092B-C50C-407E-A947-70E740481C1C}">
                <a14:useLocalDpi xmlns:a14="http://schemas.microsoft.com/office/drawing/2010/main"/>
              </a:ext>
            </a:extLst>
          </a:blip>
          <a:srcRect t="1716" b="25071"/>
          <a:stretch/>
        </p:blipFill>
        <p:spPr>
          <a:xfrm>
            <a:off x="0" y="1408148"/>
            <a:ext cx="12192000" cy="5020940"/>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73619"/>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864779" y="207818"/>
            <a:ext cx="13921560"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Entrepreneurs Around Us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628539661"/>
      </p:ext>
    </p:extLst>
  </p:cSld>
  <p:clrMapOvr>
    <a:masterClrMapping/>
  </p:clrMapOvr>
  <p:transition spd="med">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359888"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138223" y="3186532"/>
            <a:ext cx="3071536" cy="2246769"/>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 Do you know any entrepreneurs? If yes, what types of businesses have they built?</a:t>
            </a:r>
            <a:endParaRPr lang="en-US" sz="32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99988" y="1126987"/>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270338" y="1595973"/>
            <a:ext cx="833740" cy="934364"/>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29</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6" name="Picture 5" descr="A person standing in front of a building&#10;&#10;Description automatically generated">
            <a:extLst>
              <a:ext uri="{FF2B5EF4-FFF2-40B4-BE49-F238E27FC236}">
                <a16:creationId xmlns="" xmlns:a16="http://schemas.microsoft.com/office/drawing/2014/main" id="{F2B41F14-F101-415D-8C05-54C7536C2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850" b="6254"/>
          <a:stretch/>
        </p:blipFill>
        <p:spPr>
          <a:xfrm>
            <a:off x="3359888" y="0"/>
            <a:ext cx="8832112" cy="6429087"/>
          </a:xfrm>
          <a:prstGeom prst="rect">
            <a:avLst/>
          </a:prstGeom>
        </p:spPr>
      </p:pic>
    </p:spTree>
    <p:extLst>
      <p:ext uri="{BB962C8B-B14F-4D97-AF65-F5344CB8AC3E}">
        <p14:creationId xmlns:p14="http://schemas.microsoft.com/office/powerpoint/2010/main" val="755777008"/>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 xmlns:a16="http://schemas.microsoft.com/office/drawing/2014/main" id="{4EB39B9A-12E4-430F-8170-E6A8CDD15C75}"/>
              </a:ext>
            </a:extLst>
          </p:cNvPr>
          <p:cNvPicPr>
            <a:picLocks noChangeAspect="1"/>
          </p:cNvPicPr>
          <p:nvPr/>
        </p:nvPicPr>
        <p:blipFill rotWithShape="1">
          <a:blip r:embed="rId2">
            <a:extLst>
              <a:ext uri="{28A0092B-C50C-407E-A947-70E740481C1C}">
                <a14:useLocalDpi xmlns:a14="http://schemas.microsoft.com/office/drawing/2010/main"/>
              </a:ext>
            </a:extLst>
          </a:blip>
          <a:srcRect t="1467" r="4374" b="17849"/>
          <a:stretch/>
        </p:blipFill>
        <p:spPr>
          <a:xfrm>
            <a:off x="0" y="0"/>
            <a:ext cx="12192000"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0" y="0"/>
            <a:ext cx="5392882"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3170099"/>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Emergency exits, emergency protocols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Washrooms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Food and drink</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Cell phone use</a:t>
            </a:r>
          </a:p>
        </p:txBody>
      </p:sp>
      <p:pic>
        <p:nvPicPr>
          <p:cNvPr id="11" name="Picture 10" descr="A picture containing device&#10;&#10;Description automatically generated">
            <a:extLst>
              <a:ext uri="{FF2B5EF4-FFF2-40B4-BE49-F238E27FC236}">
                <a16:creationId xmlns="" xmlns:a16="http://schemas.microsoft.com/office/drawing/2014/main" id="{F7317EEA-F751-4E0F-85FA-BBD424B3B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689002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anim calcmode="lin" valueType="num">
                                      <p:cBhvr additive="base">
                                        <p:cTn id="27" dur="750" fill="hold"/>
                                        <p:tgtEl>
                                          <p:spTgt spid="28">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200"/>
          <a:stretch/>
        </p:blipFill>
        <p:spPr>
          <a:xfrm>
            <a:off x="0" y="0"/>
            <a:ext cx="6223359" cy="6429087"/>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375436"/>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582860" y="2957528"/>
            <a:ext cx="5112954" cy="3153940"/>
          </a:xfrm>
          <a:prstGeom prst="rect">
            <a:avLst/>
          </a:prstGeom>
          <a:noFill/>
        </p:spPr>
        <p:txBody>
          <a:bodyPr wrap="square" rtlCol="0">
            <a:spAutoFit/>
          </a:bodyPr>
          <a:lstStyle/>
          <a:p>
            <a:pPr algn="ctr">
              <a:lnSpc>
                <a:spcPct val="120000"/>
              </a:lnSpc>
            </a:pPr>
            <a:r>
              <a:rPr lang="en-US" sz="2400" dirty="0">
                <a:latin typeface="Arial" panose="020B0604020202020204" pitchFamily="34" charset="0"/>
                <a:cs typeface="Arial" panose="020B0604020202020204" pitchFamily="34" charset="0"/>
              </a:rPr>
              <a:t>Watch one or more videos from the series How to Quit Your Job from the Canadian Federation of Independent Businesses (CFIB).  Each video tells the story of a small Canadian entrepreneur.  What did you learn from the story?</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757690"/>
            <a:ext cx="1565588" cy="1565588"/>
          </a:xfrm>
          <a:prstGeom prst="rect">
            <a:avLst/>
          </a:prstGeom>
        </p:spPr>
      </p:pic>
    </p:spTree>
    <p:extLst>
      <p:ext uri="{BB962C8B-B14F-4D97-AF65-F5344CB8AC3E}">
        <p14:creationId xmlns:p14="http://schemas.microsoft.com/office/powerpoint/2010/main" val="3732780223"/>
      </p:ext>
    </p:extLst>
  </p:cSld>
  <p:clrMapOvr>
    <a:masterClrMapping/>
  </p:clrMapOvr>
  <p:transition spd="slow">
    <p:push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https://www.youtube.com/watch?v=EP3XfW0LPd0</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200329"/>
          </a:xfrm>
          <a:prstGeom prst="rect">
            <a:avLst/>
          </a:prstGeom>
        </p:spPr>
        <p:txBody>
          <a:bodyPr wrap="square">
            <a:spAutoFit/>
          </a:bodyPr>
          <a:lstStyle/>
          <a:p>
            <a:r>
              <a:rPr lang="fr-FR" sz="3600" b="1" i="1" dirty="0">
                <a:latin typeface="Arial" panose="020B0604020202020204" pitchFamily="34" charset="0"/>
                <a:cs typeface="Arial" panose="020B0604020202020204" pitchFamily="34" charset="0"/>
              </a:rPr>
              <a:t>Durham Custom Wood Décor </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381384"/>
            <a:ext cx="5345639" cy="2964501"/>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1647282774"/>
      </p:ext>
    </p:extLst>
  </p:cSld>
  <p:clrMapOvr>
    <a:masterClrMapping/>
  </p:clrMapOvr>
  <p:transition spd="slow">
    <p:cover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https://www.youtube.com/watch?v=WbTJvBqjcWE</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646331"/>
          </a:xfrm>
          <a:prstGeom prst="rect">
            <a:avLst/>
          </a:prstGeom>
        </p:spPr>
        <p:txBody>
          <a:bodyPr wrap="square">
            <a:spAutoFit/>
          </a:bodyPr>
          <a:lstStyle/>
          <a:p>
            <a:r>
              <a:rPr lang="fr-FR" sz="3600" b="1" i="1" dirty="0">
                <a:latin typeface="Arial" panose="020B0604020202020204" pitchFamily="34" charset="0"/>
                <a:cs typeface="Arial" panose="020B0604020202020204" pitchFamily="34" charset="0"/>
              </a:rPr>
              <a:t>FART Café</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425487"/>
            <a:ext cx="5345639" cy="2953566"/>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3631765267"/>
      </p:ext>
    </p:extLst>
  </p:cSld>
  <p:clrMapOvr>
    <a:masterClrMapping/>
  </p:clrMapOvr>
  <p:transition spd="slow">
    <p:cover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https://www.youtube.com/watch?v=d2BkJMprq5w</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646331"/>
          </a:xfrm>
          <a:prstGeom prst="rect">
            <a:avLst/>
          </a:prstGeom>
        </p:spPr>
        <p:txBody>
          <a:bodyPr wrap="square">
            <a:spAutoFit/>
          </a:bodyPr>
          <a:lstStyle/>
          <a:p>
            <a:r>
              <a:rPr lang="fr-FR" sz="3600" b="1" i="1" dirty="0" err="1">
                <a:latin typeface="Arial" panose="020B0604020202020204" pitchFamily="34" charset="0"/>
                <a:cs typeface="Arial" panose="020B0604020202020204" pitchFamily="34" charset="0"/>
              </a:rPr>
              <a:t>Vezeau</a:t>
            </a:r>
            <a:r>
              <a:rPr lang="fr-FR" sz="3600" b="1" i="1" dirty="0">
                <a:latin typeface="Arial" panose="020B0604020202020204" pitchFamily="34" charset="0"/>
                <a:cs typeface="Arial" panose="020B0604020202020204" pitchFamily="34" charset="0"/>
              </a:rPr>
              <a:t> </a:t>
            </a:r>
            <a:r>
              <a:rPr lang="fr-FR" sz="3600" b="1" i="1" dirty="0" err="1">
                <a:latin typeface="Arial" panose="020B0604020202020204" pitchFamily="34" charset="0"/>
                <a:cs typeface="Arial" panose="020B0604020202020204" pitchFamily="34" charset="0"/>
              </a:rPr>
              <a:t>Wines</a:t>
            </a:r>
            <a:r>
              <a:rPr lang="fr-FR" sz="3600" b="1" i="1" dirty="0">
                <a:latin typeface="Arial" panose="020B0604020202020204" pitchFamily="34" charset="0"/>
                <a:cs typeface="Arial" panose="020B0604020202020204" pitchFamily="34" charset="0"/>
              </a:rPr>
              <a:t> </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417366"/>
            <a:ext cx="5345639" cy="3026863"/>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992097568"/>
      </p:ext>
    </p:extLst>
  </p:cSld>
  <p:clrMapOvr>
    <a:masterClrMapping/>
  </p:clrMapOvr>
  <p:transition spd="slow">
    <p:cover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8437" y="1429615"/>
            <a:ext cx="5345639" cy="3014614"/>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34</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https://www.youtube.com/watch?v=oRcK7EKdthw</a:t>
            </a: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646331"/>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Touch of a Paw Spa </a:t>
            </a:r>
            <a:endParaRPr lang="fr-FR"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1610347703"/>
      </p:ext>
    </p:extLst>
  </p:cSld>
  <p:clrMapOvr>
    <a:masterClrMapping/>
  </p:clrMapOvr>
  <p:transition spd="slow">
    <p:cover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35</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https://www.youtube.com/watch?v=2e0_Tquiv4U</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The Grid Family Entertainment Centre </a:t>
            </a:r>
            <a:endParaRPr lang="fr-FR"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426389"/>
            <a:ext cx="5345639" cy="3017840"/>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3704189104"/>
      </p:ext>
    </p:extLst>
  </p:cSld>
  <p:clrMapOvr>
    <a:masterClrMapping/>
  </p:clrMapOvr>
  <p:transition spd="slow">
    <p:cover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41" r="7553"/>
          <a:stretch/>
        </p:blipFill>
        <p:spPr>
          <a:xfrm>
            <a:off x="0" y="0"/>
            <a:ext cx="5452360" cy="6421582"/>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1011" y="225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36</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0" name="TextBox 29">
            <a:extLst>
              <a:ext uri="{FF2B5EF4-FFF2-40B4-BE49-F238E27FC236}">
                <a16:creationId xmlns="" xmlns:a16="http://schemas.microsoft.com/office/drawing/2014/main" id="{B7902BD1-2D1D-4554-A56D-93AB09A249DE}"/>
              </a:ext>
            </a:extLst>
          </p:cNvPr>
          <p:cNvSpPr txBox="1"/>
          <p:nvPr/>
        </p:nvSpPr>
        <p:spPr>
          <a:xfrm>
            <a:off x="5770418" y="24675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A Model of Entrepreneurship</a:t>
            </a:r>
            <a:endParaRPr lang="en-US" sz="44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45D95B1B-D264-4CEA-AAA9-6042598CD21C}"/>
              </a:ext>
            </a:extLst>
          </p:cNvPr>
          <p:cNvSpPr txBox="1"/>
          <p:nvPr/>
        </p:nvSpPr>
        <p:spPr>
          <a:xfrm>
            <a:off x="5791200" y="1679599"/>
            <a:ext cx="6168735" cy="954107"/>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4.1  Gartner’s (1985) Model of Entrepreneurship</a:t>
            </a:r>
          </a:p>
        </p:txBody>
      </p:sp>
      <p:grpSp>
        <p:nvGrpSpPr>
          <p:cNvPr id="2" name="Group 1">
            <a:extLst>
              <a:ext uri="{FF2B5EF4-FFF2-40B4-BE49-F238E27FC236}">
                <a16:creationId xmlns="" xmlns:a16="http://schemas.microsoft.com/office/drawing/2014/main" id="{4F00B8B1-37BD-4A71-B6B9-30F2700CD575}"/>
              </a:ext>
            </a:extLst>
          </p:cNvPr>
          <p:cNvGrpSpPr/>
          <p:nvPr/>
        </p:nvGrpSpPr>
        <p:grpSpPr>
          <a:xfrm>
            <a:off x="5867572" y="3702218"/>
            <a:ext cx="1837581" cy="1754348"/>
            <a:chOff x="7915214" y="4597698"/>
            <a:chExt cx="1837581" cy="1754348"/>
          </a:xfrm>
        </p:grpSpPr>
        <p:sp>
          <p:nvSpPr>
            <p:cNvPr id="25" name="Oval 24">
              <a:extLst>
                <a:ext uri="{FF2B5EF4-FFF2-40B4-BE49-F238E27FC236}">
                  <a16:creationId xmlns="" xmlns:a16="http://schemas.microsoft.com/office/drawing/2014/main" id="{9039E784-BB25-4BEF-922C-4AED07CA4AC7}"/>
                </a:ext>
              </a:extLst>
            </p:cNvPr>
            <p:cNvSpPr/>
            <p:nvPr/>
          </p:nvSpPr>
          <p:spPr>
            <a:xfrm>
              <a:off x="7944854" y="4597698"/>
              <a:ext cx="1754348" cy="1754348"/>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 xmlns:a16="http://schemas.microsoft.com/office/drawing/2014/main" id="{4FF203B5-DCAD-4662-9784-0E8D1D457F5C}"/>
                </a:ext>
              </a:extLst>
            </p:cNvPr>
            <p:cNvSpPr txBox="1"/>
            <p:nvPr/>
          </p:nvSpPr>
          <p:spPr>
            <a:xfrm>
              <a:off x="7915214" y="5242993"/>
              <a:ext cx="1837581" cy="677108"/>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Environment</a:t>
              </a:r>
            </a:p>
            <a:p>
              <a:pPr algn="ct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 xmlns:a16="http://schemas.microsoft.com/office/drawing/2014/main" id="{836C890E-B0BA-4D0F-96D7-385CBA0C3908}"/>
              </a:ext>
            </a:extLst>
          </p:cNvPr>
          <p:cNvGrpSpPr/>
          <p:nvPr/>
        </p:nvGrpSpPr>
        <p:grpSpPr>
          <a:xfrm>
            <a:off x="7990399" y="2644400"/>
            <a:ext cx="1754089" cy="1495382"/>
            <a:chOff x="6053256" y="2670449"/>
            <a:chExt cx="1455892" cy="1241166"/>
          </a:xfrm>
        </p:grpSpPr>
        <p:sp>
          <p:nvSpPr>
            <p:cNvPr id="17" name="Oval 16">
              <a:extLst>
                <a:ext uri="{FF2B5EF4-FFF2-40B4-BE49-F238E27FC236}">
                  <a16:creationId xmlns="" xmlns:a16="http://schemas.microsoft.com/office/drawing/2014/main" id="{730C84DB-2E0B-453C-8DCF-43A160EBB37B}"/>
                </a:ext>
              </a:extLst>
            </p:cNvPr>
            <p:cNvSpPr/>
            <p:nvPr/>
          </p:nvSpPr>
          <p:spPr>
            <a:xfrm>
              <a:off x="6147513" y="2670449"/>
              <a:ext cx="1241166" cy="1241166"/>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 xmlns:a16="http://schemas.microsoft.com/office/drawing/2014/main" id="{E5ECD886-5DEA-4838-8DEA-07D1D85607BF}"/>
                </a:ext>
              </a:extLst>
            </p:cNvPr>
            <p:cNvSpPr txBox="1"/>
            <p:nvPr/>
          </p:nvSpPr>
          <p:spPr>
            <a:xfrm>
              <a:off x="6053256" y="3145655"/>
              <a:ext cx="1455892" cy="281000"/>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Entrepreneur</a:t>
              </a:r>
            </a:p>
          </p:txBody>
        </p:sp>
      </p:grpSp>
      <p:grpSp>
        <p:nvGrpSpPr>
          <p:cNvPr id="34" name="Group 33">
            <a:extLst>
              <a:ext uri="{FF2B5EF4-FFF2-40B4-BE49-F238E27FC236}">
                <a16:creationId xmlns="" xmlns:a16="http://schemas.microsoft.com/office/drawing/2014/main" id="{422678CA-01AC-4961-B6D7-4577E42145A3}"/>
              </a:ext>
            </a:extLst>
          </p:cNvPr>
          <p:cNvGrpSpPr/>
          <p:nvPr/>
        </p:nvGrpSpPr>
        <p:grpSpPr>
          <a:xfrm>
            <a:off x="10013489" y="3808893"/>
            <a:ext cx="1837581" cy="1754348"/>
            <a:chOff x="7915214" y="4597698"/>
            <a:chExt cx="1837581" cy="1754348"/>
          </a:xfrm>
        </p:grpSpPr>
        <p:sp>
          <p:nvSpPr>
            <p:cNvPr id="35" name="Oval 34">
              <a:extLst>
                <a:ext uri="{FF2B5EF4-FFF2-40B4-BE49-F238E27FC236}">
                  <a16:creationId xmlns="" xmlns:a16="http://schemas.microsoft.com/office/drawing/2014/main" id="{04462A05-EA29-448B-8B21-93BEE251B5A5}"/>
                </a:ext>
              </a:extLst>
            </p:cNvPr>
            <p:cNvSpPr/>
            <p:nvPr/>
          </p:nvSpPr>
          <p:spPr>
            <a:xfrm>
              <a:off x="7944854" y="4597698"/>
              <a:ext cx="1754348" cy="1754348"/>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 xmlns:a16="http://schemas.microsoft.com/office/drawing/2014/main" id="{6B3AAFF1-0322-4BD8-9973-4A4F6BD6DA96}"/>
                </a:ext>
              </a:extLst>
            </p:cNvPr>
            <p:cNvSpPr txBox="1"/>
            <p:nvPr/>
          </p:nvSpPr>
          <p:spPr>
            <a:xfrm>
              <a:off x="7915214" y="5242993"/>
              <a:ext cx="1837581" cy="677108"/>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Organization</a:t>
              </a:r>
            </a:p>
            <a:p>
              <a:pPr algn="ct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 xmlns:a16="http://schemas.microsoft.com/office/drawing/2014/main" id="{E1F3E3B2-1CC2-497C-B052-156481291298}"/>
              </a:ext>
            </a:extLst>
          </p:cNvPr>
          <p:cNvGrpSpPr/>
          <p:nvPr/>
        </p:nvGrpSpPr>
        <p:grpSpPr>
          <a:xfrm>
            <a:off x="7990399" y="4832108"/>
            <a:ext cx="1754089" cy="1495382"/>
            <a:chOff x="6053256" y="2670449"/>
            <a:chExt cx="1455892" cy="1241166"/>
          </a:xfrm>
        </p:grpSpPr>
        <p:sp>
          <p:nvSpPr>
            <p:cNvPr id="38" name="Oval 37">
              <a:extLst>
                <a:ext uri="{FF2B5EF4-FFF2-40B4-BE49-F238E27FC236}">
                  <a16:creationId xmlns="" xmlns:a16="http://schemas.microsoft.com/office/drawing/2014/main" id="{0B515E0B-DA8E-4737-8188-075835687131}"/>
                </a:ext>
              </a:extLst>
            </p:cNvPr>
            <p:cNvSpPr/>
            <p:nvPr/>
          </p:nvSpPr>
          <p:spPr>
            <a:xfrm>
              <a:off x="6147513" y="2670449"/>
              <a:ext cx="1241166" cy="1241166"/>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 xmlns:a16="http://schemas.microsoft.com/office/drawing/2014/main" id="{CB2FC88F-E3AC-42D3-87A6-DA0FBEF3A3A4}"/>
                </a:ext>
              </a:extLst>
            </p:cNvPr>
            <p:cNvSpPr txBox="1"/>
            <p:nvPr/>
          </p:nvSpPr>
          <p:spPr>
            <a:xfrm>
              <a:off x="6053256" y="3157331"/>
              <a:ext cx="1455892" cy="281000"/>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Process</a:t>
              </a:r>
            </a:p>
          </p:txBody>
        </p:sp>
      </p:grpSp>
      <p:cxnSp>
        <p:nvCxnSpPr>
          <p:cNvPr id="5" name="Straight Arrow Connector 4">
            <a:extLst>
              <a:ext uri="{FF2B5EF4-FFF2-40B4-BE49-F238E27FC236}">
                <a16:creationId xmlns="" xmlns:a16="http://schemas.microsoft.com/office/drawing/2014/main" id="{66228952-64F4-4B16-8114-4456E56AFF4B}"/>
              </a:ext>
            </a:extLst>
          </p:cNvPr>
          <p:cNvCxnSpPr/>
          <p:nvPr/>
        </p:nvCxnSpPr>
        <p:spPr>
          <a:xfrm>
            <a:off x="7863840" y="4469428"/>
            <a:ext cx="2087187"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8CA64702-FB7D-422D-9A13-E09DD22DF1EF}"/>
              </a:ext>
            </a:extLst>
          </p:cNvPr>
          <p:cNvCxnSpPr>
            <a:cxnSpLocks/>
          </p:cNvCxnSpPr>
          <p:nvPr/>
        </p:nvCxnSpPr>
        <p:spPr>
          <a:xfrm flipV="1">
            <a:off x="7530139" y="3714266"/>
            <a:ext cx="510492" cy="33599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C45CA232-B03E-475C-A3E0-886F40D2B6B9}"/>
              </a:ext>
            </a:extLst>
          </p:cNvPr>
          <p:cNvCxnSpPr>
            <a:cxnSpLocks/>
          </p:cNvCxnSpPr>
          <p:nvPr/>
        </p:nvCxnSpPr>
        <p:spPr>
          <a:xfrm>
            <a:off x="9684351" y="3724061"/>
            <a:ext cx="533351" cy="31640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 xmlns:a16="http://schemas.microsoft.com/office/drawing/2014/main" id="{4477AC41-CD42-42B9-AA3F-D8D56A739FCE}"/>
              </a:ext>
            </a:extLst>
          </p:cNvPr>
          <p:cNvCxnSpPr>
            <a:cxnSpLocks/>
          </p:cNvCxnSpPr>
          <p:nvPr/>
        </p:nvCxnSpPr>
        <p:spPr>
          <a:xfrm flipV="1">
            <a:off x="9676636" y="5082006"/>
            <a:ext cx="442700" cy="29803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 xmlns:a16="http://schemas.microsoft.com/office/drawing/2014/main" id="{4D99DEE7-3F31-4354-B9FE-518421E7BB9E}"/>
              </a:ext>
            </a:extLst>
          </p:cNvPr>
          <p:cNvCxnSpPr>
            <a:cxnSpLocks/>
          </p:cNvCxnSpPr>
          <p:nvPr/>
        </p:nvCxnSpPr>
        <p:spPr>
          <a:xfrm>
            <a:off x="7582375" y="5078255"/>
            <a:ext cx="416120" cy="316017"/>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 xmlns:a16="http://schemas.microsoft.com/office/drawing/2014/main" id="{0121CF44-4FE5-4811-B01E-421BAC80FAA5}"/>
              </a:ext>
            </a:extLst>
          </p:cNvPr>
          <p:cNvCxnSpPr>
            <a:cxnSpLocks/>
          </p:cNvCxnSpPr>
          <p:nvPr/>
        </p:nvCxnSpPr>
        <p:spPr>
          <a:xfrm flipV="1">
            <a:off x="8867443" y="4221480"/>
            <a:ext cx="0" cy="53340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105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fltVal val="0"/>
                                          </p:val>
                                        </p:tav>
                                        <p:tav tm="100000">
                                          <p:val>
                                            <p:strVal val="#ppt_w"/>
                                          </p:val>
                                        </p:tav>
                                      </p:tavLst>
                                    </p:anim>
                                    <p:anim calcmode="lin" valueType="num">
                                      <p:cBhvr>
                                        <p:cTn id="22" dur="1000" fill="hold"/>
                                        <p:tgtEl>
                                          <p:spTgt spid="37"/>
                                        </p:tgtEl>
                                        <p:attrNameLst>
                                          <p:attrName>ppt_h</p:attrName>
                                        </p:attrNameLst>
                                      </p:cBhvr>
                                      <p:tavLst>
                                        <p:tav tm="0">
                                          <p:val>
                                            <p:fltVal val="0"/>
                                          </p:val>
                                        </p:tav>
                                        <p:tav tm="100000">
                                          <p:val>
                                            <p:strVal val="#ppt_h"/>
                                          </p:val>
                                        </p:tav>
                                      </p:tavLst>
                                    </p:anim>
                                    <p:anim calcmode="lin" valueType="num">
                                      <p:cBhvr>
                                        <p:cTn id="23" dur="1000" fill="hold"/>
                                        <p:tgtEl>
                                          <p:spTgt spid="37"/>
                                        </p:tgtEl>
                                        <p:attrNameLst>
                                          <p:attrName>style.rotation</p:attrName>
                                        </p:attrNameLst>
                                      </p:cBhvr>
                                      <p:tavLst>
                                        <p:tav tm="0">
                                          <p:val>
                                            <p:fltVal val="90"/>
                                          </p:val>
                                        </p:tav>
                                        <p:tav tm="100000">
                                          <p:val>
                                            <p:fltVal val="0"/>
                                          </p:val>
                                        </p:tav>
                                      </p:tavLst>
                                    </p:anim>
                                    <p:animEffect transition="in" filter="fade">
                                      <p:cBhvr>
                                        <p:cTn id="24" dur="1000"/>
                                        <p:tgtEl>
                                          <p:spTgt spid="37"/>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fltVal val="0"/>
                                          </p:val>
                                        </p:tav>
                                        <p:tav tm="100000">
                                          <p:val>
                                            <p:strVal val="#ppt_w"/>
                                          </p:val>
                                        </p:tav>
                                      </p:tavLst>
                                    </p:anim>
                                    <p:anim calcmode="lin" valueType="num">
                                      <p:cBhvr>
                                        <p:cTn id="29" dur="1000" fill="hold"/>
                                        <p:tgtEl>
                                          <p:spTgt spid="34"/>
                                        </p:tgtEl>
                                        <p:attrNameLst>
                                          <p:attrName>ppt_h</p:attrName>
                                        </p:attrNameLst>
                                      </p:cBhvr>
                                      <p:tavLst>
                                        <p:tav tm="0">
                                          <p:val>
                                            <p:fltVal val="0"/>
                                          </p:val>
                                        </p:tav>
                                        <p:tav tm="100000">
                                          <p:val>
                                            <p:strVal val="#ppt_h"/>
                                          </p:val>
                                        </p:tav>
                                      </p:tavLst>
                                    </p:anim>
                                    <p:anim calcmode="lin" valueType="num">
                                      <p:cBhvr>
                                        <p:cTn id="30" dur="1000" fill="hold"/>
                                        <p:tgtEl>
                                          <p:spTgt spid="34"/>
                                        </p:tgtEl>
                                        <p:attrNameLst>
                                          <p:attrName>style.rotation</p:attrName>
                                        </p:attrNameLst>
                                      </p:cBhvr>
                                      <p:tavLst>
                                        <p:tav tm="0">
                                          <p:val>
                                            <p:fltVal val="90"/>
                                          </p:val>
                                        </p:tav>
                                        <p:tav tm="100000">
                                          <p:val>
                                            <p:fltVal val="0"/>
                                          </p:val>
                                        </p:tav>
                                      </p:tavLst>
                                    </p:anim>
                                    <p:animEffect transition="in" filter="fade">
                                      <p:cBhvr>
                                        <p:cTn id="31" dur="1000"/>
                                        <p:tgtEl>
                                          <p:spTgt spid="34"/>
                                        </p:tgtEl>
                                      </p:cBhvr>
                                    </p:animEffect>
                                  </p:childTnLst>
                                </p:cTn>
                              </p:par>
                            </p:childTnLst>
                          </p:cTn>
                        </p:par>
                        <p:par>
                          <p:cTn id="32" fill="hold">
                            <p:stCondLst>
                              <p:cond delay="4000"/>
                            </p:stCondLst>
                            <p:childTnLst>
                              <p:par>
                                <p:cTn id="33" presetID="16" presetClass="entr" presetSubtype="37"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outVertical)">
                                      <p:cBhvr>
                                        <p:cTn id="35" dur="500"/>
                                        <p:tgtEl>
                                          <p:spTgt spid="43"/>
                                        </p:tgtEl>
                                      </p:cBhvr>
                                    </p:animEffect>
                                  </p:childTnLst>
                                </p:cTn>
                              </p:par>
                              <p:par>
                                <p:cTn id="36" presetID="16" presetClass="entr" presetSubtype="37"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outVertical)">
                                      <p:cBhvr>
                                        <p:cTn id="38" dur="500"/>
                                        <p:tgtEl>
                                          <p:spTgt spid="5"/>
                                        </p:tgtEl>
                                      </p:cBhvr>
                                    </p:animEffect>
                                  </p:childTnLst>
                                </p:cTn>
                              </p:par>
                              <p:par>
                                <p:cTn id="39" presetID="16" presetClass="entr" presetSubtype="42"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barn(outHorizontal)">
                                      <p:cBhvr>
                                        <p:cTn id="41" dur="500"/>
                                        <p:tgtEl>
                                          <p:spTgt spid="60"/>
                                        </p:tgtEl>
                                      </p:cBhvr>
                                    </p:animEffect>
                                  </p:childTnLst>
                                </p:cTn>
                              </p:par>
                              <p:par>
                                <p:cTn id="42" presetID="16" presetClass="entr" presetSubtype="37"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outVertical)">
                                      <p:cBhvr>
                                        <p:cTn id="44" dur="500"/>
                                        <p:tgtEl>
                                          <p:spTgt spid="55"/>
                                        </p:tgtEl>
                                      </p:cBhvr>
                                    </p:animEffect>
                                  </p:childTnLst>
                                </p:cTn>
                              </p:par>
                              <p:par>
                                <p:cTn id="45" presetID="16" presetClass="entr" presetSubtype="37"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outVertical)">
                                      <p:cBhvr>
                                        <p:cTn id="47" dur="500"/>
                                        <p:tgtEl>
                                          <p:spTgt spid="52"/>
                                        </p:tgtEl>
                                      </p:cBhvr>
                                    </p:animEffect>
                                  </p:childTnLst>
                                </p:cTn>
                              </p:par>
                              <p:par>
                                <p:cTn id="48" presetID="16" presetClass="entr" presetSubtype="37"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barn(outVertical)">
                                      <p:cBhvr>
                                        <p:cTn id="5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5D4B48A2-E7BA-4F9E-9170-52EE4B55AF48}"/>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b="5869"/>
          <a:stretch/>
        </p:blipFill>
        <p:spPr>
          <a:xfrm>
            <a:off x="32" y="3224715"/>
            <a:ext cx="6051835" cy="3204372"/>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37</a:t>
            </a:fld>
            <a:endParaRPr lang="en-US"/>
          </a:p>
        </p:txBody>
      </p:sp>
      <p:sp>
        <p:nvSpPr>
          <p:cNvPr id="14" name="TextBox 13">
            <a:extLst>
              <a:ext uri="{FF2B5EF4-FFF2-40B4-BE49-F238E27FC236}">
                <a16:creationId xmlns="" xmlns:a16="http://schemas.microsoft.com/office/drawing/2014/main" id="{27EA0548-EEBD-4EBD-9196-F14A60D87175}"/>
              </a:ext>
            </a:extLst>
          </p:cNvPr>
          <p:cNvSpPr txBox="1"/>
          <p:nvPr/>
        </p:nvSpPr>
        <p:spPr>
          <a:xfrm>
            <a:off x="173185" y="428912"/>
            <a:ext cx="6366408" cy="144655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A Model for Entrepreneurship </a:t>
            </a: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 xmlns:a16="http://schemas.microsoft.com/office/drawing/2014/main"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5C73BC9-3EC4-4448-BC76-2BB8ACA8707A}"/>
              </a:ext>
            </a:extLst>
          </p:cNvPr>
          <p:cNvSpPr txBox="1"/>
          <p:nvPr/>
        </p:nvSpPr>
        <p:spPr>
          <a:xfrm>
            <a:off x="8379336" y="3981333"/>
            <a:ext cx="3704812" cy="1596014"/>
          </a:xfrm>
          <a:prstGeom prst="rect">
            <a:avLst/>
          </a:prstGeom>
          <a:noFill/>
        </p:spPr>
        <p:txBody>
          <a:bodyPr wrap="square" rtlCol="0">
            <a:spAutoFit/>
          </a:bodyPr>
          <a:lstStyle/>
          <a:p>
            <a:pPr>
              <a:lnSpc>
                <a:spcPct val="120000"/>
              </a:lnSpc>
            </a:pPr>
            <a:r>
              <a:rPr lang="en-US" sz="2800" dirty="0">
                <a:latin typeface="Arial" panose="020B0604020202020204" pitchFamily="34" charset="0"/>
                <a:cs typeface="Arial" panose="020B0604020202020204" pitchFamily="34" charset="0"/>
              </a:rPr>
              <a:t>Why is this model important for entrepreneurs?</a:t>
            </a:r>
          </a:p>
        </p:txBody>
      </p:sp>
      <p:pic>
        <p:nvPicPr>
          <p:cNvPr id="20" name="Picture 19">
            <a:extLst>
              <a:ext uri="{FF2B5EF4-FFF2-40B4-BE49-F238E27FC236}">
                <a16:creationId xmlns="" xmlns:a16="http://schemas.microsoft.com/office/drawing/2014/main"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 xmlns:a16="http://schemas.microsoft.com/office/drawing/2014/main"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 xmlns:a16="http://schemas.microsoft.com/office/drawing/2014/main"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339"/>
          <a:stretch/>
        </p:blipFill>
        <p:spPr>
          <a:xfrm>
            <a:off x="6051835" y="-15688"/>
            <a:ext cx="6150621" cy="3240404"/>
          </a:xfrm>
          <a:prstGeom prst="rect">
            <a:avLst/>
          </a:prstGeom>
        </p:spPr>
      </p:pic>
      <p:sp>
        <p:nvSpPr>
          <p:cNvPr id="17" name="Rectangle 16">
            <a:extLst>
              <a:ext uri="{FF2B5EF4-FFF2-40B4-BE49-F238E27FC236}">
                <a16:creationId xmlns="" xmlns:a16="http://schemas.microsoft.com/office/drawing/2014/main" id="{4EA5220D-77C4-49E5-B085-2254E0AB1674}"/>
              </a:ext>
            </a:extLst>
          </p:cNvPr>
          <p:cNvSpPr/>
          <p:nvPr/>
        </p:nvSpPr>
        <p:spPr>
          <a:xfrm>
            <a:off x="6051900" y="3533"/>
            <a:ext cx="6150556"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500287"/>
      </p:ext>
    </p:extLst>
  </p:cSld>
  <p:clrMapOvr>
    <a:masterClrMapping/>
  </p:clrMapOvr>
  <p:transition spd="med">
    <p:pull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EF230C1A-7306-456B-81B3-D06A9BB4F6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41" r="7553"/>
          <a:stretch/>
        </p:blipFill>
        <p:spPr>
          <a:xfrm>
            <a:off x="0" y="0"/>
            <a:ext cx="5452360" cy="6421582"/>
          </a:xfrm>
          <a:prstGeom prst="rect">
            <a:avLst/>
          </a:prstGeom>
        </p:spPr>
      </p:pic>
      <p:sp>
        <p:nvSpPr>
          <p:cNvPr id="14" name="Rectangle 13">
            <a:extLst>
              <a:ext uri="{FF2B5EF4-FFF2-40B4-BE49-F238E27FC236}">
                <a16:creationId xmlns="" xmlns:a16="http://schemas.microsoft.com/office/drawing/2014/main" id="{ECBCF422-FF14-4003-BF9E-CFDC3EE9DF3A}"/>
              </a:ext>
            </a:extLst>
          </p:cNvPr>
          <p:cNvSpPr/>
          <p:nvPr/>
        </p:nvSpPr>
        <p:spPr>
          <a:xfrm>
            <a:off x="-1011" y="225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38</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981701" y="24675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A Model for Entrepreneurship </a:t>
            </a:r>
            <a:endParaRPr lang="en-US" sz="4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951635"/>
            <a:ext cx="5732316" cy="4216539"/>
          </a:xfrm>
          <a:prstGeom prst="rect">
            <a:avLst/>
          </a:prstGeom>
          <a:noFill/>
        </p:spPr>
        <p:txBody>
          <a:bodyPr wrap="square" rtlCol="0">
            <a:spAutoFit/>
          </a:bodyPr>
          <a:lstStyle/>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 success of an entrepreneur is not just about the entrepreneur.</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It is also about the </a:t>
            </a:r>
            <a:r>
              <a:rPr lang="en-US" sz="2400" b="1" dirty="0">
                <a:solidFill>
                  <a:srgbClr val="0DB14B"/>
                </a:solidFill>
                <a:latin typeface="Arial" panose="020B0604020202020204" pitchFamily="34" charset="0"/>
                <a:cs typeface="Arial" panose="020B0604020202020204" pitchFamily="34" charset="0"/>
              </a:rPr>
              <a:t>environment</a:t>
            </a:r>
            <a:r>
              <a:rPr lang="en-US" sz="2200" dirty="0">
                <a:latin typeface="Arial" panose="020B0604020202020204" pitchFamily="34" charset="0"/>
                <a:cs typeface="Arial" panose="020B0604020202020204" pitchFamily="34" charset="0"/>
              </a:rPr>
              <a:t> the entrepreneur is in, the </a:t>
            </a:r>
            <a:r>
              <a:rPr lang="en-US" sz="2400" b="1" dirty="0">
                <a:solidFill>
                  <a:srgbClr val="0DB14B"/>
                </a:solidFill>
                <a:latin typeface="Arial" panose="020B0604020202020204" pitchFamily="34" charset="0"/>
                <a:cs typeface="Arial" panose="020B0604020202020204" pitchFamily="34" charset="0"/>
              </a:rPr>
              <a:t>processes</a:t>
            </a:r>
            <a:r>
              <a:rPr lang="en-US" sz="2200" dirty="0">
                <a:latin typeface="Arial" panose="020B0604020202020204" pitchFamily="34" charset="0"/>
                <a:cs typeface="Arial" panose="020B0604020202020204" pitchFamily="34" charset="0"/>
              </a:rPr>
              <a:t> the entrepreneur uses to build the business, and the </a:t>
            </a:r>
            <a:r>
              <a:rPr lang="en-US" sz="2200" b="1" dirty="0">
                <a:solidFill>
                  <a:srgbClr val="0DB14B"/>
                </a:solidFill>
                <a:latin typeface="Arial" panose="020B0604020202020204" pitchFamily="34" charset="0"/>
                <a:cs typeface="Arial" panose="020B0604020202020204" pitchFamily="34" charset="0"/>
              </a:rPr>
              <a:t>organization</a:t>
            </a:r>
            <a:r>
              <a:rPr lang="en-US" sz="2200" dirty="0">
                <a:latin typeface="Arial" panose="020B0604020202020204" pitchFamily="34" charset="0"/>
                <a:cs typeface="Arial" panose="020B0604020202020204" pitchFamily="34" charset="0"/>
              </a:rPr>
              <a:t> the entrepreneur builds.</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As entrepreneurs we have to look at all of these elements.</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We will look at parts of these elements                 throughout the series of entrepreneurship workshops.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958698582"/>
      </p:ext>
    </p:extLst>
  </p:cSld>
  <p:clrMapOvr>
    <a:masterClrMapping/>
  </p:clrMapOvr>
  <p:transition spd="slow">
    <p:push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E9595647-3C97-4B61-BEF7-84C7692154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41" r="7553"/>
          <a:stretch/>
        </p:blipFill>
        <p:spPr>
          <a:xfrm>
            <a:off x="0" y="0"/>
            <a:ext cx="5452360" cy="6421582"/>
          </a:xfrm>
          <a:prstGeom prst="rect">
            <a:avLst/>
          </a:prstGeom>
        </p:spPr>
      </p:pic>
      <p:sp>
        <p:nvSpPr>
          <p:cNvPr id="14" name="Rectangle 13">
            <a:extLst>
              <a:ext uri="{FF2B5EF4-FFF2-40B4-BE49-F238E27FC236}">
                <a16:creationId xmlns="" xmlns:a16="http://schemas.microsoft.com/office/drawing/2014/main" id="{E0114532-ACC3-41E2-B376-C15D852B5769}"/>
              </a:ext>
            </a:extLst>
          </p:cNvPr>
          <p:cNvSpPr/>
          <p:nvPr/>
        </p:nvSpPr>
        <p:spPr>
          <a:xfrm>
            <a:off x="-1011" y="225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39</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Different Types of Enterprises</a:t>
            </a:r>
            <a:endParaRPr lang="en-US" sz="4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164618"/>
            <a:ext cx="6210298" cy="378565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There is a well-engrained public image of entrepreneurship as being about building world-changing, billion dollar, global enterprises. But the reality is that there are many different ways to be an entrepreneur and many different types of enterprises to build.  Most of us won’t build global enterprises, but we will build enterprises that are meaningful and impactful for us, and that support us financially.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8675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5" y="3771901"/>
            <a:ext cx="561801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Workshop Materials</a:t>
            </a:r>
            <a:endParaRPr lang="en-US" sz="6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07134FBA-BFF9-47AC-9BDF-A422FA496877}"/>
              </a:ext>
            </a:extLst>
          </p:cNvPr>
          <p:cNvSpPr txBox="1"/>
          <p:nvPr/>
        </p:nvSpPr>
        <p:spPr>
          <a:xfrm>
            <a:off x="5022276" y="5794663"/>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Participant Workbook</a:t>
            </a:r>
            <a:endParaRPr lang="en-US" sz="2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86FD1AF-5E38-4A4E-A358-08DAF27299D3}"/>
              </a:ext>
            </a:extLst>
          </p:cNvPr>
          <p:cNvSpPr txBox="1"/>
          <p:nvPr/>
        </p:nvSpPr>
        <p:spPr>
          <a:xfrm>
            <a:off x="7980222" y="5791199"/>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Digital device</a:t>
            </a:r>
            <a:endParaRPr lang="en-US" sz="2000" b="1" dirty="0">
              <a:solidFill>
                <a:srgbClr val="E76F0A"/>
              </a:solidFill>
              <a:latin typeface="Arial" panose="020B0604020202020204" pitchFamily="34" charset="0"/>
              <a:cs typeface="Arial" panose="020B0604020202020204" pitchFamily="34" charset="0"/>
            </a:endParaRPr>
          </a:p>
        </p:txBody>
      </p:sp>
      <p:pic>
        <p:nvPicPr>
          <p:cNvPr id="6" name="Picture Placeholder 5" descr="A group of people sitting at a table with a computer&#10;&#10;Description automatically generated">
            <a:extLst>
              <a:ext uri="{FF2B5EF4-FFF2-40B4-BE49-F238E27FC236}">
                <a16:creationId xmlns="" xmlns:a16="http://schemas.microsoft.com/office/drawing/2014/main" id="{11D3F2BD-57B1-414C-9400-1A65C24AC2F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17653" b="39266"/>
          <a:stretch/>
        </p:blipFill>
        <p:spPr>
          <a:xfrm>
            <a:off x="0" y="0"/>
            <a:ext cx="12192000" cy="3501736"/>
          </a:xfrm>
        </p:spPr>
      </p:pic>
      <p:grpSp>
        <p:nvGrpSpPr>
          <p:cNvPr id="25" name="Group 24">
            <a:extLst>
              <a:ext uri="{FF2B5EF4-FFF2-40B4-BE49-F238E27FC236}">
                <a16:creationId xmlns="" xmlns:a16="http://schemas.microsoft.com/office/drawing/2014/main" id="{9BC08E09-4B26-430B-B673-24BA481C0AEB}"/>
              </a:ext>
            </a:extLst>
          </p:cNvPr>
          <p:cNvGrpSpPr/>
          <p:nvPr/>
        </p:nvGrpSpPr>
        <p:grpSpPr>
          <a:xfrm>
            <a:off x="5640946" y="3825756"/>
            <a:ext cx="1880316" cy="1880316"/>
            <a:chOff x="5640946" y="3825756"/>
            <a:chExt cx="1880316" cy="1880316"/>
          </a:xfrm>
        </p:grpSpPr>
        <p:sp>
          <p:nvSpPr>
            <p:cNvPr id="15" name="Oval 14">
              <a:extLst>
                <a:ext uri="{FF2B5EF4-FFF2-40B4-BE49-F238E27FC236}">
                  <a16:creationId xmlns="" xmlns:a16="http://schemas.microsoft.com/office/drawing/2014/main" id="{DF1796C9-AB4B-4611-80D7-335D790E8686}"/>
                </a:ext>
              </a:extLst>
            </p:cNvPr>
            <p:cNvSpPr/>
            <p:nvPr/>
          </p:nvSpPr>
          <p:spPr>
            <a:xfrm>
              <a:off x="5640946" y="3825756"/>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 xmlns:a16="http://schemas.microsoft.com/office/drawing/2014/main" id="{56466618-9AAC-4CC4-A5E8-F53EF3020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777" y="4231782"/>
              <a:ext cx="1098998" cy="1098998"/>
            </a:xfrm>
            <a:prstGeom prst="rect">
              <a:avLst/>
            </a:prstGeom>
          </p:spPr>
        </p:pic>
      </p:grpSp>
      <p:grpSp>
        <p:nvGrpSpPr>
          <p:cNvPr id="26" name="Group 25">
            <a:extLst>
              <a:ext uri="{FF2B5EF4-FFF2-40B4-BE49-F238E27FC236}">
                <a16:creationId xmlns="" xmlns:a16="http://schemas.microsoft.com/office/drawing/2014/main" id="{532295A9-7B9E-4367-B015-6DAF2099ACC0}"/>
              </a:ext>
            </a:extLst>
          </p:cNvPr>
          <p:cNvGrpSpPr/>
          <p:nvPr/>
        </p:nvGrpSpPr>
        <p:grpSpPr>
          <a:xfrm>
            <a:off x="8598892" y="3822292"/>
            <a:ext cx="1880316" cy="1880316"/>
            <a:chOff x="8598892" y="3822292"/>
            <a:chExt cx="1880316" cy="1880316"/>
          </a:xfrm>
        </p:grpSpPr>
        <p:sp>
          <p:nvSpPr>
            <p:cNvPr id="18" name="Oval 17">
              <a:extLst>
                <a:ext uri="{FF2B5EF4-FFF2-40B4-BE49-F238E27FC236}">
                  <a16:creationId xmlns="" xmlns:a16="http://schemas.microsoft.com/office/drawing/2014/main" id="{700F2B6F-9B00-4A1F-93FF-2AB14C520B28}"/>
                </a:ext>
              </a:extLst>
            </p:cNvPr>
            <p:cNvSpPr/>
            <p:nvPr/>
          </p:nvSpPr>
          <p:spPr>
            <a:xfrm>
              <a:off x="8598892" y="382229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 xmlns:a16="http://schemas.microsoft.com/office/drawing/2014/main" id="{BB67C11A-71A0-4345-B459-5856A005A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68038" y="4159877"/>
              <a:ext cx="1162268" cy="1162268"/>
            </a:xfrm>
            <a:prstGeom prst="rect">
              <a:avLst/>
            </a:prstGeom>
          </p:spPr>
        </p:pic>
      </p:grpSp>
    </p:spTree>
    <p:extLst>
      <p:ext uri="{BB962C8B-B14F-4D97-AF65-F5344CB8AC3E}">
        <p14:creationId xmlns:p14="http://schemas.microsoft.com/office/powerpoint/2010/main" val="305695376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40</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494"/>
          <a:stretch/>
        </p:blipFill>
        <p:spPr>
          <a:xfrm>
            <a:off x="0" y="-2819"/>
            <a:ext cx="6271484" cy="6431905"/>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005445" y="118351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27997" y="3765602"/>
            <a:ext cx="4942833" cy="1381147"/>
          </a:xfrm>
          <a:prstGeom prst="rect">
            <a:avLst/>
          </a:prstGeom>
          <a:noFill/>
        </p:spPr>
        <p:txBody>
          <a:bodyPr wrap="square" rtlCol="0">
            <a:spAutoFit/>
          </a:bodyPr>
          <a:lstStyle/>
          <a:p>
            <a:pPr algn="ctr">
              <a:lnSpc>
                <a:spcPct val="120000"/>
              </a:lnSpc>
            </a:pPr>
            <a:r>
              <a:rPr lang="en-US" sz="2400" dirty="0">
                <a:latin typeface="Arial" panose="020B0604020202020204" pitchFamily="34" charset="0"/>
                <a:cs typeface="Arial" panose="020B0604020202020204" pitchFamily="34" charset="0"/>
              </a:rPr>
              <a:t>Put the names for the different types of enterprises given below next to the correct descriptions. </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79427" y="1565764"/>
            <a:ext cx="1565588" cy="1565588"/>
          </a:xfrm>
          <a:prstGeom prst="rect">
            <a:avLst/>
          </a:prstGeom>
        </p:spPr>
      </p:pic>
    </p:spTree>
    <p:extLst>
      <p:ext uri="{BB962C8B-B14F-4D97-AF65-F5344CB8AC3E}">
        <p14:creationId xmlns:p14="http://schemas.microsoft.com/office/powerpoint/2010/main" val="4136273770"/>
      </p:ext>
    </p:extLst>
  </p:cSld>
  <p:clrMapOvr>
    <a:masterClrMapping/>
  </p:clrMapOvr>
  <p:transition spd="slow">
    <p:push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A7EB916A-C94B-468A-9CA7-DD391C9A80D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95999" y="-867765"/>
            <a:ext cx="8775033" cy="8775033"/>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41</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Different Types of Enterprises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68133"/>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The Side Hustle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329684"/>
            <a:ext cx="5209156"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type of enterprise is run in addition to our regular job.  We work on the business in the evenings or weekends.  This is also known as a hobby enterprise, because it often starts as our hobby or something we are passionate about or good at.  We then find that we can make money at it. </a:t>
            </a:r>
          </a:p>
        </p:txBody>
      </p:sp>
    </p:spTree>
    <p:extLst>
      <p:ext uri="{BB962C8B-B14F-4D97-AF65-F5344CB8AC3E}">
        <p14:creationId xmlns:p14="http://schemas.microsoft.com/office/powerpoint/2010/main" val="138862813"/>
      </p:ext>
    </p:extLst>
  </p:cSld>
  <p:clrMapOvr>
    <a:masterClrMapping/>
  </p:clrMapOvr>
  <p:transition spd="med">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2CC6D449-6161-4FD6-86A2-0099BBC3620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95999" y="-867765"/>
            <a:ext cx="8775033" cy="8775033"/>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42</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Different Types of Enterprises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68133"/>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The Microenterprise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329684"/>
            <a:ext cx="5209156"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type of enterprise is very small.  We work in the enterprise full time, however, there may just be us or two or three other people working in the business.  The business brings in enough money for us to live on and we don’t really want it to get much bigger or more complicated.</a:t>
            </a:r>
          </a:p>
        </p:txBody>
      </p:sp>
    </p:spTree>
    <p:extLst>
      <p:ext uri="{BB962C8B-B14F-4D97-AF65-F5344CB8AC3E}">
        <p14:creationId xmlns:p14="http://schemas.microsoft.com/office/powerpoint/2010/main" val="18012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4BAEF1A7-425F-4E7C-8EBE-46D6A5E95A2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95999" y="-867765"/>
            <a:ext cx="8775033" cy="8775033"/>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43</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Different Types of Enterprises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68133"/>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The Small Business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523322"/>
            <a:ext cx="5209156"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type of enterprise grows a bit bigger, to have between 5 and 100 employees. We usually turn to friends and family to help us finance any growth in the business. </a:t>
            </a:r>
          </a:p>
        </p:txBody>
      </p:sp>
    </p:spTree>
    <p:extLst>
      <p:ext uri="{BB962C8B-B14F-4D97-AF65-F5344CB8AC3E}">
        <p14:creationId xmlns:p14="http://schemas.microsoft.com/office/powerpoint/2010/main" val="33985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D62B799D-4D94-4ECA-925D-C349115A9A4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95999" y="-867765"/>
            <a:ext cx="8775033" cy="8775033"/>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44</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Different Types of Enterprises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68133"/>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The Scalable Enterprise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329684"/>
            <a:ext cx="5209156"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is what we usually think of when we hear the word entrepreneurship.  This is a start-up company that we think can be rapidly scaled up to dominate the market or create a new market.  This is the type of enterprise that attracts venture capital and investors.</a:t>
            </a:r>
          </a:p>
        </p:txBody>
      </p:sp>
    </p:spTree>
    <p:extLst>
      <p:ext uri="{BB962C8B-B14F-4D97-AF65-F5344CB8AC3E}">
        <p14:creationId xmlns:p14="http://schemas.microsoft.com/office/powerpoint/2010/main" val="278325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2F177F49-200E-4C69-891A-24DE8D082B3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95999" y="-867765"/>
            <a:ext cx="8775033" cy="8775033"/>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Different Types of Enterprises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68133"/>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The Social Enterprise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329684"/>
            <a:ext cx="5209156"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type of enterprise creates products and services to solve social needs and problems. Our goal is to make the world a better place.  While we need to make money to stay in business we are not driven by the thought of making a lot of money.  This enterprise can be non-profit, profit or a combination of both.</a:t>
            </a:r>
          </a:p>
        </p:txBody>
      </p:sp>
    </p:spTree>
    <p:extLst>
      <p:ext uri="{BB962C8B-B14F-4D97-AF65-F5344CB8AC3E}">
        <p14:creationId xmlns:p14="http://schemas.microsoft.com/office/powerpoint/2010/main" val="365916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359888"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138223" y="3186532"/>
            <a:ext cx="3071536" cy="2246769"/>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Discuss with a partner which type of enterprise you are building and why. </a:t>
            </a:r>
          </a:p>
        </p:txBody>
      </p:sp>
      <p:sp>
        <p:nvSpPr>
          <p:cNvPr id="15" name="Oval 14">
            <a:extLst>
              <a:ext uri="{FF2B5EF4-FFF2-40B4-BE49-F238E27FC236}">
                <a16:creationId xmlns="" xmlns:a16="http://schemas.microsoft.com/office/drawing/2014/main" id="{C92C2484-61E5-447D-A9D7-5F2F55043D11}"/>
              </a:ext>
            </a:extLst>
          </p:cNvPr>
          <p:cNvSpPr/>
          <p:nvPr/>
        </p:nvSpPr>
        <p:spPr>
          <a:xfrm>
            <a:off x="699988" y="1126987"/>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270338" y="1595973"/>
            <a:ext cx="833740" cy="934364"/>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46</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5D71B9F2-27DA-4005-BED4-DF045DB001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049" r="11363"/>
          <a:stretch/>
        </p:blipFill>
        <p:spPr>
          <a:xfrm>
            <a:off x="3209759" y="1"/>
            <a:ext cx="8982242" cy="6429086"/>
          </a:xfrm>
          <a:prstGeom prst="rect">
            <a:avLst/>
          </a:prstGeom>
        </p:spPr>
      </p:pic>
    </p:spTree>
    <p:extLst>
      <p:ext uri="{BB962C8B-B14F-4D97-AF65-F5344CB8AC3E}">
        <p14:creationId xmlns:p14="http://schemas.microsoft.com/office/powerpoint/2010/main" val="3723169455"/>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872" r="4299"/>
          <a:stretch/>
        </p:blipFill>
        <p:spPr>
          <a:xfrm>
            <a:off x="0" y="0"/>
            <a:ext cx="5466241" cy="6599382"/>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268"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47</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0" name="TextBox 29">
            <a:extLst>
              <a:ext uri="{FF2B5EF4-FFF2-40B4-BE49-F238E27FC236}">
                <a16:creationId xmlns="" xmlns:a16="http://schemas.microsoft.com/office/drawing/2014/main" id="{B7902BD1-2D1D-4554-A56D-93AB09A249DE}"/>
              </a:ext>
            </a:extLst>
          </p:cNvPr>
          <p:cNvSpPr txBox="1"/>
          <p:nvPr/>
        </p:nvSpPr>
        <p:spPr>
          <a:xfrm>
            <a:off x="5770418" y="24675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A Model of Entrepreneurs</a:t>
            </a:r>
            <a:endParaRPr lang="en-US" sz="44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45D95B1B-D264-4CEA-AAA9-6042598CD21C}"/>
              </a:ext>
            </a:extLst>
          </p:cNvPr>
          <p:cNvSpPr txBox="1"/>
          <p:nvPr/>
        </p:nvSpPr>
        <p:spPr>
          <a:xfrm>
            <a:off x="5791200" y="1679599"/>
            <a:ext cx="6168735" cy="954107"/>
          </a:xfrm>
          <a:prstGeom prst="rect">
            <a:avLst/>
          </a:prstGeom>
          <a:noFill/>
        </p:spPr>
        <p:txBody>
          <a:bodyPr wrap="square" rtlCol="0">
            <a:spAutoFit/>
          </a:bodyPr>
          <a:lstStyle/>
          <a:p>
            <a:r>
              <a:rPr lang="fr-FR" sz="2800" b="1" dirty="0">
                <a:solidFill>
                  <a:srgbClr val="E76F0A"/>
                </a:solidFill>
                <a:latin typeface="Arial" panose="020B0604020202020204" pitchFamily="34" charset="0"/>
                <a:cs typeface="Arial" panose="020B0604020202020204" pitchFamily="34" charset="0"/>
              </a:rPr>
              <a:t>6.1  </a:t>
            </a:r>
            <a:r>
              <a:rPr lang="fr-FR" sz="2800" b="1" dirty="0" err="1">
                <a:solidFill>
                  <a:srgbClr val="E76F0A"/>
                </a:solidFill>
                <a:latin typeface="Arial" panose="020B0604020202020204" pitchFamily="34" charset="0"/>
                <a:cs typeface="Arial" panose="020B0604020202020204" pitchFamily="34" charset="0"/>
              </a:rPr>
              <a:t>Ray’s</a:t>
            </a:r>
            <a:r>
              <a:rPr lang="fr-FR" sz="2800" b="1" dirty="0">
                <a:solidFill>
                  <a:srgbClr val="E76F0A"/>
                </a:solidFill>
                <a:latin typeface="Arial" panose="020B0604020202020204" pitchFamily="34" charset="0"/>
                <a:cs typeface="Arial" panose="020B0604020202020204" pitchFamily="34" charset="0"/>
              </a:rPr>
              <a:t> (1993) </a:t>
            </a:r>
            <a:r>
              <a:rPr lang="fr-FR" sz="2800" b="1" dirty="0" err="1">
                <a:solidFill>
                  <a:srgbClr val="E76F0A"/>
                </a:solidFill>
                <a:latin typeface="Arial" panose="020B0604020202020204" pitchFamily="34" charset="0"/>
                <a:cs typeface="Arial" panose="020B0604020202020204" pitchFamily="34" charset="0"/>
              </a:rPr>
              <a:t>Categories</a:t>
            </a:r>
            <a:r>
              <a:rPr lang="fr-FR" sz="2800" b="1" dirty="0">
                <a:solidFill>
                  <a:srgbClr val="E76F0A"/>
                </a:solidFill>
                <a:latin typeface="Arial" panose="020B0604020202020204" pitchFamily="34" charset="0"/>
                <a:cs typeface="Arial" panose="020B0604020202020204" pitchFamily="34" charset="0"/>
              </a:rPr>
              <a:t> of Entrepreneurs Traits</a:t>
            </a:r>
          </a:p>
        </p:txBody>
      </p:sp>
      <p:sp>
        <p:nvSpPr>
          <p:cNvPr id="26" name="TextBox 25">
            <a:extLst>
              <a:ext uri="{FF2B5EF4-FFF2-40B4-BE49-F238E27FC236}">
                <a16:creationId xmlns="" xmlns:a16="http://schemas.microsoft.com/office/drawing/2014/main" id="{4FF203B5-DCAD-4662-9784-0E8D1D457F5C}"/>
              </a:ext>
            </a:extLst>
          </p:cNvPr>
          <p:cNvSpPr txBox="1"/>
          <p:nvPr/>
        </p:nvSpPr>
        <p:spPr>
          <a:xfrm>
            <a:off x="7915214" y="5242993"/>
            <a:ext cx="1837581" cy="677108"/>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Opportunities</a:t>
            </a:r>
          </a:p>
          <a:p>
            <a:pPr algn="ctr"/>
            <a:endParaRPr lang="en-US" sz="2000" b="1" dirty="0">
              <a:solidFill>
                <a:schemeClr val="bg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 xmlns:a16="http://schemas.microsoft.com/office/drawing/2014/main" id="{A39A1128-4A47-456D-90FC-7A8C30A29BA9}"/>
              </a:ext>
            </a:extLst>
          </p:cNvPr>
          <p:cNvGrpSpPr/>
          <p:nvPr/>
        </p:nvGrpSpPr>
        <p:grpSpPr>
          <a:xfrm>
            <a:off x="10143136" y="3702218"/>
            <a:ext cx="1837581" cy="1754348"/>
            <a:chOff x="7915214" y="4597698"/>
            <a:chExt cx="1837581" cy="1754348"/>
          </a:xfrm>
        </p:grpSpPr>
        <p:sp>
          <p:nvSpPr>
            <p:cNvPr id="34" name="Oval 33">
              <a:extLst>
                <a:ext uri="{FF2B5EF4-FFF2-40B4-BE49-F238E27FC236}">
                  <a16:creationId xmlns="" xmlns:a16="http://schemas.microsoft.com/office/drawing/2014/main" id="{EA3A0197-5CF8-4BE1-8299-FE9A31613A0F}"/>
                </a:ext>
              </a:extLst>
            </p:cNvPr>
            <p:cNvSpPr/>
            <p:nvPr/>
          </p:nvSpPr>
          <p:spPr>
            <a:xfrm>
              <a:off x="7944854" y="4597698"/>
              <a:ext cx="1754348" cy="1754348"/>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 xmlns:a16="http://schemas.microsoft.com/office/drawing/2014/main" id="{E3BC627F-31F1-4201-8537-C0486132AD82}"/>
                </a:ext>
              </a:extLst>
            </p:cNvPr>
            <p:cNvSpPr txBox="1"/>
            <p:nvPr/>
          </p:nvSpPr>
          <p:spPr>
            <a:xfrm>
              <a:off x="7915214" y="5242993"/>
              <a:ext cx="1837581"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Entrepreneurs</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 xmlns:a16="http://schemas.microsoft.com/office/drawing/2014/main" id="{1DE850D7-32E3-4D0D-ADA0-FEEB5EBA83F8}"/>
              </a:ext>
            </a:extLst>
          </p:cNvPr>
          <p:cNvGrpSpPr/>
          <p:nvPr/>
        </p:nvGrpSpPr>
        <p:grpSpPr>
          <a:xfrm>
            <a:off x="7273879" y="4886721"/>
            <a:ext cx="1639002" cy="1397268"/>
            <a:chOff x="6053256" y="2670449"/>
            <a:chExt cx="1455892" cy="1241166"/>
          </a:xfrm>
        </p:grpSpPr>
        <p:sp>
          <p:nvSpPr>
            <p:cNvPr id="37" name="Oval 36">
              <a:extLst>
                <a:ext uri="{FF2B5EF4-FFF2-40B4-BE49-F238E27FC236}">
                  <a16:creationId xmlns="" xmlns:a16="http://schemas.microsoft.com/office/drawing/2014/main" id="{49C1DCC0-25AA-426E-B95A-0FCF6EBC474C}"/>
                </a:ext>
              </a:extLst>
            </p:cNvPr>
            <p:cNvSpPr/>
            <p:nvPr/>
          </p:nvSpPr>
          <p:spPr>
            <a:xfrm>
              <a:off x="6147513" y="2670449"/>
              <a:ext cx="1241166" cy="1241166"/>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 xmlns:a16="http://schemas.microsoft.com/office/drawing/2014/main" id="{507DA3AB-887C-4253-B2C3-ED15D8348049}"/>
                </a:ext>
              </a:extLst>
            </p:cNvPr>
            <p:cNvSpPr txBox="1"/>
            <p:nvPr/>
          </p:nvSpPr>
          <p:spPr>
            <a:xfrm>
              <a:off x="6053256" y="3052848"/>
              <a:ext cx="1455892" cy="464766"/>
            </a:xfrm>
            <a:prstGeom prst="rect">
              <a:avLst/>
            </a:prstGeom>
            <a:noFill/>
          </p:spPr>
          <p:txBody>
            <a:bodyPr wrap="square" rtlCol="0">
              <a:spAutoFit/>
            </a:bodyPr>
            <a:lstStyle/>
            <a:p>
              <a:pPr algn="ctr"/>
              <a:r>
                <a:rPr lang="en-US" sz="1400" b="1" dirty="0">
                  <a:solidFill>
                    <a:srgbClr val="E76F0A"/>
                  </a:solidFill>
                  <a:latin typeface="Arial" panose="020B0604020202020204" pitchFamily="34" charset="0"/>
                  <a:cs typeface="Arial" panose="020B0604020202020204" pitchFamily="34" charset="0"/>
                </a:rPr>
                <a:t>Skills/</a:t>
              </a:r>
            </a:p>
            <a:p>
              <a:pPr algn="ctr"/>
              <a:r>
                <a:rPr lang="en-US" sz="1400" b="1" dirty="0">
                  <a:solidFill>
                    <a:srgbClr val="E76F0A"/>
                  </a:solidFill>
                  <a:latin typeface="Arial" panose="020B0604020202020204" pitchFamily="34" charset="0"/>
                  <a:cs typeface="Arial" panose="020B0604020202020204" pitchFamily="34" charset="0"/>
                </a:rPr>
                <a:t>Competencies</a:t>
              </a:r>
            </a:p>
          </p:txBody>
        </p:sp>
      </p:grpSp>
      <p:cxnSp>
        <p:nvCxnSpPr>
          <p:cNvPr id="39" name="Straight Arrow Connector 38">
            <a:extLst>
              <a:ext uri="{FF2B5EF4-FFF2-40B4-BE49-F238E27FC236}">
                <a16:creationId xmlns="" xmlns:a16="http://schemas.microsoft.com/office/drawing/2014/main" id="{E426E4A6-4479-4D92-A5D3-6B299F3DCCE3}"/>
              </a:ext>
            </a:extLst>
          </p:cNvPr>
          <p:cNvCxnSpPr>
            <a:cxnSpLocks/>
          </p:cNvCxnSpPr>
          <p:nvPr/>
        </p:nvCxnSpPr>
        <p:spPr>
          <a:xfrm>
            <a:off x="7268410" y="4456288"/>
            <a:ext cx="2682617" cy="1314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 xmlns:a16="http://schemas.microsoft.com/office/drawing/2014/main" id="{932C865A-8BAF-44D7-9E26-4375FD6BC2BF}"/>
              </a:ext>
            </a:extLst>
          </p:cNvPr>
          <p:cNvGrpSpPr/>
          <p:nvPr/>
        </p:nvGrpSpPr>
        <p:grpSpPr>
          <a:xfrm>
            <a:off x="5601861" y="3749559"/>
            <a:ext cx="1639002" cy="1397268"/>
            <a:chOff x="6053256" y="2670449"/>
            <a:chExt cx="1455892" cy="1241166"/>
          </a:xfrm>
        </p:grpSpPr>
        <p:sp>
          <p:nvSpPr>
            <p:cNvPr id="42" name="Oval 41">
              <a:extLst>
                <a:ext uri="{FF2B5EF4-FFF2-40B4-BE49-F238E27FC236}">
                  <a16:creationId xmlns="" xmlns:a16="http://schemas.microsoft.com/office/drawing/2014/main" id="{677B31C3-0C0E-4200-96E8-6F74694A2B2B}"/>
                </a:ext>
              </a:extLst>
            </p:cNvPr>
            <p:cNvSpPr/>
            <p:nvPr/>
          </p:nvSpPr>
          <p:spPr>
            <a:xfrm>
              <a:off x="6147513" y="2670449"/>
              <a:ext cx="1241166" cy="1241166"/>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 xmlns:a16="http://schemas.microsoft.com/office/drawing/2014/main" id="{C1ABC59B-01B4-4622-A353-E848098D25DB}"/>
                </a:ext>
              </a:extLst>
            </p:cNvPr>
            <p:cNvSpPr txBox="1"/>
            <p:nvPr/>
          </p:nvSpPr>
          <p:spPr>
            <a:xfrm>
              <a:off x="6053256" y="3050172"/>
              <a:ext cx="1455892" cy="519444"/>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Experience/</a:t>
              </a:r>
            </a:p>
            <a:p>
              <a:pPr algn="ctr"/>
              <a:r>
                <a:rPr lang="en-US" sz="1600" b="1" dirty="0">
                  <a:solidFill>
                    <a:srgbClr val="E76F0A"/>
                  </a:solidFill>
                  <a:latin typeface="Arial" panose="020B0604020202020204" pitchFamily="34" charset="0"/>
                  <a:cs typeface="Arial" panose="020B0604020202020204" pitchFamily="34" charset="0"/>
                </a:rPr>
                <a:t>Background</a:t>
              </a:r>
            </a:p>
          </p:txBody>
        </p:sp>
      </p:grpSp>
      <p:grpSp>
        <p:nvGrpSpPr>
          <p:cNvPr id="44" name="Group 43">
            <a:extLst>
              <a:ext uri="{FF2B5EF4-FFF2-40B4-BE49-F238E27FC236}">
                <a16:creationId xmlns="" xmlns:a16="http://schemas.microsoft.com/office/drawing/2014/main" id="{6BC04BD6-0A15-4BEC-9921-B54FB9C25277}"/>
              </a:ext>
            </a:extLst>
          </p:cNvPr>
          <p:cNvGrpSpPr/>
          <p:nvPr/>
        </p:nvGrpSpPr>
        <p:grpSpPr>
          <a:xfrm>
            <a:off x="7082299" y="2612397"/>
            <a:ext cx="1990582" cy="1397268"/>
            <a:chOff x="5897105" y="2670449"/>
            <a:chExt cx="1768193" cy="1241166"/>
          </a:xfrm>
        </p:grpSpPr>
        <p:sp>
          <p:nvSpPr>
            <p:cNvPr id="45" name="Oval 44">
              <a:extLst>
                <a:ext uri="{FF2B5EF4-FFF2-40B4-BE49-F238E27FC236}">
                  <a16:creationId xmlns="" xmlns:a16="http://schemas.microsoft.com/office/drawing/2014/main" id="{48DEA0A5-587E-4467-B14D-7405DE2FF29A}"/>
                </a:ext>
              </a:extLst>
            </p:cNvPr>
            <p:cNvSpPr/>
            <p:nvPr/>
          </p:nvSpPr>
          <p:spPr>
            <a:xfrm>
              <a:off x="6147513" y="2670449"/>
              <a:ext cx="1241166" cy="1241166"/>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 xmlns:a16="http://schemas.microsoft.com/office/drawing/2014/main" id="{967BE720-54E5-48C1-A1AE-5DA52FD11440}"/>
                </a:ext>
              </a:extLst>
            </p:cNvPr>
            <p:cNvSpPr txBox="1"/>
            <p:nvPr/>
          </p:nvSpPr>
          <p:spPr>
            <a:xfrm>
              <a:off x="5897105" y="3067898"/>
              <a:ext cx="1768193" cy="464766"/>
            </a:xfrm>
            <a:prstGeom prst="rect">
              <a:avLst/>
            </a:prstGeom>
            <a:noFill/>
          </p:spPr>
          <p:txBody>
            <a:bodyPr wrap="square" rtlCol="0">
              <a:spAutoFit/>
            </a:bodyPr>
            <a:lstStyle/>
            <a:p>
              <a:pPr algn="ctr"/>
              <a:r>
                <a:rPr lang="en-US" sz="1400" b="1" dirty="0">
                  <a:solidFill>
                    <a:srgbClr val="E76F0A"/>
                  </a:solidFill>
                  <a:latin typeface="Arial" panose="020B0604020202020204" pitchFamily="34" charset="0"/>
                  <a:cs typeface="Arial" panose="020B0604020202020204" pitchFamily="34" charset="0"/>
                </a:rPr>
                <a:t>Attributes/</a:t>
              </a:r>
            </a:p>
            <a:p>
              <a:pPr algn="ctr"/>
              <a:r>
                <a:rPr lang="en-US" sz="1400" b="1" dirty="0">
                  <a:solidFill>
                    <a:srgbClr val="E76F0A"/>
                  </a:solidFill>
                  <a:latin typeface="Arial" panose="020B0604020202020204" pitchFamily="34" charset="0"/>
                  <a:cs typeface="Arial" panose="020B0604020202020204" pitchFamily="34" charset="0"/>
                </a:rPr>
                <a:t>Characteristics</a:t>
              </a:r>
            </a:p>
          </p:txBody>
        </p:sp>
      </p:grpSp>
      <p:cxnSp>
        <p:nvCxnSpPr>
          <p:cNvPr id="50" name="Straight Arrow Connector 49">
            <a:extLst>
              <a:ext uri="{FF2B5EF4-FFF2-40B4-BE49-F238E27FC236}">
                <a16:creationId xmlns="" xmlns:a16="http://schemas.microsoft.com/office/drawing/2014/main" id="{607621CE-9F56-4586-A09D-DF920C3E600D}"/>
              </a:ext>
            </a:extLst>
          </p:cNvPr>
          <p:cNvCxnSpPr>
            <a:cxnSpLocks/>
          </p:cNvCxnSpPr>
          <p:nvPr/>
        </p:nvCxnSpPr>
        <p:spPr>
          <a:xfrm>
            <a:off x="8834004" y="3561314"/>
            <a:ext cx="1163436" cy="55348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 xmlns:a16="http://schemas.microsoft.com/office/drawing/2014/main" id="{9BB957B8-AFD1-42E4-B24C-B95BA686DBF0}"/>
              </a:ext>
            </a:extLst>
          </p:cNvPr>
          <p:cNvCxnSpPr>
            <a:cxnSpLocks/>
          </p:cNvCxnSpPr>
          <p:nvPr/>
        </p:nvCxnSpPr>
        <p:spPr>
          <a:xfrm flipV="1">
            <a:off x="8850109" y="4901505"/>
            <a:ext cx="1147331" cy="46954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26147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fltVal val="0"/>
                                          </p:val>
                                        </p:tav>
                                        <p:tav tm="100000">
                                          <p:val>
                                            <p:strVal val="#ppt_w"/>
                                          </p:val>
                                        </p:tav>
                                      </p:tavLst>
                                    </p:anim>
                                    <p:anim calcmode="lin" valueType="num">
                                      <p:cBhvr>
                                        <p:cTn id="15" dur="1000" fill="hold"/>
                                        <p:tgtEl>
                                          <p:spTgt spid="41"/>
                                        </p:tgtEl>
                                        <p:attrNameLst>
                                          <p:attrName>ppt_h</p:attrName>
                                        </p:attrNameLst>
                                      </p:cBhvr>
                                      <p:tavLst>
                                        <p:tav tm="0">
                                          <p:val>
                                            <p:fltVal val="0"/>
                                          </p:val>
                                        </p:tav>
                                        <p:tav tm="100000">
                                          <p:val>
                                            <p:strVal val="#ppt_h"/>
                                          </p:val>
                                        </p:tav>
                                      </p:tavLst>
                                    </p:anim>
                                    <p:anim calcmode="lin" valueType="num">
                                      <p:cBhvr>
                                        <p:cTn id="16" dur="1000" fill="hold"/>
                                        <p:tgtEl>
                                          <p:spTgt spid="41"/>
                                        </p:tgtEl>
                                        <p:attrNameLst>
                                          <p:attrName>style.rotation</p:attrName>
                                        </p:attrNameLst>
                                      </p:cBhvr>
                                      <p:tavLst>
                                        <p:tav tm="0">
                                          <p:val>
                                            <p:fltVal val="90"/>
                                          </p:val>
                                        </p:tav>
                                        <p:tav tm="100000">
                                          <p:val>
                                            <p:fltVal val="0"/>
                                          </p:val>
                                        </p:tav>
                                      </p:tavLst>
                                    </p:anim>
                                    <p:animEffect transition="in" filter="fade">
                                      <p:cBhvr>
                                        <p:cTn id="17" dur="1000"/>
                                        <p:tgtEl>
                                          <p:spTgt spid="4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90"/>
                                          </p:val>
                                        </p:tav>
                                        <p:tav tm="100000">
                                          <p:val>
                                            <p:fltVal val="0"/>
                                          </p:val>
                                        </p:tav>
                                      </p:tavLst>
                                    </p:anim>
                                    <p:animEffect transition="in" filter="fade">
                                      <p:cBhvr>
                                        <p:cTn id="24" dur="1000"/>
                                        <p:tgtEl>
                                          <p:spTgt spid="3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22" presetClass="entr" presetSubtype="8"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par>
                                <p:cTn id="32" presetID="22" presetClass="entr" presetSubtype="8"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par>
                          <p:cTn id="35" fill="hold">
                            <p:stCondLst>
                              <p:cond delay="3500"/>
                            </p:stCondLst>
                            <p:childTnLst>
                              <p:par>
                                <p:cTn id="36" presetID="31"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1000" fill="hold"/>
                                        <p:tgtEl>
                                          <p:spTgt spid="29"/>
                                        </p:tgtEl>
                                        <p:attrNameLst>
                                          <p:attrName>ppt_w</p:attrName>
                                        </p:attrNameLst>
                                      </p:cBhvr>
                                      <p:tavLst>
                                        <p:tav tm="0">
                                          <p:val>
                                            <p:fltVal val="0"/>
                                          </p:val>
                                        </p:tav>
                                        <p:tav tm="100000">
                                          <p:val>
                                            <p:strVal val="#ppt_w"/>
                                          </p:val>
                                        </p:tav>
                                      </p:tavLst>
                                    </p:anim>
                                    <p:anim calcmode="lin" valueType="num">
                                      <p:cBhvr>
                                        <p:cTn id="39" dur="1000" fill="hold"/>
                                        <p:tgtEl>
                                          <p:spTgt spid="29"/>
                                        </p:tgtEl>
                                        <p:attrNameLst>
                                          <p:attrName>ppt_h</p:attrName>
                                        </p:attrNameLst>
                                      </p:cBhvr>
                                      <p:tavLst>
                                        <p:tav tm="0">
                                          <p:val>
                                            <p:fltVal val="0"/>
                                          </p:val>
                                        </p:tav>
                                        <p:tav tm="100000">
                                          <p:val>
                                            <p:strVal val="#ppt_h"/>
                                          </p:val>
                                        </p:tav>
                                      </p:tavLst>
                                    </p:anim>
                                    <p:anim calcmode="lin" valueType="num">
                                      <p:cBhvr>
                                        <p:cTn id="40" dur="1000" fill="hold"/>
                                        <p:tgtEl>
                                          <p:spTgt spid="29"/>
                                        </p:tgtEl>
                                        <p:attrNameLst>
                                          <p:attrName>style.rotation</p:attrName>
                                        </p:attrNameLst>
                                      </p:cBhvr>
                                      <p:tavLst>
                                        <p:tav tm="0">
                                          <p:val>
                                            <p:fltVal val="90"/>
                                          </p:val>
                                        </p:tav>
                                        <p:tav tm="100000">
                                          <p:val>
                                            <p:fltVal val="0"/>
                                          </p:val>
                                        </p:tav>
                                      </p:tavLst>
                                    </p:anim>
                                    <p:animEffect transition="in" filter="fade">
                                      <p:cBhvr>
                                        <p:cTn id="4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48</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701"/>
          <a:stretch/>
        </p:blipFill>
        <p:spPr>
          <a:xfrm>
            <a:off x="0" y="0"/>
            <a:ext cx="6255443" cy="6429087"/>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005445" y="118351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447832" y="3765602"/>
            <a:ext cx="5503164" cy="1219886"/>
          </a:xfrm>
          <a:prstGeom prst="rect">
            <a:avLst/>
          </a:prstGeom>
          <a:noFill/>
        </p:spPr>
        <p:txBody>
          <a:bodyPr wrap="square" rtlCol="0">
            <a:spAutoFit/>
          </a:bodyPr>
          <a:lstStyle/>
          <a:p>
            <a:pPr algn="ctr">
              <a:lnSpc>
                <a:spcPct val="120000"/>
              </a:lnSpc>
            </a:pPr>
            <a:r>
              <a:rPr lang="en-US" sz="3200" dirty="0">
                <a:latin typeface="Arial" panose="020B0604020202020204" pitchFamily="34" charset="0"/>
                <a:cs typeface="Arial" panose="020B0604020202020204" pitchFamily="34" charset="0"/>
              </a:rPr>
              <a:t>Why is this model important for entrepreneurs?</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79427" y="1565764"/>
            <a:ext cx="1565588" cy="1565588"/>
          </a:xfrm>
          <a:prstGeom prst="rect">
            <a:avLst/>
          </a:prstGeom>
        </p:spPr>
      </p:pic>
    </p:spTree>
    <p:extLst>
      <p:ext uri="{BB962C8B-B14F-4D97-AF65-F5344CB8AC3E}">
        <p14:creationId xmlns:p14="http://schemas.microsoft.com/office/powerpoint/2010/main" val="808499568"/>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EFFAC0DD-434C-4E78-AE46-9BF4DAD3DA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872" r="4299"/>
          <a:stretch/>
        </p:blipFill>
        <p:spPr>
          <a:xfrm>
            <a:off x="0" y="0"/>
            <a:ext cx="5466241" cy="6599382"/>
          </a:xfrm>
          <a:prstGeom prst="rect">
            <a:avLst/>
          </a:prstGeom>
        </p:spPr>
      </p:pic>
      <p:sp>
        <p:nvSpPr>
          <p:cNvPr id="16" name="Rectangle 15">
            <a:extLst>
              <a:ext uri="{FF2B5EF4-FFF2-40B4-BE49-F238E27FC236}">
                <a16:creationId xmlns="" xmlns:a16="http://schemas.microsoft.com/office/drawing/2014/main" id="{C4CFDBE4-C7DA-4DF1-9A86-8BF0FE839BD3}"/>
              </a:ext>
            </a:extLst>
          </p:cNvPr>
          <p:cNvSpPr/>
          <p:nvPr/>
        </p:nvSpPr>
        <p:spPr>
          <a:xfrm>
            <a:off x="268"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49</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140707"/>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A Model for Entrepreneurs</a:t>
            </a:r>
            <a:endParaRPr lang="en-US" sz="4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607628" y="1555234"/>
            <a:ext cx="6421581" cy="4770537"/>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success of an entrepreneur is not just about attributes and characteristics (personality).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It is also about the entrepreneur’s </a:t>
            </a:r>
            <a:r>
              <a:rPr lang="en-US" sz="2800" b="1" dirty="0">
                <a:solidFill>
                  <a:srgbClr val="0DB14B"/>
                </a:solidFill>
                <a:latin typeface="Arial" panose="020B0604020202020204" pitchFamily="34" charset="0"/>
                <a:cs typeface="Arial" panose="020B0604020202020204" pitchFamily="34" charset="0"/>
              </a:rPr>
              <a:t>background</a:t>
            </a:r>
            <a:r>
              <a:rPr lang="en-US" sz="2400" dirty="0">
                <a:latin typeface="Arial" panose="020B0604020202020204" pitchFamily="34" charset="0"/>
                <a:cs typeface="Arial" panose="020B0604020202020204" pitchFamily="34" charset="0"/>
              </a:rPr>
              <a:t>, </a:t>
            </a:r>
            <a:r>
              <a:rPr lang="en-US" sz="2800" b="1" dirty="0">
                <a:solidFill>
                  <a:srgbClr val="0DB14B"/>
                </a:solidFill>
                <a:latin typeface="Arial" panose="020B0604020202020204" pitchFamily="34" charset="0"/>
                <a:cs typeface="Arial" panose="020B0604020202020204" pitchFamily="34" charset="0"/>
              </a:rPr>
              <a:t>experience</a:t>
            </a:r>
            <a:r>
              <a:rPr lang="en-US" sz="2400" dirty="0">
                <a:latin typeface="Arial" panose="020B0604020202020204" pitchFamily="34" charset="0"/>
                <a:cs typeface="Arial" panose="020B0604020202020204" pitchFamily="34" charset="0"/>
              </a:rPr>
              <a:t> and </a:t>
            </a:r>
            <a:r>
              <a:rPr lang="en-US" sz="2800" b="1" dirty="0">
                <a:solidFill>
                  <a:srgbClr val="0DB14B"/>
                </a:solidFill>
                <a:latin typeface="Arial" panose="020B0604020202020204" pitchFamily="34" charset="0"/>
                <a:cs typeface="Arial" panose="020B0604020202020204" pitchFamily="34" charset="0"/>
              </a:rPr>
              <a:t>education</a:t>
            </a:r>
            <a:r>
              <a:rPr lang="en-US" sz="2400" dirty="0">
                <a:latin typeface="Arial" panose="020B0604020202020204" pitchFamily="34" charset="0"/>
                <a:cs typeface="Arial" panose="020B0604020202020204" pitchFamily="34" charset="0"/>
              </a:rPr>
              <a:t>, and the entrepreneur’s </a:t>
            </a:r>
            <a:r>
              <a:rPr lang="en-US" sz="2800" b="1" dirty="0">
                <a:solidFill>
                  <a:srgbClr val="0DB14B"/>
                </a:solidFill>
                <a:latin typeface="Arial" panose="020B0604020202020204" pitchFamily="34" charset="0"/>
                <a:cs typeface="Arial" panose="020B0604020202020204" pitchFamily="34" charset="0"/>
              </a:rPr>
              <a:t>skills</a:t>
            </a:r>
            <a:r>
              <a:rPr lang="en-US" sz="2400" dirty="0">
                <a:latin typeface="Arial" panose="020B0604020202020204" pitchFamily="34" charset="0"/>
                <a:cs typeface="Arial" panose="020B0604020202020204" pitchFamily="34" charset="0"/>
              </a:rPr>
              <a:t> and </a:t>
            </a:r>
            <a:r>
              <a:rPr lang="en-US" sz="2800" b="1" dirty="0">
                <a:solidFill>
                  <a:srgbClr val="0DB14B"/>
                </a:solidFill>
                <a:latin typeface="Arial" panose="020B0604020202020204" pitchFamily="34" charset="0"/>
                <a:cs typeface="Arial" panose="020B0604020202020204" pitchFamily="34" charset="0"/>
              </a:rPr>
              <a:t>competencies</a:t>
            </a:r>
            <a:r>
              <a:rPr lang="en-US" sz="24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Parts of being an entrepreneur can be </a:t>
            </a:r>
            <a:r>
              <a:rPr lang="en-US" sz="2800" b="1" dirty="0">
                <a:solidFill>
                  <a:srgbClr val="0DB14B"/>
                </a:solidFill>
                <a:latin typeface="Arial" panose="020B0604020202020204" pitchFamily="34" charset="0"/>
                <a:cs typeface="Arial" panose="020B0604020202020204" pitchFamily="34" charset="0"/>
              </a:rPr>
              <a:t>learned</a:t>
            </a:r>
            <a:r>
              <a:rPr lang="en-US" sz="24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We will look at parts of all these throughout the series of entrepreneurship workshops.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305527912"/>
      </p:ext>
    </p:extLst>
  </p:cSld>
  <p:clrMapOvr>
    <a:masterClrMapping/>
  </p:clrMapOvr>
  <p:transition spd="slow">
    <p:cover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table&#10;&#10;Description automatically generated">
            <a:extLst>
              <a:ext uri="{FF2B5EF4-FFF2-40B4-BE49-F238E27FC236}">
                <a16:creationId xmlns="" xmlns:a16="http://schemas.microsoft.com/office/drawing/2014/main" id="{4F7B6EC7-B06F-4801-B257-4E53A48AE8B2}"/>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l="16498" r="16498"/>
          <a:stretch>
            <a:fillRect/>
          </a:stretch>
        </p:blipFill>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342902"/>
            <a:ext cx="5212771" cy="1569660"/>
          </a:xfrm>
          <a:prstGeom prst="rect">
            <a:avLst/>
          </a:prstGeom>
          <a:noFill/>
        </p:spPr>
        <p:txBody>
          <a:bodyPr wrap="square" rtlCol="0">
            <a:spAutoFit/>
          </a:bodyPr>
          <a:lstStyle/>
          <a:p>
            <a:r>
              <a:rPr lang="en-CA" sz="4800" b="1" dirty="0">
                <a:solidFill>
                  <a:srgbClr val="0DB14B"/>
                </a:solidFill>
                <a:latin typeface="Arial" panose="020B0604020202020204" pitchFamily="34" charset="0"/>
                <a:cs typeface="Arial" panose="020B0604020202020204" pitchFamily="34" charset="0"/>
              </a:rPr>
              <a:t>Rules of Engagement</a:t>
            </a:r>
            <a:endParaRPr lang="en-US" sz="48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5B9902D-E82B-4D78-A41C-8405CF488BC7}"/>
              </a:ext>
            </a:extLst>
          </p:cNvPr>
          <p:cNvSpPr txBox="1"/>
          <p:nvPr/>
        </p:nvSpPr>
        <p:spPr>
          <a:xfrm>
            <a:off x="1136075" y="2245791"/>
            <a:ext cx="3945080" cy="341632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workshop is for you.</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Ask your questions.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Make your comments.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One person speaking at a time.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Communicate respectfully even when you disagree.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Have some fun along the way.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 calcmode="lin" valueType="num">
                                      <p:cBhvr additive="base">
                                        <p:cTn id="12" dur="75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 calcmode="lin" valueType="num">
                                      <p:cBhvr additive="base">
                                        <p:cTn id="17" dur="75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 calcmode="lin" valueType="num">
                                      <p:cBhvr additive="base">
                                        <p:cTn id="22" dur="75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 calcmode="lin" valueType="num">
                                      <p:cBhvr additive="base">
                                        <p:cTn id="27" dur="75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fill="hold" grpId="0" nodeType="after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 calcmode="lin" valueType="num">
                                      <p:cBhvr additive="base">
                                        <p:cTn id="32" dur="75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33" dur="75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50</a:t>
            </a:fld>
            <a:endParaRPr lang="en-US"/>
          </a:p>
        </p:txBody>
      </p:sp>
      <p:sp>
        <p:nvSpPr>
          <p:cNvPr id="12" name="Oval 11">
            <a:extLst>
              <a:ext uri="{FF2B5EF4-FFF2-40B4-BE49-F238E27FC236}">
                <a16:creationId xmlns="" xmlns:a16="http://schemas.microsoft.com/office/drawing/2014/main" id="{1E2F2B7C-8572-4914-917C-1209F45525D3}"/>
              </a:ext>
            </a:extLst>
          </p:cNvPr>
          <p:cNvSpPr/>
          <p:nvPr/>
        </p:nvSpPr>
        <p:spPr>
          <a:xfrm>
            <a:off x="6603834" y="3867318"/>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8651036" y="4289638"/>
            <a:ext cx="3484418" cy="1535741"/>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Note attributes/ characteristics of entrepreneurs the speakers mention</a:t>
            </a:r>
            <a:endParaRPr lang="en-US" sz="2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198715" y="379363"/>
            <a:ext cx="580159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Attributes/Characteristics of Entrepreneurs</a:t>
            </a:r>
          </a:p>
        </p:txBody>
      </p:sp>
      <p:sp>
        <p:nvSpPr>
          <p:cNvPr id="21" name="TextBox 20">
            <a:extLst>
              <a:ext uri="{FF2B5EF4-FFF2-40B4-BE49-F238E27FC236}">
                <a16:creationId xmlns="" xmlns:a16="http://schemas.microsoft.com/office/drawing/2014/main" id="{CDC497B9-0698-4830-9B4E-D786E0D4AA4A}"/>
              </a:ext>
            </a:extLst>
          </p:cNvPr>
          <p:cNvSpPr txBox="1"/>
          <p:nvPr/>
        </p:nvSpPr>
        <p:spPr>
          <a:xfrm>
            <a:off x="198715" y="1664373"/>
            <a:ext cx="5547752" cy="1200329"/>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7.1  Personal Attributes/Characteristics of Entrepreneurs from Entrepreneurs</a:t>
            </a:r>
          </a:p>
        </p:txBody>
      </p:sp>
      <p:pic>
        <p:nvPicPr>
          <p:cNvPr id="6" name="Picture Placeholder 5">
            <a:extLst>
              <a:ext uri="{FF2B5EF4-FFF2-40B4-BE49-F238E27FC236}">
                <a16:creationId xmlns="" xmlns:a16="http://schemas.microsoft.com/office/drawing/2014/main" id="{58CC4C39-359F-4AD8-9185-7B369C674BE0}"/>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4613" r="61247" b="26947"/>
          <a:stretch/>
        </p:blipFill>
        <p:spPr>
          <a:xfrm>
            <a:off x="6095999" y="-1"/>
            <a:ext cx="6096001" cy="3196936"/>
          </a:xfrm>
        </p:spPr>
      </p:pic>
      <p:pic>
        <p:nvPicPr>
          <p:cNvPr id="15" name="Picture Placeholder 14">
            <a:extLst>
              <a:ext uri="{FF2B5EF4-FFF2-40B4-BE49-F238E27FC236}">
                <a16:creationId xmlns="" xmlns:a16="http://schemas.microsoft.com/office/drawing/2014/main" id="{C49AA8B4-B8D2-4833-B59E-3B63A8EAA78E}"/>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l="337" t="6751"/>
          <a:stretch/>
        </p:blipFill>
        <p:spPr>
          <a:xfrm>
            <a:off x="-16043" y="3196935"/>
            <a:ext cx="6120462" cy="3221182"/>
          </a:xfrm>
          <a:prstGeom prst="rect">
            <a:avLst/>
          </a:prstGeom>
        </p:spPr>
      </p:pic>
      <p:pic>
        <p:nvPicPr>
          <p:cNvPr id="13" name="Picture 12">
            <a:extLst>
              <a:ext uri="{FF2B5EF4-FFF2-40B4-BE49-F238E27FC236}">
                <a16:creationId xmlns="" xmlns:a16="http://schemas.microsoft.com/office/drawing/2014/main" id="{406DFD5E-93DD-4C03-B1CE-21E8B17029B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97134" y="4161785"/>
            <a:ext cx="1260602" cy="1260602"/>
          </a:xfrm>
          <a:prstGeom prst="rect">
            <a:avLst/>
          </a:prstGeom>
        </p:spPr>
      </p:pic>
      <p:sp>
        <p:nvSpPr>
          <p:cNvPr id="14" name="Rectangle 13">
            <a:extLst>
              <a:ext uri="{FF2B5EF4-FFF2-40B4-BE49-F238E27FC236}">
                <a16:creationId xmlns="" xmlns:a16="http://schemas.microsoft.com/office/drawing/2014/main" id="{162AD891-01B2-4A1A-BA23-794499D4F3F2}"/>
              </a:ext>
            </a:extLst>
          </p:cNvPr>
          <p:cNvSpPr/>
          <p:nvPr/>
        </p:nvSpPr>
        <p:spPr>
          <a:xfrm>
            <a:off x="-16043" y="3196935"/>
            <a:ext cx="6096000"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BE60AD65-6416-4DCA-9A5F-269D6E62176C}"/>
              </a:ext>
            </a:extLst>
          </p:cNvPr>
          <p:cNvSpPr txBox="1"/>
          <p:nvPr/>
        </p:nvSpPr>
        <p:spPr>
          <a:xfrm>
            <a:off x="8651035" y="3867318"/>
            <a:ext cx="2743199" cy="461665"/>
          </a:xfrm>
          <a:prstGeom prst="rect">
            <a:avLst/>
          </a:prstGeom>
          <a:noFill/>
        </p:spPr>
        <p:txBody>
          <a:bodyPr wrap="square" rtlCol="0">
            <a:spAutoFit/>
          </a:bodyPr>
          <a:lstStyle/>
          <a:p>
            <a:r>
              <a:rPr lang="en-CA" sz="2400" b="1" dirty="0">
                <a:solidFill>
                  <a:srgbClr val="0DB14B"/>
                </a:solidFill>
                <a:latin typeface="Arial" panose="020B0604020202020204" pitchFamily="34" charset="0"/>
                <a:cs typeface="Arial" panose="020B0604020202020204" pitchFamily="34" charset="0"/>
              </a:rPr>
              <a:t>Watch the videos</a:t>
            </a:r>
            <a:endParaRPr lang="en-US" sz="2400" b="1" dirty="0">
              <a:solidFill>
                <a:srgbClr val="0DB14B"/>
              </a:solidFill>
              <a:latin typeface="Arial" panose="020B0604020202020204" pitchFamily="34" charset="0"/>
              <a:cs typeface="Arial" panose="020B0604020202020204" pitchFamily="34" charset="0"/>
            </a:endParaRP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878253074"/>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3"/>
              </a:rPr>
              <a:t>https://www.youtube.com/watch?time_continue=33&amp;v=a5cMkmqU21g</a:t>
            </a:r>
            <a:r>
              <a:rPr lang="en-US"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fr-FR" sz="3600" b="1" i="1" dirty="0" err="1">
                <a:latin typeface="Arial" panose="020B0604020202020204" pitchFamily="34" charset="0"/>
                <a:cs typeface="Arial" panose="020B0604020202020204" pitchFamily="34" charset="0"/>
              </a:rPr>
              <a:t>Ivey</a:t>
            </a:r>
            <a:r>
              <a:rPr lang="fr-FR" sz="3600" b="1" i="1" dirty="0">
                <a:latin typeface="Arial" panose="020B0604020202020204" pitchFamily="34" charset="0"/>
                <a:cs typeface="Arial" panose="020B0604020202020204" pitchFamily="34" charset="0"/>
              </a:rPr>
              <a:t> 60 Second Entrepreneur: Chris Guillon</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442906"/>
            <a:ext cx="5345639" cy="2946142"/>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2493846458"/>
      </p:ext>
    </p:extLst>
  </p:cSld>
  <p:clrMapOvr>
    <a:masterClrMapping/>
  </p:clrMapOvr>
  <p:transition spd="slow">
    <p:cover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52</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3"/>
              </a:rPr>
              <a:t>https://www.youtube.com/watch?time_continue=62&amp;v=nn9OQnVaMEQ</a:t>
            </a:r>
            <a:r>
              <a:rPr lang="en-US"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fr-FR" sz="3600" b="1" i="1" dirty="0" err="1">
                <a:latin typeface="Arial" panose="020B0604020202020204" pitchFamily="34" charset="0"/>
                <a:cs typeface="Arial" panose="020B0604020202020204" pitchFamily="34" charset="0"/>
              </a:rPr>
              <a:t>Ivey</a:t>
            </a:r>
            <a:r>
              <a:rPr lang="fr-FR" sz="3600" b="1" i="1" dirty="0">
                <a:latin typeface="Arial" panose="020B0604020202020204" pitchFamily="34" charset="0"/>
                <a:cs typeface="Arial" panose="020B0604020202020204" pitchFamily="34" charset="0"/>
              </a:rPr>
              <a:t> 60 Second Entrepreneur: Suzie </a:t>
            </a:r>
            <a:r>
              <a:rPr lang="fr-FR" sz="3600" b="1" i="1" dirty="0" err="1">
                <a:latin typeface="Arial" panose="020B0604020202020204" pitchFamily="34" charset="0"/>
                <a:cs typeface="Arial" panose="020B0604020202020204" pitchFamily="34" charset="0"/>
              </a:rPr>
              <a:t>Chemel</a:t>
            </a:r>
            <a:endParaRPr lang="fr-FR"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381384"/>
            <a:ext cx="5345639" cy="2985590"/>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1144844160"/>
      </p:ext>
    </p:extLst>
  </p:cSld>
  <p:clrMapOvr>
    <a:masterClrMapping/>
  </p:clrMapOvr>
  <p:transition spd="slow">
    <p:cover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53</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3"/>
              </a:rPr>
              <a:t>https://www.youtube.com/watch?time_continue=60&amp;v=bCeI1kfLllA</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fr-FR" sz="3600" b="1" i="1" dirty="0" err="1">
                <a:latin typeface="Arial" panose="020B0604020202020204" pitchFamily="34" charset="0"/>
                <a:cs typeface="Arial" panose="020B0604020202020204" pitchFamily="34" charset="0"/>
              </a:rPr>
              <a:t>Ivey</a:t>
            </a:r>
            <a:r>
              <a:rPr lang="fr-FR" sz="3600" b="1" i="1" dirty="0">
                <a:latin typeface="Arial" panose="020B0604020202020204" pitchFamily="34" charset="0"/>
                <a:cs typeface="Arial" panose="020B0604020202020204" pitchFamily="34" charset="0"/>
              </a:rPr>
              <a:t> 60 Second Entrepreneur: Melinda Lehman</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381385"/>
            <a:ext cx="5345639" cy="2979428"/>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3794529320"/>
      </p:ext>
    </p:extLst>
  </p:cSld>
  <p:clrMapOvr>
    <a:masterClrMapping/>
  </p:clrMapOvr>
  <p:transition spd="slow">
    <p:cover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54</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3"/>
              </a:rPr>
              <a:t>https://www.youtube.com/watch?time_continue=15&amp;v=PYYZh4dQAjo</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fr-FR" sz="3600" b="1" i="1" dirty="0" err="1">
                <a:latin typeface="Arial" panose="020B0604020202020204" pitchFamily="34" charset="0"/>
                <a:cs typeface="Arial" panose="020B0604020202020204" pitchFamily="34" charset="0"/>
              </a:rPr>
              <a:t>Ivey</a:t>
            </a:r>
            <a:r>
              <a:rPr lang="fr-FR" sz="3600" b="1" i="1" dirty="0">
                <a:latin typeface="Arial" panose="020B0604020202020204" pitchFamily="34" charset="0"/>
                <a:cs typeface="Arial" panose="020B0604020202020204" pitchFamily="34" charset="0"/>
              </a:rPr>
              <a:t> 60 Second Entrepreneur: Sal Sloan</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88482753-C4D9-44EB-80D1-88A1C4A52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8437" y="1381385"/>
            <a:ext cx="5345639" cy="2975036"/>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2662951091"/>
      </p:ext>
    </p:extLst>
  </p:cSld>
  <p:clrMapOvr>
    <a:masterClrMapping/>
  </p:clrMapOvr>
  <p:transition spd="slow">
    <p:cover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55</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175430" y="265814"/>
            <a:ext cx="2054376" cy="205437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600266" y="2420181"/>
            <a:ext cx="5204704" cy="4191468"/>
          </a:xfrm>
          <a:prstGeom prst="rect">
            <a:avLst/>
          </a:prstGeom>
          <a:noFill/>
        </p:spPr>
        <p:txBody>
          <a:bodyPr wrap="square" rtlCol="0">
            <a:spAutoFit/>
          </a:bodyPr>
          <a:lstStyle/>
          <a:p>
            <a:pPr>
              <a:lnSpc>
                <a:spcPct val="120000"/>
              </a:lnSpc>
            </a:pPr>
            <a:r>
              <a:rPr lang="en-US" sz="2200" dirty="0">
                <a:latin typeface="Arial" panose="020B0604020202020204" pitchFamily="34" charset="0"/>
                <a:cs typeface="Arial" panose="020B0604020202020204" pitchFamily="34" charset="0"/>
              </a:rPr>
              <a:t>Read the article from </a:t>
            </a:r>
            <a:r>
              <a:rPr lang="en-US" sz="2200" dirty="0" err="1">
                <a:latin typeface="Arial" panose="020B0604020202020204" pitchFamily="34" charset="0"/>
                <a:cs typeface="Arial" panose="020B0604020202020204" pitchFamily="34" charset="0"/>
              </a:rPr>
              <a:t>MaRS</a:t>
            </a:r>
            <a:r>
              <a:rPr lang="en-US" sz="2200" dirty="0">
                <a:latin typeface="Arial" panose="020B0604020202020204" pitchFamily="34" charset="0"/>
                <a:cs typeface="Arial" panose="020B0604020202020204" pitchFamily="34" charset="0"/>
              </a:rPr>
              <a:t> Discovery District entitled </a:t>
            </a:r>
            <a:r>
              <a:rPr lang="en-US" sz="2400" b="1" dirty="0">
                <a:solidFill>
                  <a:srgbClr val="0DB14B"/>
                </a:solidFill>
                <a:latin typeface="Arial" panose="020B0604020202020204" pitchFamily="34" charset="0"/>
                <a:cs typeface="Arial" panose="020B0604020202020204" pitchFamily="34" charset="0"/>
              </a:rPr>
              <a:t>Key Characteristics of Successful Entrepreneurs</a:t>
            </a:r>
            <a:endParaRPr lang="en-US" sz="2200" b="1" dirty="0">
              <a:solidFill>
                <a:srgbClr val="0DB14B"/>
              </a:solidFill>
              <a:latin typeface="Arial" panose="020B0604020202020204" pitchFamily="34" charset="0"/>
              <a:cs typeface="Arial" panose="020B0604020202020204" pitchFamily="34" charset="0"/>
            </a:endParaRPr>
          </a:p>
          <a:p>
            <a:pPr>
              <a:lnSpc>
                <a:spcPct val="120000"/>
              </a:lnSpc>
            </a:pPr>
            <a:endParaRPr lang="en-US" sz="2200" dirty="0">
              <a:latin typeface="Arial" panose="020B0604020202020204" pitchFamily="34" charset="0"/>
              <a:cs typeface="Arial" panose="020B0604020202020204" pitchFamily="34" charset="0"/>
            </a:endParaRPr>
          </a:p>
          <a:p>
            <a:pPr>
              <a:lnSpc>
                <a:spcPct val="120000"/>
              </a:lnSpc>
            </a:pPr>
            <a:r>
              <a:rPr lang="en-US" sz="2200" dirty="0">
                <a:latin typeface="Arial" panose="020B0604020202020204" pitchFamily="34" charset="0"/>
                <a:cs typeface="Arial" panose="020B0604020202020204" pitchFamily="34" charset="0"/>
              </a:rPr>
              <a:t>What are more characteristics of entrepreneurs?  </a:t>
            </a:r>
          </a:p>
          <a:p>
            <a:pPr>
              <a:lnSpc>
                <a:spcPct val="120000"/>
              </a:lnSpc>
            </a:pPr>
            <a:endParaRPr lang="en-US" sz="2200" dirty="0">
              <a:latin typeface="Arial" panose="020B0604020202020204" pitchFamily="34" charset="0"/>
              <a:cs typeface="Arial" panose="020B0604020202020204" pitchFamily="34" charset="0"/>
            </a:endParaRPr>
          </a:p>
          <a:p>
            <a:pPr>
              <a:lnSpc>
                <a:spcPct val="120000"/>
              </a:lnSpc>
            </a:pPr>
            <a:r>
              <a:rPr lang="en-US" sz="2200" dirty="0">
                <a:latin typeface="Arial" panose="020B0604020202020204" pitchFamily="34" charset="0"/>
                <a:cs typeface="Arial" panose="020B0604020202020204" pitchFamily="34" charset="0"/>
              </a:rPr>
              <a:t>What are the Ten D’s of an Entrepreneur?</a:t>
            </a:r>
          </a:p>
          <a:p>
            <a:pPr>
              <a:lnSpc>
                <a:spcPct val="120000"/>
              </a:lnSpc>
            </a:pPr>
            <a:endParaRPr lang="en-US" sz="22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90575" y="589231"/>
            <a:ext cx="1343292" cy="1343292"/>
          </a:xfrm>
          <a:prstGeom prst="rect">
            <a:avLst/>
          </a:prstGeom>
        </p:spPr>
      </p:pic>
      <p:pic>
        <p:nvPicPr>
          <p:cNvPr id="15" name="Picture 14">
            <a:extLst>
              <a:ext uri="{FF2B5EF4-FFF2-40B4-BE49-F238E27FC236}">
                <a16:creationId xmlns="" xmlns:a16="http://schemas.microsoft.com/office/drawing/2014/main" id="{04E215BF-1695-4B84-9E51-202D307AE6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90" r="2577"/>
          <a:stretch/>
        </p:blipFill>
        <p:spPr>
          <a:xfrm>
            <a:off x="0" y="0"/>
            <a:ext cx="5935579" cy="6421581"/>
          </a:xfrm>
          <a:prstGeom prst="rect">
            <a:avLst/>
          </a:prstGeom>
        </p:spPr>
      </p:pic>
    </p:spTree>
    <p:extLst>
      <p:ext uri="{BB962C8B-B14F-4D97-AF65-F5344CB8AC3E}">
        <p14:creationId xmlns:p14="http://schemas.microsoft.com/office/powerpoint/2010/main" val="54180087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anim calcmode="lin" valueType="num">
                                      <p:cBhvr>
                                        <p:cTn id="8"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xEl>
                                              <p:pRg st="4" end="4"/>
                                            </p:txEl>
                                          </p:spTgt>
                                        </p:tgtEl>
                                        <p:attrNameLst>
                                          <p:attrName>style.visibility</p:attrName>
                                        </p:attrNameLst>
                                      </p:cBhvr>
                                      <p:to>
                                        <p:strVal val="visible"/>
                                      </p:to>
                                    </p:set>
                                    <p:animEffect transition="in" filter="fade">
                                      <p:cBhvr>
                                        <p:cTn id="13" dur="500"/>
                                        <p:tgtEl>
                                          <p:spTgt spid="18">
                                            <p:txEl>
                                              <p:pRg st="4" end="4"/>
                                            </p:txEl>
                                          </p:spTgt>
                                        </p:tgtEl>
                                      </p:cBhvr>
                                    </p:animEffect>
                                    <p:anim calcmode="lin" valueType="num">
                                      <p:cBhvr>
                                        <p:cTn id="14"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15" dur="5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226"/>
          <a:stretch/>
        </p:blipFill>
        <p:spPr>
          <a:xfrm>
            <a:off x="-2" y="2959"/>
            <a:ext cx="5460642" cy="6441425"/>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56</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615530" y="246756"/>
            <a:ext cx="6421581" cy="1200329"/>
          </a:xfrm>
          <a:prstGeom prst="rect">
            <a:avLst/>
          </a:prstGeom>
          <a:noFill/>
        </p:spPr>
        <p:txBody>
          <a:bodyPr wrap="square" rtlCol="0">
            <a:spAutoFit/>
          </a:bodyPr>
          <a:lstStyle/>
          <a:p>
            <a:r>
              <a:rPr lang="en-CA" sz="3600" b="1" dirty="0">
                <a:latin typeface="Arial" panose="020B0604020202020204" pitchFamily="34" charset="0"/>
                <a:cs typeface="Arial" panose="020B0604020202020204" pitchFamily="34" charset="0"/>
              </a:rPr>
              <a:t>Attributes/Characteristics of Entrepreneurs</a:t>
            </a:r>
            <a:endParaRPr lang="en-US" sz="36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960162" y="1454590"/>
            <a:ext cx="5732316" cy="4678204"/>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Characteristics of successful entrepreneurs are:</a:t>
            </a:r>
          </a:p>
          <a:p>
            <a:endParaRPr lang="en-US" sz="2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Entrepreneurs can identify opportunities.</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They learn from their mistakes.</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They like action or doing. </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They know the hard work that it takes to succeed.</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They have the physical and mental stamina for the hard work.</a:t>
            </a: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They ask for help when they need it or when they don’t have the expertise for something.</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681493847"/>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57</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1302989"/>
            <a:ext cx="484352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Dream: They have a dream and they work to implement it.</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26759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254603"/>
            <a:ext cx="435691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Decisiveness: They make decisions when needed.</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218882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319592"/>
            <a:ext cx="4305017"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Doers: They take action.</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11005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4194873"/>
            <a:ext cx="425312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Determination: They don’t give up.</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403128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989477"/>
            <a:ext cx="441108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Dedication: They are dedicated to their business.</a:t>
            </a: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495251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58351879-966D-4688-ABA3-44C438CBA9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19690" y="-488262"/>
            <a:ext cx="6246130" cy="6246130"/>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692733"/>
            <a:ext cx="3333036" cy="1384995"/>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Attributes/</a:t>
            </a:r>
          </a:p>
          <a:p>
            <a:pPr algn="ctr"/>
            <a:r>
              <a:rPr lang="en-CA" sz="2800" b="1" dirty="0">
                <a:solidFill>
                  <a:schemeClr val="bg1"/>
                </a:solidFill>
                <a:latin typeface="Arial" panose="020B0604020202020204" pitchFamily="34" charset="0"/>
                <a:cs typeface="Arial" panose="020B0604020202020204" pitchFamily="34" charset="0"/>
              </a:rPr>
              <a:t>Characteristics of Entrepreneurs</a:t>
            </a:r>
          </a:p>
        </p:txBody>
      </p:sp>
      <p:sp>
        <p:nvSpPr>
          <p:cNvPr id="23" name="TextBox 22">
            <a:extLst>
              <a:ext uri="{FF2B5EF4-FFF2-40B4-BE49-F238E27FC236}">
                <a16:creationId xmlns="" xmlns:a16="http://schemas.microsoft.com/office/drawing/2014/main" id="{878D1DDB-729C-4610-A27D-7C394115C551}"/>
              </a:ext>
            </a:extLst>
          </p:cNvPr>
          <p:cNvSpPr txBox="1"/>
          <p:nvPr/>
        </p:nvSpPr>
        <p:spPr>
          <a:xfrm>
            <a:off x="366974" y="476818"/>
            <a:ext cx="64215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Ten Ds of an entrepreneur are:</a:t>
            </a:r>
          </a:p>
        </p:txBody>
      </p:sp>
    </p:spTree>
    <p:extLst>
      <p:ext uri="{BB962C8B-B14F-4D97-AF65-F5344CB8AC3E}">
        <p14:creationId xmlns:p14="http://schemas.microsoft.com/office/powerpoint/2010/main" val="768742363"/>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58</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1437051"/>
            <a:ext cx="484352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Devotion: They love what they do.</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26759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358102"/>
            <a:ext cx="435691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Details: They pay attention to details.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218882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099787"/>
            <a:ext cx="430501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Destiny: They are independent and take charge of their own lives.</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11005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965986"/>
            <a:ext cx="425312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Dollars: Money is not everything.  It is a measure of success but it is not the end goal of a business.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403128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9.</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15288" y="4989477"/>
            <a:ext cx="441108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Distribute: They share ownership of their success with those employees who help get them there.</a:t>
            </a: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424558" y="4952518"/>
            <a:ext cx="932045" cy="707886"/>
          </a:xfrm>
          <a:prstGeom prst="rect">
            <a:avLst/>
          </a:prstGeom>
          <a:noFill/>
        </p:spPr>
        <p:txBody>
          <a:bodyPr wrap="square" rtlCol="0">
            <a:spAutoFit/>
          </a:bodyPr>
          <a:lstStyle/>
          <a:p>
            <a:r>
              <a:rPr lang="en-CA" sz="4000" b="1">
                <a:solidFill>
                  <a:srgbClr val="E76F0A"/>
                </a:solidFill>
                <a:latin typeface="Arial" panose="020B0604020202020204" pitchFamily="34" charset="0"/>
                <a:cs typeface="Arial" panose="020B0604020202020204" pitchFamily="34" charset="0"/>
              </a:rPr>
              <a:t>10.</a:t>
            </a:r>
            <a:endParaRPr lang="en-US" sz="4000" b="1" dirty="0">
              <a:solidFill>
                <a:srgbClr val="E76F0A"/>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 xmlns:a16="http://schemas.microsoft.com/office/drawing/2014/main" id="{F7EA3ED7-32F5-4B21-B4D9-14B476C579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19690" y="-488262"/>
            <a:ext cx="6246130" cy="6246130"/>
          </a:xfrm>
          <a:prstGeom prst="ellipse">
            <a:avLst/>
          </a:prstGeom>
        </p:spPr>
      </p:pic>
      <p:sp>
        <p:nvSpPr>
          <p:cNvPr id="21" name="Oval 20">
            <a:extLst>
              <a:ext uri="{FF2B5EF4-FFF2-40B4-BE49-F238E27FC236}">
                <a16:creationId xmlns="" xmlns:a16="http://schemas.microsoft.com/office/drawing/2014/main" id="{2F705C45-1096-4FD7-8B63-C99DD4C046B7}"/>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692733"/>
            <a:ext cx="3333036" cy="1384995"/>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Attributes/</a:t>
            </a:r>
          </a:p>
          <a:p>
            <a:pPr algn="ctr"/>
            <a:r>
              <a:rPr lang="en-CA" sz="2800" b="1" dirty="0">
                <a:solidFill>
                  <a:schemeClr val="bg1"/>
                </a:solidFill>
                <a:latin typeface="Arial" panose="020B0604020202020204" pitchFamily="34" charset="0"/>
                <a:cs typeface="Arial" panose="020B0604020202020204" pitchFamily="34" charset="0"/>
              </a:rPr>
              <a:t>Characteristics of Entrepreneurs</a:t>
            </a:r>
          </a:p>
        </p:txBody>
      </p:sp>
      <p:sp>
        <p:nvSpPr>
          <p:cNvPr id="23" name="TextBox 22">
            <a:extLst>
              <a:ext uri="{FF2B5EF4-FFF2-40B4-BE49-F238E27FC236}">
                <a16:creationId xmlns="" xmlns:a16="http://schemas.microsoft.com/office/drawing/2014/main" id="{878D1DDB-729C-4610-A27D-7C394115C551}"/>
              </a:ext>
            </a:extLst>
          </p:cNvPr>
          <p:cNvSpPr txBox="1"/>
          <p:nvPr/>
        </p:nvSpPr>
        <p:spPr>
          <a:xfrm>
            <a:off x="366974" y="476818"/>
            <a:ext cx="64215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Ten Ds of an entrepreneur are:</a:t>
            </a:r>
          </a:p>
        </p:txBody>
      </p:sp>
    </p:spTree>
    <p:extLst>
      <p:ext uri="{BB962C8B-B14F-4D97-AF65-F5344CB8AC3E}">
        <p14:creationId xmlns:p14="http://schemas.microsoft.com/office/powerpoint/2010/main" val="268337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5EF8213C-7CD7-485C-8C1F-7A657AD98C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59" b="12122"/>
          <a:stretch/>
        </p:blipFill>
        <p:spPr>
          <a:xfrm>
            <a:off x="-2893" y="-65252"/>
            <a:ext cx="12179553" cy="1717994"/>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15340" y="-65252"/>
            <a:ext cx="12207340" cy="1745674"/>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59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548777" y="165948"/>
            <a:ext cx="11094446" cy="707886"/>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Attributes/Characteristics of Entrepreneurs</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2" name="Group 1">
            <a:extLst>
              <a:ext uri="{FF2B5EF4-FFF2-40B4-BE49-F238E27FC236}">
                <a16:creationId xmlns="" xmlns:a16="http://schemas.microsoft.com/office/drawing/2014/main" id="{8685ABDA-CE28-4C59-A2D7-AF3B5FD508E1}"/>
              </a:ext>
            </a:extLst>
          </p:cNvPr>
          <p:cNvGrpSpPr/>
          <p:nvPr/>
        </p:nvGrpSpPr>
        <p:grpSpPr>
          <a:xfrm>
            <a:off x="1420977" y="1865274"/>
            <a:ext cx="1899182" cy="1899180"/>
            <a:chOff x="688640" y="3560321"/>
            <a:chExt cx="2362222" cy="2362220"/>
          </a:xfrm>
        </p:grpSpPr>
        <p:sp>
          <p:nvSpPr>
            <p:cNvPr id="40" name="Oval 39">
              <a:extLst>
                <a:ext uri="{FF2B5EF4-FFF2-40B4-BE49-F238E27FC236}">
                  <a16:creationId xmlns="" xmlns:a16="http://schemas.microsoft.com/office/drawing/2014/main" id="{4F1A9092-A2E5-4CE9-9739-E4CA3F8CF048}"/>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49" name="Rectangle 48">
              <a:extLst>
                <a:ext uri="{FF2B5EF4-FFF2-40B4-BE49-F238E27FC236}">
                  <a16:creationId xmlns="" xmlns:a16="http://schemas.microsoft.com/office/drawing/2014/main" id="{27998B38-E3F0-4600-9A70-EE4FA38CAB35}"/>
                </a:ext>
              </a:extLst>
            </p:cNvPr>
            <p:cNvSpPr/>
            <p:nvPr/>
          </p:nvSpPr>
          <p:spPr>
            <a:xfrm>
              <a:off x="803737" y="4339474"/>
              <a:ext cx="2132028" cy="803913"/>
            </a:xfrm>
            <a:prstGeom prst="rect">
              <a:avLst/>
            </a:prstGeom>
          </p:spPr>
          <p:txBody>
            <a:bodyPr wrap="square">
              <a:spAutoFit/>
            </a:bodyPr>
            <a:lstStyle/>
            <a:p>
              <a:pPr algn="ctr"/>
              <a:r>
                <a:rPr lang="en-US" b="1" dirty="0">
                  <a:solidFill>
                    <a:srgbClr val="0DB14B"/>
                  </a:solidFill>
                  <a:latin typeface="Arial" panose="020B0604020202020204" pitchFamily="34" charset="0"/>
                  <a:cs typeface="Arial" panose="020B0604020202020204" pitchFamily="34" charset="0"/>
                </a:rPr>
                <a:t>Need for Achievement</a:t>
              </a:r>
            </a:p>
          </p:txBody>
        </p:sp>
      </p:grpSp>
      <p:sp>
        <p:nvSpPr>
          <p:cNvPr id="34" name="TextBox 33">
            <a:extLst>
              <a:ext uri="{FF2B5EF4-FFF2-40B4-BE49-F238E27FC236}">
                <a16:creationId xmlns="" xmlns:a16="http://schemas.microsoft.com/office/drawing/2014/main" id="{B0D66173-BF81-40C4-9BC5-871AEB2DD517}"/>
              </a:ext>
            </a:extLst>
          </p:cNvPr>
          <p:cNvSpPr txBox="1"/>
          <p:nvPr/>
        </p:nvSpPr>
        <p:spPr>
          <a:xfrm>
            <a:off x="631971" y="1033842"/>
            <a:ext cx="10928058"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7.2  Personal Attributes/Characteristics of Entrepreneurs from Research</a:t>
            </a:r>
          </a:p>
        </p:txBody>
      </p:sp>
      <p:grpSp>
        <p:nvGrpSpPr>
          <p:cNvPr id="36" name="Group 35">
            <a:extLst>
              <a:ext uri="{FF2B5EF4-FFF2-40B4-BE49-F238E27FC236}">
                <a16:creationId xmlns="" xmlns:a16="http://schemas.microsoft.com/office/drawing/2014/main" id="{E0EF39AE-A0BD-42F9-A3E6-0529A14C54DA}"/>
              </a:ext>
            </a:extLst>
          </p:cNvPr>
          <p:cNvGrpSpPr/>
          <p:nvPr/>
        </p:nvGrpSpPr>
        <p:grpSpPr>
          <a:xfrm>
            <a:off x="3231156" y="1865274"/>
            <a:ext cx="1899182" cy="1899180"/>
            <a:chOff x="688640" y="3560321"/>
            <a:chExt cx="2362222" cy="2362220"/>
          </a:xfrm>
        </p:grpSpPr>
        <p:sp>
          <p:nvSpPr>
            <p:cNvPr id="37" name="Oval 36">
              <a:extLst>
                <a:ext uri="{FF2B5EF4-FFF2-40B4-BE49-F238E27FC236}">
                  <a16:creationId xmlns="" xmlns:a16="http://schemas.microsoft.com/office/drawing/2014/main" id="{228C6D6A-8FEA-498B-96C1-F03EE65587C0}"/>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38" name="Rectangle 37">
              <a:extLst>
                <a:ext uri="{FF2B5EF4-FFF2-40B4-BE49-F238E27FC236}">
                  <a16:creationId xmlns="" xmlns:a16="http://schemas.microsoft.com/office/drawing/2014/main" id="{8C391985-D6A9-4779-8D90-15202B767A1B}"/>
                </a:ext>
              </a:extLst>
            </p:cNvPr>
            <p:cNvSpPr/>
            <p:nvPr/>
          </p:nvSpPr>
          <p:spPr>
            <a:xfrm>
              <a:off x="803737" y="4109783"/>
              <a:ext cx="2132028" cy="1263292"/>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Internal Locus of Control</a:t>
              </a:r>
            </a:p>
          </p:txBody>
        </p:sp>
      </p:grpSp>
      <p:grpSp>
        <p:nvGrpSpPr>
          <p:cNvPr id="39" name="Group 38">
            <a:extLst>
              <a:ext uri="{FF2B5EF4-FFF2-40B4-BE49-F238E27FC236}">
                <a16:creationId xmlns="" xmlns:a16="http://schemas.microsoft.com/office/drawing/2014/main" id="{D4FBFADE-6071-462C-90A0-1B6E0371AFF6}"/>
              </a:ext>
            </a:extLst>
          </p:cNvPr>
          <p:cNvGrpSpPr/>
          <p:nvPr/>
        </p:nvGrpSpPr>
        <p:grpSpPr>
          <a:xfrm>
            <a:off x="5041334" y="1865274"/>
            <a:ext cx="1899182" cy="1899180"/>
            <a:chOff x="688640" y="3560321"/>
            <a:chExt cx="2362222" cy="2362220"/>
          </a:xfrm>
        </p:grpSpPr>
        <p:sp>
          <p:nvSpPr>
            <p:cNvPr id="58" name="Oval 57">
              <a:extLst>
                <a:ext uri="{FF2B5EF4-FFF2-40B4-BE49-F238E27FC236}">
                  <a16:creationId xmlns="" xmlns:a16="http://schemas.microsoft.com/office/drawing/2014/main" id="{01E56CD3-C1AF-49AA-9F31-819927B4262A}"/>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59" name="Rectangle 58">
              <a:extLst>
                <a:ext uri="{FF2B5EF4-FFF2-40B4-BE49-F238E27FC236}">
                  <a16:creationId xmlns="" xmlns:a16="http://schemas.microsoft.com/office/drawing/2014/main" id="{2CBF50E8-6D95-44AC-AE96-C1D01293FDB6}"/>
                </a:ext>
              </a:extLst>
            </p:cNvPr>
            <p:cNvSpPr/>
            <p:nvPr/>
          </p:nvSpPr>
          <p:spPr>
            <a:xfrm>
              <a:off x="803737" y="4311517"/>
              <a:ext cx="2132028" cy="880476"/>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Comfortable with Risk</a:t>
              </a:r>
            </a:p>
          </p:txBody>
        </p:sp>
      </p:grpSp>
      <p:grpSp>
        <p:nvGrpSpPr>
          <p:cNvPr id="60" name="Group 59">
            <a:extLst>
              <a:ext uri="{FF2B5EF4-FFF2-40B4-BE49-F238E27FC236}">
                <a16:creationId xmlns="" xmlns:a16="http://schemas.microsoft.com/office/drawing/2014/main" id="{5BF85430-5A1D-4FD1-8C78-2A0F58B90253}"/>
              </a:ext>
            </a:extLst>
          </p:cNvPr>
          <p:cNvGrpSpPr/>
          <p:nvPr/>
        </p:nvGrpSpPr>
        <p:grpSpPr>
          <a:xfrm>
            <a:off x="6851512" y="1865274"/>
            <a:ext cx="1899182" cy="1899180"/>
            <a:chOff x="688640" y="3560321"/>
            <a:chExt cx="2362222" cy="2362220"/>
          </a:xfrm>
        </p:grpSpPr>
        <p:sp>
          <p:nvSpPr>
            <p:cNvPr id="61" name="Oval 60">
              <a:extLst>
                <a:ext uri="{FF2B5EF4-FFF2-40B4-BE49-F238E27FC236}">
                  <a16:creationId xmlns="" xmlns:a16="http://schemas.microsoft.com/office/drawing/2014/main" id="{1D6C8BCC-8E5F-4095-9A7C-8D45985292E8}"/>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62" name="Rectangle 61">
              <a:extLst>
                <a:ext uri="{FF2B5EF4-FFF2-40B4-BE49-F238E27FC236}">
                  <a16:creationId xmlns="" xmlns:a16="http://schemas.microsoft.com/office/drawing/2014/main" id="{7BB66EEB-B772-4D6B-845F-EE7059B6558B}"/>
                </a:ext>
              </a:extLst>
            </p:cNvPr>
            <p:cNvSpPr/>
            <p:nvPr/>
          </p:nvSpPr>
          <p:spPr>
            <a:xfrm>
              <a:off x="803737" y="4490880"/>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Initiative</a:t>
              </a:r>
            </a:p>
          </p:txBody>
        </p:sp>
      </p:grpSp>
      <p:grpSp>
        <p:nvGrpSpPr>
          <p:cNvPr id="63" name="Group 62">
            <a:extLst>
              <a:ext uri="{FF2B5EF4-FFF2-40B4-BE49-F238E27FC236}">
                <a16:creationId xmlns="" xmlns:a16="http://schemas.microsoft.com/office/drawing/2014/main" id="{F23381FD-702E-4D0A-90C5-43F30589BB89}"/>
              </a:ext>
            </a:extLst>
          </p:cNvPr>
          <p:cNvGrpSpPr/>
          <p:nvPr/>
        </p:nvGrpSpPr>
        <p:grpSpPr>
          <a:xfrm>
            <a:off x="8661691" y="1865274"/>
            <a:ext cx="1899182" cy="1899180"/>
            <a:chOff x="688640" y="3560321"/>
            <a:chExt cx="2362222" cy="2362220"/>
          </a:xfrm>
        </p:grpSpPr>
        <p:sp>
          <p:nvSpPr>
            <p:cNvPr id="64" name="Oval 63">
              <a:extLst>
                <a:ext uri="{FF2B5EF4-FFF2-40B4-BE49-F238E27FC236}">
                  <a16:creationId xmlns="" xmlns:a16="http://schemas.microsoft.com/office/drawing/2014/main" id="{7F6E444A-4926-48AB-A340-619E7FD0734C}"/>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65" name="Rectangle 64">
              <a:extLst>
                <a:ext uri="{FF2B5EF4-FFF2-40B4-BE49-F238E27FC236}">
                  <a16:creationId xmlns="" xmlns:a16="http://schemas.microsoft.com/office/drawing/2014/main" id="{4B7D507A-A932-4C83-B50F-140AA7FC27BC}"/>
                </a:ext>
              </a:extLst>
            </p:cNvPr>
            <p:cNvSpPr/>
            <p:nvPr/>
          </p:nvSpPr>
          <p:spPr>
            <a:xfrm>
              <a:off x="803737" y="4490880"/>
              <a:ext cx="2132028" cy="880476"/>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Motivated</a:t>
              </a:r>
            </a:p>
            <a:p>
              <a:pPr algn="ctr"/>
              <a:endParaRPr lang="en-US" sz="2000" b="1" dirty="0">
                <a:solidFill>
                  <a:srgbClr val="0DB14B"/>
                </a:solidFill>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 xmlns:a16="http://schemas.microsoft.com/office/drawing/2014/main" id="{82B30036-689E-4C6F-94D8-CA211342E3DA}"/>
              </a:ext>
            </a:extLst>
          </p:cNvPr>
          <p:cNvGrpSpPr/>
          <p:nvPr/>
        </p:nvGrpSpPr>
        <p:grpSpPr>
          <a:xfrm>
            <a:off x="320159" y="3265866"/>
            <a:ext cx="1899182" cy="1899180"/>
            <a:chOff x="688640" y="3560321"/>
            <a:chExt cx="2362222" cy="2362220"/>
          </a:xfrm>
        </p:grpSpPr>
        <p:sp>
          <p:nvSpPr>
            <p:cNvPr id="67" name="Oval 66">
              <a:extLst>
                <a:ext uri="{FF2B5EF4-FFF2-40B4-BE49-F238E27FC236}">
                  <a16:creationId xmlns="" xmlns:a16="http://schemas.microsoft.com/office/drawing/2014/main" id="{5962CA88-E1AB-4350-879F-7A240EFB3E0E}"/>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68" name="Rectangle 67">
              <a:extLst>
                <a:ext uri="{FF2B5EF4-FFF2-40B4-BE49-F238E27FC236}">
                  <a16:creationId xmlns="" xmlns:a16="http://schemas.microsoft.com/office/drawing/2014/main" id="{15D4DDD3-9E0F-423D-A229-32644B5A4AE6}"/>
                </a:ext>
              </a:extLst>
            </p:cNvPr>
            <p:cNvSpPr/>
            <p:nvPr/>
          </p:nvSpPr>
          <p:spPr>
            <a:xfrm>
              <a:off x="803737" y="4492600"/>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Responsible</a:t>
              </a:r>
            </a:p>
          </p:txBody>
        </p:sp>
      </p:grpSp>
      <p:grpSp>
        <p:nvGrpSpPr>
          <p:cNvPr id="73" name="Group 72">
            <a:extLst>
              <a:ext uri="{FF2B5EF4-FFF2-40B4-BE49-F238E27FC236}">
                <a16:creationId xmlns="" xmlns:a16="http://schemas.microsoft.com/office/drawing/2014/main" id="{6CDD9083-7F99-4683-9741-846B425718FF}"/>
              </a:ext>
            </a:extLst>
          </p:cNvPr>
          <p:cNvGrpSpPr/>
          <p:nvPr/>
        </p:nvGrpSpPr>
        <p:grpSpPr>
          <a:xfrm>
            <a:off x="2111641" y="3265866"/>
            <a:ext cx="1899182" cy="1899180"/>
            <a:chOff x="688640" y="3560321"/>
            <a:chExt cx="2362222" cy="2362220"/>
          </a:xfrm>
        </p:grpSpPr>
        <p:sp>
          <p:nvSpPr>
            <p:cNvPr id="74" name="Oval 73">
              <a:extLst>
                <a:ext uri="{FF2B5EF4-FFF2-40B4-BE49-F238E27FC236}">
                  <a16:creationId xmlns="" xmlns:a16="http://schemas.microsoft.com/office/drawing/2014/main" id="{8A35CFD3-2571-4440-A694-0031CA6D84FF}"/>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75" name="Rectangle 74">
              <a:extLst>
                <a:ext uri="{FF2B5EF4-FFF2-40B4-BE49-F238E27FC236}">
                  <a16:creationId xmlns="" xmlns:a16="http://schemas.microsoft.com/office/drawing/2014/main" id="{2ABC96A5-4341-4846-AD2F-F701AB825F5E}"/>
                </a:ext>
              </a:extLst>
            </p:cNvPr>
            <p:cNvSpPr/>
            <p:nvPr/>
          </p:nvSpPr>
          <p:spPr>
            <a:xfrm>
              <a:off x="803737" y="4262911"/>
              <a:ext cx="2132028" cy="880476"/>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Self-Disciplined</a:t>
              </a:r>
            </a:p>
          </p:txBody>
        </p:sp>
      </p:grpSp>
      <p:grpSp>
        <p:nvGrpSpPr>
          <p:cNvPr id="76" name="Group 75">
            <a:extLst>
              <a:ext uri="{FF2B5EF4-FFF2-40B4-BE49-F238E27FC236}">
                <a16:creationId xmlns="" xmlns:a16="http://schemas.microsoft.com/office/drawing/2014/main" id="{6380DB08-C89B-46F5-8A3D-62001DAFF298}"/>
              </a:ext>
            </a:extLst>
          </p:cNvPr>
          <p:cNvGrpSpPr/>
          <p:nvPr/>
        </p:nvGrpSpPr>
        <p:grpSpPr>
          <a:xfrm>
            <a:off x="3903123" y="3265866"/>
            <a:ext cx="1899182" cy="1899180"/>
            <a:chOff x="688640" y="3560321"/>
            <a:chExt cx="2362222" cy="2362220"/>
          </a:xfrm>
        </p:grpSpPr>
        <p:sp>
          <p:nvSpPr>
            <p:cNvPr id="77" name="Oval 76">
              <a:extLst>
                <a:ext uri="{FF2B5EF4-FFF2-40B4-BE49-F238E27FC236}">
                  <a16:creationId xmlns="" xmlns:a16="http://schemas.microsoft.com/office/drawing/2014/main" id="{87B55CE9-3424-46D0-9F67-771CD51FD75C}"/>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78" name="Rectangle 77">
              <a:extLst>
                <a:ext uri="{FF2B5EF4-FFF2-40B4-BE49-F238E27FC236}">
                  <a16:creationId xmlns="" xmlns:a16="http://schemas.microsoft.com/office/drawing/2014/main" id="{353DFCFD-6B00-4753-B7B5-086E4DEE375E}"/>
                </a:ext>
              </a:extLst>
            </p:cNvPr>
            <p:cNvSpPr/>
            <p:nvPr/>
          </p:nvSpPr>
          <p:spPr>
            <a:xfrm>
              <a:off x="803737" y="4464975"/>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Creative</a:t>
              </a:r>
            </a:p>
          </p:txBody>
        </p:sp>
      </p:grpSp>
      <p:grpSp>
        <p:nvGrpSpPr>
          <p:cNvPr id="79" name="Group 78">
            <a:extLst>
              <a:ext uri="{FF2B5EF4-FFF2-40B4-BE49-F238E27FC236}">
                <a16:creationId xmlns="" xmlns:a16="http://schemas.microsoft.com/office/drawing/2014/main" id="{9421006D-78F6-4290-BF79-67DB4858756E}"/>
              </a:ext>
            </a:extLst>
          </p:cNvPr>
          <p:cNvGrpSpPr/>
          <p:nvPr/>
        </p:nvGrpSpPr>
        <p:grpSpPr>
          <a:xfrm>
            <a:off x="5694605" y="3265866"/>
            <a:ext cx="1899182" cy="1899180"/>
            <a:chOff x="688640" y="3560321"/>
            <a:chExt cx="2362222" cy="2362220"/>
          </a:xfrm>
        </p:grpSpPr>
        <p:sp>
          <p:nvSpPr>
            <p:cNvPr id="80" name="Oval 79">
              <a:extLst>
                <a:ext uri="{FF2B5EF4-FFF2-40B4-BE49-F238E27FC236}">
                  <a16:creationId xmlns="" xmlns:a16="http://schemas.microsoft.com/office/drawing/2014/main" id="{9188F869-C39C-46E3-A4A6-190650659EA2}"/>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81" name="Rectangle 80">
              <a:extLst>
                <a:ext uri="{FF2B5EF4-FFF2-40B4-BE49-F238E27FC236}">
                  <a16:creationId xmlns="" xmlns:a16="http://schemas.microsoft.com/office/drawing/2014/main" id="{EE7B8535-7703-4C62-A946-1428643B57BC}"/>
                </a:ext>
              </a:extLst>
            </p:cNvPr>
            <p:cNvSpPr/>
            <p:nvPr/>
          </p:nvSpPr>
          <p:spPr>
            <a:xfrm>
              <a:off x="803737" y="4461191"/>
              <a:ext cx="2132028" cy="459379"/>
            </a:xfrm>
            <a:prstGeom prst="rect">
              <a:avLst/>
            </a:prstGeom>
          </p:spPr>
          <p:txBody>
            <a:bodyPr wrap="square">
              <a:spAutoFit/>
            </a:bodyPr>
            <a:lstStyle/>
            <a:p>
              <a:pPr algn="ctr"/>
              <a:r>
                <a:rPr lang="en-US" b="1" dirty="0">
                  <a:solidFill>
                    <a:srgbClr val="0DB14B"/>
                  </a:solidFill>
                  <a:latin typeface="Arial" panose="020B0604020202020204" pitchFamily="34" charset="0"/>
                  <a:cs typeface="Arial" panose="020B0604020202020204" pitchFamily="34" charset="0"/>
                </a:rPr>
                <a:t>Perseverance</a:t>
              </a:r>
            </a:p>
          </p:txBody>
        </p:sp>
      </p:grpSp>
      <p:grpSp>
        <p:nvGrpSpPr>
          <p:cNvPr id="82" name="Group 81">
            <a:extLst>
              <a:ext uri="{FF2B5EF4-FFF2-40B4-BE49-F238E27FC236}">
                <a16:creationId xmlns="" xmlns:a16="http://schemas.microsoft.com/office/drawing/2014/main" id="{7406E0DA-34F2-45D5-8332-A2E240C7028A}"/>
              </a:ext>
            </a:extLst>
          </p:cNvPr>
          <p:cNvGrpSpPr/>
          <p:nvPr/>
        </p:nvGrpSpPr>
        <p:grpSpPr>
          <a:xfrm>
            <a:off x="7486087" y="3265866"/>
            <a:ext cx="1899182" cy="1899180"/>
            <a:chOff x="688640" y="3560321"/>
            <a:chExt cx="2362222" cy="2362220"/>
          </a:xfrm>
        </p:grpSpPr>
        <p:sp>
          <p:nvSpPr>
            <p:cNvPr id="83" name="Oval 82">
              <a:extLst>
                <a:ext uri="{FF2B5EF4-FFF2-40B4-BE49-F238E27FC236}">
                  <a16:creationId xmlns="" xmlns:a16="http://schemas.microsoft.com/office/drawing/2014/main" id="{ADC152F2-92D5-4B87-98BE-D0C8486BD7C4}"/>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84" name="Rectangle 83">
              <a:extLst>
                <a:ext uri="{FF2B5EF4-FFF2-40B4-BE49-F238E27FC236}">
                  <a16:creationId xmlns="" xmlns:a16="http://schemas.microsoft.com/office/drawing/2014/main" id="{130BF08F-9781-46AC-882A-CEF766E829DD}"/>
                </a:ext>
              </a:extLst>
            </p:cNvPr>
            <p:cNvSpPr/>
            <p:nvPr/>
          </p:nvSpPr>
          <p:spPr>
            <a:xfrm>
              <a:off x="803737" y="4492600"/>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Self-Efficacy</a:t>
              </a:r>
            </a:p>
          </p:txBody>
        </p:sp>
      </p:grpSp>
      <p:grpSp>
        <p:nvGrpSpPr>
          <p:cNvPr id="85" name="Group 84">
            <a:extLst>
              <a:ext uri="{FF2B5EF4-FFF2-40B4-BE49-F238E27FC236}">
                <a16:creationId xmlns="" xmlns:a16="http://schemas.microsoft.com/office/drawing/2014/main" id="{BD042351-B402-4205-A853-250AF39705ED}"/>
              </a:ext>
            </a:extLst>
          </p:cNvPr>
          <p:cNvGrpSpPr/>
          <p:nvPr/>
        </p:nvGrpSpPr>
        <p:grpSpPr>
          <a:xfrm>
            <a:off x="9277571" y="3265866"/>
            <a:ext cx="1899182" cy="1899180"/>
            <a:chOff x="688640" y="3560321"/>
            <a:chExt cx="2362222" cy="2362220"/>
          </a:xfrm>
        </p:grpSpPr>
        <p:sp>
          <p:nvSpPr>
            <p:cNvPr id="86" name="Oval 85">
              <a:extLst>
                <a:ext uri="{FF2B5EF4-FFF2-40B4-BE49-F238E27FC236}">
                  <a16:creationId xmlns="" xmlns:a16="http://schemas.microsoft.com/office/drawing/2014/main" id="{B0E022A3-C007-4EC2-99B9-3CCBE01A0FB0}"/>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87" name="Rectangle 86">
              <a:extLst>
                <a:ext uri="{FF2B5EF4-FFF2-40B4-BE49-F238E27FC236}">
                  <a16:creationId xmlns="" xmlns:a16="http://schemas.microsoft.com/office/drawing/2014/main" id="{05C6C2A8-12AB-4B8F-B18D-403E8889ADB7}"/>
                </a:ext>
              </a:extLst>
            </p:cNvPr>
            <p:cNvSpPr/>
            <p:nvPr/>
          </p:nvSpPr>
          <p:spPr>
            <a:xfrm>
              <a:off x="803737" y="4349969"/>
              <a:ext cx="2132028" cy="880476"/>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Results-Oriented</a:t>
              </a:r>
            </a:p>
          </p:txBody>
        </p:sp>
      </p:grpSp>
      <p:grpSp>
        <p:nvGrpSpPr>
          <p:cNvPr id="106" name="Group 105">
            <a:extLst>
              <a:ext uri="{FF2B5EF4-FFF2-40B4-BE49-F238E27FC236}">
                <a16:creationId xmlns="" xmlns:a16="http://schemas.microsoft.com/office/drawing/2014/main" id="{CC514E26-5EB6-4A00-9AE9-3482C943B1CA}"/>
              </a:ext>
            </a:extLst>
          </p:cNvPr>
          <p:cNvGrpSpPr/>
          <p:nvPr/>
        </p:nvGrpSpPr>
        <p:grpSpPr>
          <a:xfrm>
            <a:off x="1081157" y="4410306"/>
            <a:ext cx="1899182" cy="1899180"/>
            <a:chOff x="688640" y="3560321"/>
            <a:chExt cx="2362222" cy="2362220"/>
          </a:xfrm>
        </p:grpSpPr>
        <p:sp>
          <p:nvSpPr>
            <p:cNvPr id="107" name="Oval 106">
              <a:extLst>
                <a:ext uri="{FF2B5EF4-FFF2-40B4-BE49-F238E27FC236}">
                  <a16:creationId xmlns="" xmlns:a16="http://schemas.microsoft.com/office/drawing/2014/main" id="{9CD2959A-682B-4917-A27C-E599BD944B89}"/>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08" name="Rectangle 107">
              <a:extLst>
                <a:ext uri="{FF2B5EF4-FFF2-40B4-BE49-F238E27FC236}">
                  <a16:creationId xmlns="" xmlns:a16="http://schemas.microsoft.com/office/drawing/2014/main" id="{DEB9D7C1-4CD7-4682-A521-6BCD38CF3BC4}"/>
                </a:ext>
              </a:extLst>
            </p:cNvPr>
            <p:cNvSpPr/>
            <p:nvPr/>
          </p:nvSpPr>
          <p:spPr>
            <a:xfrm>
              <a:off x="803737" y="4541377"/>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Optimistic</a:t>
              </a:r>
            </a:p>
          </p:txBody>
        </p:sp>
      </p:grpSp>
      <p:grpSp>
        <p:nvGrpSpPr>
          <p:cNvPr id="109" name="Group 108">
            <a:extLst>
              <a:ext uri="{FF2B5EF4-FFF2-40B4-BE49-F238E27FC236}">
                <a16:creationId xmlns="" xmlns:a16="http://schemas.microsoft.com/office/drawing/2014/main" id="{965D01BA-C731-42CA-8C66-FE4E3C91C828}"/>
              </a:ext>
            </a:extLst>
          </p:cNvPr>
          <p:cNvGrpSpPr/>
          <p:nvPr/>
        </p:nvGrpSpPr>
        <p:grpSpPr>
          <a:xfrm>
            <a:off x="2872639" y="4410306"/>
            <a:ext cx="1899182" cy="1899180"/>
            <a:chOff x="688640" y="3560321"/>
            <a:chExt cx="2362222" cy="2362220"/>
          </a:xfrm>
        </p:grpSpPr>
        <p:sp>
          <p:nvSpPr>
            <p:cNvPr id="110" name="Oval 109">
              <a:extLst>
                <a:ext uri="{FF2B5EF4-FFF2-40B4-BE49-F238E27FC236}">
                  <a16:creationId xmlns="" xmlns:a16="http://schemas.microsoft.com/office/drawing/2014/main" id="{D916BFED-713C-4677-B691-70BAF9C0D21F}"/>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11" name="Rectangle 110">
              <a:extLst>
                <a:ext uri="{FF2B5EF4-FFF2-40B4-BE49-F238E27FC236}">
                  <a16:creationId xmlns="" xmlns:a16="http://schemas.microsoft.com/office/drawing/2014/main" id="{E7F845C7-E531-4FC8-AA66-4997593B4E3F}"/>
                </a:ext>
              </a:extLst>
            </p:cNvPr>
            <p:cNvSpPr/>
            <p:nvPr/>
          </p:nvSpPr>
          <p:spPr>
            <a:xfrm>
              <a:off x="803737" y="4541377"/>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Energetic</a:t>
              </a:r>
            </a:p>
          </p:txBody>
        </p:sp>
      </p:grpSp>
      <p:grpSp>
        <p:nvGrpSpPr>
          <p:cNvPr id="112" name="Group 111">
            <a:extLst>
              <a:ext uri="{FF2B5EF4-FFF2-40B4-BE49-F238E27FC236}">
                <a16:creationId xmlns="" xmlns:a16="http://schemas.microsoft.com/office/drawing/2014/main" id="{7809B630-9833-4AC6-9858-B1CB08781868}"/>
              </a:ext>
            </a:extLst>
          </p:cNvPr>
          <p:cNvGrpSpPr/>
          <p:nvPr/>
        </p:nvGrpSpPr>
        <p:grpSpPr>
          <a:xfrm>
            <a:off x="4664121" y="4410306"/>
            <a:ext cx="1899182" cy="1899180"/>
            <a:chOff x="688640" y="3560321"/>
            <a:chExt cx="2362222" cy="2362220"/>
          </a:xfrm>
        </p:grpSpPr>
        <p:sp>
          <p:nvSpPr>
            <p:cNvPr id="113" name="Oval 112">
              <a:extLst>
                <a:ext uri="{FF2B5EF4-FFF2-40B4-BE49-F238E27FC236}">
                  <a16:creationId xmlns="" xmlns:a16="http://schemas.microsoft.com/office/drawing/2014/main" id="{061FE199-9F8D-4F6E-BF95-6C87490A73D9}"/>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14" name="Rectangle 113">
              <a:extLst>
                <a:ext uri="{FF2B5EF4-FFF2-40B4-BE49-F238E27FC236}">
                  <a16:creationId xmlns="" xmlns:a16="http://schemas.microsoft.com/office/drawing/2014/main" id="{D59130C8-052C-44A2-ACC6-9B351B2598C9}"/>
                </a:ext>
              </a:extLst>
            </p:cNvPr>
            <p:cNvSpPr/>
            <p:nvPr/>
          </p:nvSpPr>
          <p:spPr>
            <a:xfrm>
              <a:off x="803737" y="4541377"/>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Flexible</a:t>
              </a:r>
            </a:p>
          </p:txBody>
        </p:sp>
      </p:grpSp>
      <p:grpSp>
        <p:nvGrpSpPr>
          <p:cNvPr id="115" name="Group 114">
            <a:extLst>
              <a:ext uri="{FF2B5EF4-FFF2-40B4-BE49-F238E27FC236}">
                <a16:creationId xmlns="" xmlns:a16="http://schemas.microsoft.com/office/drawing/2014/main" id="{B1937EF7-D833-4DD1-A747-DA7097C72699}"/>
              </a:ext>
            </a:extLst>
          </p:cNvPr>
          <p:cNvGrpSpPr/>
          <p:nvPr/>
        </p:nvGrpSpPr>
        <p:grpSpPr>
          <a:xfrm>
            <a:off x="6455603" y="4410306"/>
            <a:ext cx="1899182" cy="1899180"/>
            <a:chOff x="688640" y="3560321"/>
            <a:chExt cx="2362222" cy="2362220"/>
          </a:xfrm>
        </p:grpSpPr>
        <p:sp>
          <p:nvSpPr>
            <p:cNvPr id="116" name="Oval 115">
              <a:extLst>
                <a:ext uri="{FF2B5EF4-FFF2-40B4-BE49-F238E27FC236}">
                  <a16:creationId xmlns="" xmlns:a16="http://schemas.microsoft.com/office/drawing/2014/main" id="{14FEFB72-EE7B-4F95-A99C-239E01E57191}"/>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600"/>
            </a:p>
          </p:txBody>
        </p:sp>
        <p:sp>
          <p:nvSpPr>
            <p:cNvPr id="117" name="Rectangle 116">
              <a:extLst>
                <a:ext uri="{FF2B5EF4-FFF2-40B4-BE49-F238E27FC236}">
                  <a16:creationId xmlns="" xmlns:a16="http://schemas.microsoft.com/office/drawing/2014/main" id="{38F0310A-8ECD-438C-8628-A6C0C83F85D9}"/>
                </a:ext>
              </a:extLst>
            </p:cNvPr>
            <p:cNvSpPr/>
            <p:nvPr/>
          </p:nvSpPr>
          <p:spPr>
            <a:xfrm>
              <a:off x="803737" y="4380607"/>
              <a:ext cx="2132028" cy="1148448"/>
            </a:xfrm>
            <a:prstGeom prst="rect">
              <a:avLst/>
            </a:prstGeom>
          </p:spPr>
          <p:txBody>
            <a:bodyPr wrap="square">
              <a:spAutoFit/>
            </a:bodyPr>
            <a:lstStyle/>
            <a:p>
              <a:pPr algn="ctr"/>
              <a:r>
                <a:rPr lang="en-US" b="1" dirty="0">
                  <a:solidFill>
                    <a:srgbClr val="0DB14B"/>
                  </a:solidFill>
                  <a:latin typeface="Arial" panose="020B0604020202020204" pitchFamily="34" charset="0"/>
                  <a:cs typeface="Arial" panose="020B0604020202020204" pitchFamily="34" charset="0"/>
                </a:rPr>
                <a:t>Comfortable with Ambiguity</a:t>
              </a:r>
            </a:p>
          </p:txBody>
        </p:sp>
      </p:grpSp>
      <p:grpSp>
        <p:nvGrpSpPr>
          <p:cNvPr id="118" name="Group 117">
            <a:extLst>
              <a:ext uri="{FF2B5EF4-FFF2-40B4-BE49-F238E27FC236}">
                <a16:creationId xmlns="" xmlns:a16="http://schemas.microsoft.com/office/drawing/2014/main" id="{BFD83136-9A9C-4440-A5A0-9E865CB584BE}"/>
              </a:ext>
            </a:extLst>
          </p:cNvPr>
          <p:cNvGrpSpPr/>
          <p:nvPr/>
        </p:nvGrpSpPr>
        <p:grpSpPr>
          <a:xfrm>
            <a:off x="8247085" y="4410306"/>
            <a:ext cx="1899182" cy="1899180"/>
            <a:chOff x="688640" y="3560321"/>
            <a:chExt cx="2362222" cy="2362220"/>
          </a:xfrm>
        </p:grpSpPr>
        <p:sp>
          <p:nvSpPr>
            <p:cNvPr id="119" name="Oval 118">
              <a:extLst>
                <a:ext uri="{FF2B5EF4-FFF2-40B4-BE49-F238E27FC236}">
                  <a16:creationId xmlns="" xmlns:a16="http://schemas.microsoft.com/office/drawing/2014/main" id="{456DD60F-D3EE-437F-8412-52C93925A82A}"/>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20" name="Rectangle 119">
              <a:extLst>
                <a:ext uri="{FF2B5EF4-FFF2-40B4-BE49-F238E27FC236}">
                  <a16:creationId xmlns="" xmlns:a16="http://schemas.microsoft.com/office/drawing/2014/main" id="{96BD6A59-7F35-4154-8908-9B64AC188DAA}"/>
                </a:ext>
              </a:extLst>
            </p:cNvPr>
            <p:cNvSpPr/>
            <p:nvPr/>
          </p:nvSpPr>
          <p:spPr>
            <a:xfrm>
              <a:off x="803737" y="4541377"/>
              <a:ext cx="2132028" cy="497661"/>
            </a:xfrm>
            <a:prstGeom prst="rect">
              <a:avLst/>
            </a:prstGeom>
          </p:spPr>
          <p:txBody>
            <a:bodyPr wrap="square">
              <a:spAutoFit/>
            </a:bodyPr>
            <a:lstStyle/>
            <a:p>
              <a:pPr algn="ctr"/>
              <a:r>
                <a:rPr lang="en-US" sz="2000" b="1" dirty="0">
                  <a:solidFill>
                    <a:srgbClr val="0DB14B"/>
                  </a:solidFill>
                  <a:latin typeface="Arial" panose="020B0604020202020204" pitchFamily="34" charset="0"/>
                  <a:cs typeface="Arial" panose="020B0604020202020204" pitchFamily="34" charset="0"/>
                </a:rPr>
                <a:t>Adaptable</a:t>
              </a:r>
            </a:p>
          </p:txBody>
        </p:sp>
      </p:grpSp>
      <p:grpSp>
        <p:nvGrpSpPr>
          <p:cNvPr id="121" name="Group 120">
            <a:extLst>
              <a:ext uri="{FF2B5EF4-FFF2-40B4-BE49-F238E27FC236}">
                <a16:creationId xmlns="" xmlns:a16="http://schemas.microsoft.com/office/drawing/2014/main" id="{C53FF323-94B6-497E-A0EB-3256B250EC86}"/>
              </a:ext>
            </a:extLst>
          </p:cNvPr>
          <p:cNvGrpSpPr/>
          <p:nvPr/>
        </p:nvGrpSpPr>
        <p:grpSpPr>
          <a:xfrm>
            <a:off x="10038569" y="4410306"/>
            <a:ext cx="1899182" cy="1899180"/>
            <a:chOff x="688640" y="3560321"/>
            <a:chExt cx="2362222" cy="2362220"/>
          </a:xfrm>
        </p:grpSpPr>
        <p:sp>
          <p:nvSpPr>
            <p:cNvPr id="122" name="Oval 121">
              <a:extLst>
                <a:ext uri="{FF2B5EF4-FFF2-40B4-BE49-F238E27FC236}">
                  <a16:creationId xmlns="" xmlns:a16="http://schemas.microsoft.com/office/drawing/2014/main" id="{92BFA2FC-C80A-4C07-81D9-1AB73A6AE3CC}"/>
                </a:ext>
              </a:extLst>
            </p:cNvPr>
            <p:cNvSpPr/>
            <p:nvPr/>
          </p:nvSpPr>
          <p:spPr>
            <a:xfrm>
              <a:off x="688640" y="3560321"/>
              <a:ext cx="2362222" cy="2362220"/>
            </a:xfrm>
            <a:prstGeom prst="ellipse">
              <a:avLst/>
            </a:prstGeom>
            <a:noFill/>
            <a:ln w="38100">
              <a:solidFill>
                <a:srgbClr val="E76F0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600"/>
            </a:p>
          </p:txBody>
        </p:sp>
        <p:sp>
          <p:nvSpPr>
            <p:cNvPr id="123" name="Rectangle 122">
              <a:extLst>
                <a:ext uri="{FF2B5EF4-FFF2-40B4-BE49-F238E27FC236}">
                  <a16:creationId xmlns="" xmlns:a16="http://schemas.microsoft.com/office/drawing/2014/main" id="{65EAD124-1411-41D6-9C21-76FEDDE762A2}"/>
                </a:ext>
              </a:extLst>
            </p:cNvPr>
            <p:cNvSpPr/>
            <p:nvPr/>
          </p:nvSpPr>
          <p:spPr>
            <a:xfrm>
              <a:off x="803737" y="4350814"/>
              <a:ext cx="2132028" cy="1492982"/>
            </a:xfrm>
            <a:prstGeom prst="rect">
              <a:avLst/>
            </a:prstGeom>
          </p:spPr>
          <p:txBody>
            <a:bodyPr wrap="square">
              <a:spAutoFit/>
            </a:bodyPr>
            <a:lstStyle/>
            <a:p>
              <a:pPr algn="ctr"/>
              <a:r>
                <a:rPr lang="en-US" b="1" dirty="0">
                  <a:solidFill>
                    <a:srgbClr val="0DB14B"/>
                  </a:solidFill>
                  <a:latin typeface="Arial" panose="020B0604020202020204" pitchFamily="34" charset="0"/>
                  <a:cs typeface="Arial" panose="020B0604020202020204" pitchFamily="34" charset="0"/>
                </a:rPr>
                <a:t>Comfortable with Uncertainty</a:t>
              </a:r>
            </a:p>
            <a:p>
              <a:pPr algn="ctr"/>
              <a:endParaRPr lang="en-US" b="1" dirty="0">
                <a:solidFill>
                  <a:srgbClr val="0DB14B"/>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5361127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 calcmode="lin" valueType="num">
                                      <p:cBhvr>
                                        <p:cTn id="16" dur="500" fill="hold"/>
                                        <p:tgtEl>
                                          <p:spTgt spid="36"/>
                                        </p:tgtEl>
                                        <p:attrNameLst>
                                          <p:attrName>style.rotation</p:attrName>
                                        </p:attrNameLst>
                                      </p:cBhvr>
                                      <p:tavLst>
                                        <p:tav tm="0">
                                          <p:val>
                                            <p:fltVal val="90"/>
                                          </p:val>
                                        </p:tav>
                                        <p:tav tm="100000">
                                          <p:val>
                                            <p:fltVal val="0"/>
                                          </p:val>
                                        </p:tav>
                                      </p:tavLst>
                                    </p:anim>
                                    <p:animEffect transition="in" filter="fade">
                                      <p:cBhvr>
                                        <p:cTn id="17" dur="500"/>
                                        <p:tgtEl>
                                          <p:spTgt spid="36"/>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 calcmode="lin" valueType="num">
                                      <p:cBhvr>
                                        <p:cTn id="23" dur="500" fill="hold"/>
                                        <p:tgtEl>
                                          <p:spTgt spid="39"/>
                                        </p:tgtEl>
                                        <p:attrNameLst>
                                          <p:attrName>style.rotation</p:attrName>
                                        </p:attrNameLst>
                                      </p:cBhvr>
                                      <p:tavLst>
                                        <p:tav tm="0">
                                          <p:val>
                                            <p:fltVal val="90"/>
                                          </p:val>
                                        </p:tav>
                                        <p:tav tm="100000">
                                          <p:val>
                                            <p:fltVal val="0"/>
                                          </p:val>
                                        </p:tav>
                                      </p:tavLst>
                                    </p:anim>
                                    <p:animEffect transition="in" filter="fade">
                                      <p:cBhvr>
                                        <p:cTn id="24" dur="500"/>
                                        <p:tgtEl>
                                          <p:spTgt spid="39"/>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 calcmode="lin" valueType="num">
                                      <p:cBhvr>
                                        <p:cTn id="30" dur="500" fill="hold"/>
                                        <p:tgtEl>
                                          <p:spTgt spid="60"/>
                                        </p:tgtEl>
                                        <p:attrNameLst>
                                          <p:attrName>style.rotation</p:attrName>
                                        </p:attrNameLst>
                                      </p:cBhvr>
                                      <p:tavLst>
                                        <p:tav tm="0">
                                          <p:val>
                                            <p:fltVal val="90"/>
                                          </p:val>
                                        </p:tav>
                                        <p:tav tm="100000">
                                          <p:val>
                                            <p:fltVal val="0"/>
                                          </p:val>
                                        </p:tav>
                                      </p:tavLst>
                                    </p:anim>
                                    <p:animEffect transition="in" filter="fade">
                                      <p:cBhvr>
                                        <p:cTn id="31" dur="500"/>
                                        <p:tgtEl>
                                          <p:spTgt spid="60"/>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500" fill="hold"/>
                                        <p:tgtEl>
                                          <p:spTgt spid="63"/>
                                        </p:tgtEl>
                                        <p:attrNameLst>
                                          <p:attrName>ppt_w</p:attrName>
                                        </p:attrNameLst>
                                      </p:cBhvr>
                                      <p:tavLst>
                                        <p:tav tm="0">
                                          <p:val>
                                            <p:fltVal val="0"/>
                                          </p:val>
                                        </p:tav>
                                        <p:tav tm="100000">
                                          <p:val>
                                            <p:strVal val="#ppt_w"/>
                                          </p:val>
                                        </p:tav>
                                      </p:tavLst>
                                    </p:anim>
                                    <p:anim calcmode="lin" valueType="num">
                                      <p:cBhvr>
                                        <p:cTn id="36" dur="500" fill="hold"/>
                                        <p:tgtEl>
                                          <p:spTgt spid="63"/>
                                        </p:tgtEl>
                                        <p:attrNameLst>
                                          <p:attrName>ppt_h</p:attrName>
                                        </p:attrNameLst>
                                      </p:cBhvr>
                                      <p:tavLst>
                                        <p:tav tm="0">
                                          <p:val>
                                            <p:fltVal val="0"/>
                                          </p:val>
                                        </p:tav>
                                        <p:tav tm="100000">
                                          <p:val>
                                            <p:strVal val="#ppt_h"/>
                                          </p:val>
                                        </p:tav>
                                      </p:tavLst>
                                    </p:anim>
                                    <p:anim calcmode="lin" valueType="num">
                                      <p:cBhvr>
                                        <p:cTn id="37" dur="500" fill="hold"/>
                                        <p:tgtEl>
                                          <p:spTgt spid="63"/>
                                        </p:tgtEl>
                                        <p:attrNameLst>
                                          <p:attrName>style.rotation</p:attrName>
                                        </p:attrNameLst>
                                      </p:cBhvr>
                                      <p:tavLst>
                                        <p:tav tm="0">
                                          <p:val>
                                            <p:fltVal val="90"/>
                                          </p:val>
                                        </p:tav>
                                        <p:tav tm="100000">
                                          <p:val>
                                            <p:fltVal val="0"/>
                                          </p:val>
                                        </p:tav>
                                      </p:tavLst>
                                    </p:anim>
                                    <p:animEffect transition="in" filter="fade">
                                      <p:cBhvr>
                                        <p:cTn id="38" dur="500"/>
                                        <p:tgtEl>
                                          <p:spTgt spid="63"/>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500" fill="hold"/>
                                        <p:tgtEl>
                                          <p:spTgt spid="66"/>
                                        </p:tgtEl>
                                        <p:attrNameLst>
                                          <p:attrName>ppt_w</p:attrName>
                                        </p:attrNameLst>
                                      </p:cBhvr>
                                      <p:tavLst>
                                        <p:tav tm="0">
                                          <p:val>
                                            <p:fltVal val="0"/>
                                          </p:val>
                                        </p:tav>
                                        <p:tav tm="100000">
                                          <p:val>
                                            <p:strVal val="#ppt_w"/>
                                          </p:val>
                                        </p:tav>
                                      </p:tavLst>
                                    </p:anim>
                                    <p:anim calcmode="lin" valueType="num">
                                      <p:cBhvr>
                                        <p:cTn id="43" dur="500" fill="hold"/>
                                        <p:tgtEl>
                                          <p:spTgt spid="66"/>
                                        </p:tgtEl>
                                        <p:attrNameLst>
                                          <p:attrName>ppt_h</p:attrName>
                                        </p:attrNameLst>
                                      </p:cBhvr>
                                      <p:tavLst>
                                        <p:tav tm="0">
                                          <p:val>
                                            <p:fltVal val="0"/>
                                          </p:val>
                                        </p:tav>
                                        <p:tav tm="100000">
                                          <p:val>
                                            <p:strVal val="#ppt_h"/>
                                          </p:val>
                                        </p:tav>
                                      </p:tavLst>
                                    </p:anim>
                                    <p:anim calcmode="lin" valueType="num">
                                      <p:cBhvr>
                                        <p:cTn id="44" dur="500" fill="hold"/>
                                        <p:tgtEl>
                                          <p:spTgt spid="66"/>
                                        </p:tgtEl>
                                        <p:attrNameLst>
                                          <p:attrName>style.rotation</p:attrName>
                                        </p:attrNameLst>
                                      </p:cBhvr>
                                      <p:tavLst>
                                        <p:tav tm="0">
                                          <p:val>
                                            <p:fltVal val="90"/>
                                          </p:val>
                                        </p:tav>
                                        <p:tav tm="100000">
                                          <p:val>
                                            <p:fltVal val="0"/>
                                          </p:val>
                                        </p:tav>
                                      </p:tavLst>
                                    </p:anim>
                                    <p:animEffect transition="in" filter="fade">
                                      <p:cBhvr>
                                        <p:cTn id="45" dur="500"/>
                                        <p:tgtEl>
                                          <p:spTgt spid="66"/>
                                        </p:tgtEl>
                                      </p:cBhvr>
                                    </p:animEffect>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500" fill="hold"/>
                                        <p:tgtEl>
                                          <p:spTgt spid="73"/>
                                        </p:tgtEl>
                                        <p:attrNameLst>
                                          <p:attrName>ppt_w</p:attrName>
                                        </p:attrNameLst>
                                      </p:cBhvr>
                                      <p:tavLst>
                                        <p:tav tm="0">
                                          <p:val>
                                            <p:fltVal val="0"/>
                                          </p:val>
                                        </p:tav>
                                        <p:tav tm="100000">
                                          <p:val>
                                            <p:strVal val="#ppt_w"/>
                                          </p:val>
                                        </p:tav>
                                      </p:tavLst>
                                    </p:anim>
                                    <p:anim calcmode="lin" valueType="num">
                                      <p:cBhvr>
                                        <p:cTn id="50" dur="500" fill="hold"/>
                                        <p:tgtEl>
                                          <p:spTgt spid="73"/>
                                        </p:tgtEl>
                                        <p:attrNameLst>
                                          <p:attrName>ppt_h</p:attrName>
                                        </p:attrNameLst>
                                      </p:cBhvr>
                                      <p:tavLst>
                                        <p:tav tm="0">
                                          <p:val>
                                            <p:fltVal val="0"/>
                                          </p:val>
                                        </p:tav>
                                        <p:tav tm="100000">
                                          <p:val>
                                            <p:strVal val="#ppt_h"/>
                                          </p:val>
                                        </p:tav>
                                      </p:tavLst>
                                    </p:anim>
                                    <p:anim calcmode="lin" valueType="num">
                                      <p:cBhvr>
                                        <p:cTn id="51" dur="500" fill="hold"/>
                                        <p:tgtEl>
                                          <p:spTgt spid="73"/>
                                        </p:tgtEl>
                                        <p:attrNameLst>
                                          <p:attrName>style.rotation</p:attrName>
                                        </p:attrNameLst>
                                      </p:cBhvr>
                                      <p:tavLst>
                                        <p:tav tm="0">
                                          <p:val>
                                            <p:fltVal val="90"/>
                                          </p:val>
                                        </p:tav>
                                        <p:tav tm="100000">
                                          <p:val>
                                            <p:fltVal val="0"/>
                                          </p:val>
                                        </p:tav>
                                      </p:tavLst>
                                    </p:anim>
                                    <p:animEffect transition="in" filter="fade">
                                      <p:cBhvr>
                                        <p:cTn id="52" dur="500"/>
                                        <p:tgtEl>
                                          <p:spTgt spid="73"/>
                                        </p:tgtEl>
                                      </p:cBhvr>
                                    </p:animEffect>
                                  </p:childTnLst>
                                </p:cTn>
                              </p:par>
                            </p:childTnLst>
                          </p:cTn>
                        </p:par>
                        <p:par>
                          <p:cTn id="53" fill="hold">
                            <p:stCondLst>
                              <p:cond delay="3500"/>
                            </p:stCondLst>
                            <p:childTnLst>
                              <p:par>
                                <p:cTn id="54" presetID="31" presetClass="entr" presetSubtype="0" fill="hold" nodeType="afterEffect">
                                  <p:stCondLst>
                                    <p:cond delay="0"/>
                                  </p:stCondLst>
                                  <p:childTnLst>
                                    <p:set>
                                      <p:cBhvr>
                                        <p:cTn id="55" dur="1" fill="hold">
                                          <p:stCondLst>
                                            <p:cond delay="0"/>
                                          </p:stCondLst>
                                        </p:cTn>
                                        <p:tgtEl>
                                          <p:spTgt spid="76"/>
                                        </p:tgtEl>
                                        <p:attrNameLst>
                                          <p:attrName>style.visibility</p:attrName>
                                        </p:attrNameLst>
                                      </p:cBhvr>
                                      <p:to>
                                        <p:strVal val="visible"/>
                                      </p:to>
                                    </p:set>
                                    <p:anim calcmode="lin" valueType="num">
                                      <p:cBhvr>
                                        <p:cTn id="56" dur="500" fill="hold"/>
                                        <p:tgtEl>
                                          <p:spTgt spid="76"/>
                                        </p:tgtEl>
                                        <p:attrNameLst>
                                          <p:attrName>ppt_w</p:attrName>
                                        </p:attrNameLst>
                                      </p:cBhvr>
                                      <p:tavLst>
                                        <p:tav tm="0">
                                          <p:val>
                                            <p:fltVal val="0"/>
                                          </p:val>
                                        </p:tav>
                                        <p:tav tm="100000">
                                          <p:val>
                                            <p:strVal val="#ppt_w"/>
                                          </p:val>
                                        </p:tav>
                                      </p:tavLst>
                                    </p:anim>
                                    <p:anim calcmode="lin" valueType="num">
                                      <p:cBhvr>
                                        <p:cTn id="57" dur="500" fill="hold"/>
                                        <p:tgtEl>
                                          <p:spTgt spid="76"/>
                                        </p:tgtEl>
                                        <p:attrNameLst>
                                          <p:attrName>ppt_h</p:attrName>
                                        </p:attrNameLst>
                                      </p:cBhvr>
                                      <p:tavLst>
                                        <p:tav tm="0">
                                          <p:val>
                                            <p:fltVal val="0"/>
                                          </p:val>
                                        </p:tav>
                                        <p:tav tm="100000">
                                          <p:val>
                                            <p:strVal val="#ppt_h"/>
                                          </p:val>
                                        </p:tav>
                                      </p:tavLst>
                                    </p:anim>
                                    <p:anim calcmode="lin" valueType="num">
                                      <p:cBhvr>
                                        <p:cTn id="58" dur="500" fill="hold"/>
                                        <p:tgtEl>
                                          <p:spTgt spid="76"/>
                                        </p:tgtEl>
                                        <p:attrNameLst>
                                          <p:attrName>style.rotation</p:attrName>
                                        </p:attrNameLst>
                                      </p:cBhvr>
                                      <p:tavLst>
                                        <p:tav tm="0">
                                          <p:val>
                                            <p:fltVal val="90"/>
                                          </p:val>
                                        </p:tav>
                                        <p:tav tm="100000">
                                          <p:val>
                                            <p:fltVal val="0"/>
                                          </p:val>
                                        </p:tav>
                                      </p:tavLst>
                                    </p:anim>
                                    <p:animEffect transition="in" filter="fade">
                                      <p:cBhvr>
                                        <p:cTn id="59" dur="500"/>
                                        <p:tgtEl>
                                          <p:spTgt spid="76"/>
                                        </p:tgtEl>
                                      </p:cBhvr>
                                    </p:animEffect>
                                  </p:childTnLst>
                                </p:cTn>
                              </p:par>
                            </p:childTnLst>
                          </p:cTn>
                        </p:par>
                        <p:par>
                          <p:cTn id="60" fill="hold">
                            <p:stCondLst>
                              <p:cond delay="4000"/>
                            </p:stCondLst>
                            <p:childTnLst>
                              <p:par>
                                <p:cTn id="61" presetID="31" presetClass="entr" presetSubtype="0" fill="hold" nodeType="afterEffect">
                                  <p:stCondLst>
                                    <p:cond delay="0"/>
                                  </p:stCondLst>
                                  <p:childTnLst>
                                    <p:set>
                                      <p:cBhvr>
                                        <p:cTn id="62" dur="1" fill="hold">
                                          <p:stCondLst>
                                            <p:cond delay="0"/>
                                          </p:stCondLst>
                                        </p:cTn>
                                        <p:tgtEl>
                                          <p:spTgt spid="79"/>
                                        </p:tgtEl>
                                        <p:attrNameLst>
                                          <p:attrName>style.visibility</p:attrName>
                                        </p:attrNameLst>
                                      </p:cBhvr>
                                      <p:to>
                                        <p:strVal val="visible"/>
                                      </p:to>
                                    </p:set>
                                    <p:anim calcmode="lin" valueType="num">
                                      <p:cBhvr>
                                        <p:cTn id="63" dur="500" fill="hold"/>
                                        <p:tgtEl>
                                          <p:spTgt spid="79"/>
                                        </p:tgtEl>
                                        <p:attrNameLst>
                                          <p:attrName>ppt_w</p:attrName>
                                        </p:attrNameLst>
                                      </p:cBhvr>
                                      <p:tavLst>
                                        <p:tav tm="0">
                                          <p:val>
                                            <p:fltVal val="0"/>
                                          </p:val>
                                        </p:tav>
                                        <p:tav tm="100000">
                                          <p:val>
                                            <p:strVal val="#ppt_w"/>
                                          </p:val>
                                        </p:tav>
                                      </p:tavLst>
                                    </p:anim>
                                    <p:anim calcmode="lin" valueType="num">
                                      <p:cBhvr>
                                        <p:cTn id="64" dur="500" fill="hold"/>
                                        <p:tgtEl>
                                          <p:spTgt spid="79"/>
                                        </p:tgtEl>
                                        <p:attrNameLst>
                                          <p:attrName>ppt_h</p:attrName>
                                        </p:attrNameLst>
                                      </p:cBhvr>
                                      <p:tavLst>
                                        <p:tav tm="0">
                                          <p:val>
                                            <p:fltVal val="0"/>
                                          </p:val>
                                        </p:tav>
                                        <p:tav tm="100000">
                                          <p:val>
                                            <p:strVal val="#ppt_h"/>
                                          </p:val>
                                        </p:tav>
                                      </p:tavLst>
                                    </p:anim>
                                    <p:anim calcmode="lin" valueType="num">
                                      <p:cBhvr>
                                        <p:cTn id="65" dur="500" fill="hold"/>
                                        <p:tgtEl>
                                          <p:spTgt spid="79"/>
                                        </p:tgtEl>
                                        <p:attrNameLst>
                                          <p:attrName>style.rotation</p:attrName>
                                        </p:attrNameLst>
                                      </p:cBhvr>
                                      <p:tavLst>
                                        <p:tav tm="0">
                                          <p:val>
                                            <p:fltVal val="90"/>
                                          </p:val>
                                        </p:tav>
                                        <p:tav tm="100000">
                                          <p:val>
                                            <p:fltVal val="0"/>
                                          </p:val>
                                        </p:tav>
                                      </p:tavLst>
                                    </p:anim>
                                    <p:animEffect transition="in" filter="fade">
                                      <p:cBhvr>
                                        <p:cTn id="66" dur="500"/>
                                        <p:tgtEl>
                                          <p:spTgt spid="79"/>
                                        </p:tgtEl>
                                      </p:cBhvr>
                                    </p:animEffect>
                                  </p:childTnLst>
                                </p:cTn>
                              </p:par>
                            </p:childTnLst>
                          </p:cTn>
                        </p:par>
                        <p:par>
                          <p:cTn id="67" fill="hold">
                            <p:stCondLst>
                              <p:cond delay="4500"/>
                            </p:stCondLst>
                            <p:childTnLst>
                              <p:par>
                                <p:cTn id="68" presetID="31" presetClass="entr" presetSubtype="0" fill="hold" nodeType="afterEffect">
                                  <p:stCondLst>
                                    <p:cond delay="0"/>
                                  </p:stCondLst>
                                  <p:childTnLst>
                                    <p:set>
                                      <p:cBhvr>
                                        <p:cTn id="69" dur="1" fill="hold">
                                          <p:stCondLst>
                                            <p:cond delay="0"/>
                                          </p:stCondLst>
                                        </p:cTn>
                                        <p:tgtEl>
                                          <p:spTgt spid="82"/>
                                        </p:tgtEl>
                                        <p:attrNameLst>
                                          <p:attrName>style.visibility</p:attrName>
                                        </p:attrNameLst>
                                      </p:cBhvr>
                                      <p:to>
                                        <p:strVal val="visible"/>
                                      </p:to>
                                    </p:set>
                                    <p:anim calcmode="lin" valueType="num">
                                      <p:cBhvr>
                                        <p:cTn id="70" dur="500" fill="hold"/>
                                        <p:tgtEl>
                                          <p:spTgt spid="82"/>
                                        </p:tgtEl>
                                        <p:attrNameLst>
                                          <p:attrName>ppt_w</p:attrName>
                                        </p:attrNameLst>
                                      </p:cBhvr>
                                      <p:tavLst>
                                        <p:tav tm="0">
                                          <p:val>
                                            <p:fltVal val="0"/>
                                          </p:val>
                                        </p:tav>
                                        <p:tav tm="100000">
                                          <p:val>
                                            <p:strVal val="#ppt_w"/>
                                          </p:val>
                                        </p:tav>
                                      </p:tavLst>
                                    </p:anim>
                                    <p:anim calcmode="lin" valueType="num">
                                      <p:cBhvr>
                                        <p:cTn id="71" dur="500" fill="hold"/>
                                        <p:tgtEl>
                                          <p:spTgt spid="82"/>
                                        </p:tgtEl>
                                        <p:attrNameLst>
                                          <p:attrName>ppt_h</p:attrName>
                                        </p:attrNameLst>
                                      </p:cBhvr>
                                      <p:tavLst>
                                        <p:tav tm="0">
                                          <p:val>
                                            <p:fltVal val="0"/>
                                          </p:val>
                                        </p:tav>
                                        <p:tav tm="100000">
                                          <p:val>
                                            <p:strVal val="#ppt_h"/>
                                          </p:val>
                                        </p:tav>
                                      </p:tavLst>
                                    </p:anim>
                                    <p:anim calcmode="lin" valueType="num">
                                      <p:cBhvr>
                                        <p:cTn id="72" dur="500" fill="hold"/>
                                        <p:tgtEl>
                                          <p:spTgt spid="82"/>
                                        </p:tgtEl>
                                        <p:attrNameLst>
                                          <p:attrName>style.rotation</p:attrName>
                                        </p:attrNameLst>
                                      </p:cBhvr>
                                      <p:tavLst>
                                        <p:tav tm="0">
                                          <p:val>
                                            <p:fltVal val="90"/>
                                          </p:val>
                                        </p:tav>
                                        <p:tav tm="100000">
                                          <p:val>
                                            <p:fltVal val="0"/>
                                          </p:val>
                                        </p:tav>
                                      </p:tavLst>
                                    </p:anim>
                                    <p:animEffect transition="in" filter="fade">
                                      <p:cBhvr>
                                        <p:cTn id="73" dur="500"/>
                                        <p:tgtEl>
                                          <p:spTgt spid="82"/>
                                        </p:tgtEl>
                                      </p:cBhvr>
                                    </p:animEffect>
                                  </p:childTnLst>
                                </p:cTn>
                              </p:par>
                            </p:childTnLst>
                          </p:cTn>
                        </p:par>
                        <p:par>
                          <p:cTn id="74" fill="hold">
                            <p:stCondLst>
                              <p:cond delay="5000"/>
                            </p:stCondLst>
                            <p:childTnLst>
                              <p:par>
                                <p:cTn id="75" presetID="31" presetClass="entr" presetSubtype="0" fill="hold" nodeType="afterEffect">
                                  <p:stCondLst>
                                    <p:cond delay="0"/>
                                  </p:stCondLst>
                                  <p:childTnLst>
                                    <p:set>
                                      <p:cBhvr>
                                        <p:cTn id="76" dur="1" fill="hold">
                                          <p:stCondLst>
                                            <p:cond delay="0"/>
                                          </p:stCondLst>
                                        </p:cTn>
                                        <p:tgtEl>
                                          <p:spTgt spid="85"/>
                                        </p:tgtEl>
                                        <p:attrNameLst>
                                          <p:attrName>style.visibility</p:attrName>
                                        </p:attrNameLst>
                                      </p:cBhvr>
                                      <p:to>
                                        <p:strVal val="visible"/>
                                      </p:to>
                                    </p:set>
                                    <p:anim calcmode="lin" valueType="num">
                                      <p:cBhvr>
                                        <p:cTn id="77" dur="500" fill="hold"/>
                                        <p:tgtEl>
                                          <p:spTgt spid="85"/>
                                        </p:tgtEl>
                                        <p:attrNameLst>
                                          <p:attrName>ppt_w</p:attrName>
                                        </p:attrNameLst>
                                      </p:cBhvr>
                                      <p:tavLst>
                                        <p:tav tm="0">
                                          <p:val>
                                            <p:fltVal val="0"/>
                                          </p:val>
                                        </p:tav>
                                        <p:tav tm="100000">
                                          <p:val>
                                            <p:strVal val="#ppt_w"/>
                                          </p:val>
                                        </p:tav>
                                      </p:tavLst>
                                    </p:anim>
                                    <p:anim calcmode="lin" valueType="num">
                                      <p:cBhvr>
                                        <p:cTn id="78" dur="500" fill="hold"/>
                                        <p:tgtEl>
                                          <p:spTgt spid="85"/>
                                        </p:tgtEl>
                                        <p:attrNameLst>
                                          <p:attrName>ppt_h</p:attrName>
                                        </p:attrNameLst>
                                      </p:cBhvr>
                                      <p:tavLst>
                                        <p:tav tm="0">
                                          <p:val>
                                            <p:fltVal val="0"/>
                                          </p:val>
                                        </p:tav>
                                        <p:tav tm="100000">
                                          <p:val>
                                            <p:strVal val="#ppt_h"/>
                                          </p:val>
                                        </p:tav>
                                      </p:tavLst>
                                    </p:anim>
                                    <p:anim calcmode="lin" valueType="num">
                                      <p:cBhvr>
                                        <p:cTn id="79" dur="500" fill="hold"/>
                                        <p:tgtEl>
                                          <p:spTgt spid="85"/>
                                        </p:tgtEl>
                                        <p:attrNameLst>
                                          <p:attrName>style.rotation</p:attrName>
                                        </p:attrNameLst>
                                      </p:cBhvr>
                                      <p:tavLst>
                                        <p:tav tm="0">
                                          <p:val>
                                            <p:fltVal val="90"/>
                                          </p:val>
                                        </p:tav>
                                        <p:tav tm="100000">
                                          <p:val>
                                            <p:fltVal val="0"/>
                                          </p:val>
                                        </p:tav>
                                      </p:tavLst>
                                    </p:anim>
                                    <p:animEffect transition="in" filter="fade">
                                      <p:cBhvr>
                                        <p:cTn id="80" dur="500"/>
                                        <p:tgtEl>
                                          <p:spTgt spid="85"/>
                                        </p:tgtEl>
                                      </p:cBhvr>
                                    </p:animEffect>
                                  </p:childTnLst>
                                </p:cTn>
                              </p:par>
                            </p:childTnLst>
                          </p:cTn>
                        </p:par>
                        <p:par>
                          <p:cTn id="81" fill="hold">
                            <p:stCondLst>
                              <p:cond delay="5500"/>
                            </p:stCondLst>
                            <p:childTnLst>
                              <p:par>
                                <p:cTn id="82" presetID="31" presetClass="entr" presetSubtype="0" fill="hold" nodeType="afterEffect">
                                  <p:stCondLst>
                                    <p:cond delay="0"/>
                                  </p:stCondLst>
                                  <p:childTnLst>
                                    <p:set>
                                      <p:cBhvr>
                                        <p:cTn id="83" dur="1" fill="hold">
                                          <p:stCondLst>
                                            <p:cond delay="0"/>
                                          </p:stCondLst>
                                        </p:cTn>
                                        <p:tgtEl>
                                          <p:spTgt spid="106"/>
                                        </p:tgtEl>
                                        <p:attrNameLst>
                                          <p:attrName>style.visibility</p:attrName>
                                        </p:attrNameLst>
                                      </p:cBhvr>
                                      <p:to>
                                        <p:strVal val="visible"/>
                                      </p:to>
                                    </p:set>
                                    <p:anim calcmode="lin" valueType="num">
                                      <p:cBhvr>
                                        <p:cTn id="84" dur="500" fill="hold"/>
                                        <p:tgtEl>
                                          <p:spTgt spid="106"/>
                                        </p:tgtEl>
                                        <p:attrNameLst>
                                          <p:attrName>ppt_w</p:attrName>
                                        </p:attrNameLst>
                                      </p:cBhvr>
                                      <p:tavLst>
                                        <p:tav tm="0">
                                          <p:val>
                                            <p:fltVal val="0"/>
                                          </p:val>
                                        </p:tav>
                                        <p:tav tm="100000">
                                          <p:val>
                                            <p:strVal val="#ppt_w"/>
                                          </p:val>
                                        </p:tav>
                                      </p:tavLst>
                                    </p:anim>
                                    <p:anim calcmode="lin" valueType="num">
                                      <p:cBhvr>
                                        <p:cTn id="85" dur="500" fill="hold"/>
                                        <p:tgtEl>
                                          <p:spTgt spid="106"/>
                                        </p:tgtEl>
                                        <p:attrNameLst>
                                          <p:attrName>ppt_h</p:attrName>
                                        </p:attrNameLst>
                                      </p:cBhvr>
                                      <p:tavLst>
                                        <p:tav tm="0">
                                          <p:val>
                                            <p:fltVal val="0"/>
                                          </p:val>
                                        </p:tav>
                                        <p:tav tm="100000">
                                          <p:val>
                                            <p:strVal val="#ppt_h"/>
                                          </p:val>
                                        </p:tav>
                                      </p:tavLst>
                                    </p:anim>
                                    <p:anim calcmode="lin" valueType="num">
                                      <p:cBhvr>
                                        <p:cTn id="86" dur="500" fill="hold"/>
                                        <p:tgtEl>
                                          <p:spTgt spid="106"/>
                                        </p:tgtEl>
                                        <p:attrNameLst>
                                          <p:attrName>style.rotation</p:attrName>
                                        </p:attrNameLst>
                                      </p:cBhvr>
                                      <p:tavLst>
                                        <p:tav tm="0">
                                          <p:val>
                                            <p:fltVal val="90"/>
                                          </p:val>
                                        </p:tav>
                                        <p:tav tm="100000">
                                          <p:val>
                                            <p:fltVal val="0"/>
                                          </p:val>
                                        </p:tav>
                                      </p:tavLst>
                                    </p:anim>
                                    <p:animEffect transition="in" filter="fade">
                                      <p:cBhvr>
                                        <p:cTn id="87" dur="500"/>
                                        <p:tgtEl>
                                          <p:spTgt spid="106"/>
                                        </p:tgtEl>
                                      </p:cBhvr>
                                    </p:animEffect>
                                  </p:childTnLst>
                                </p:cTn>
                              </p:par>
                            </p:childTnLst>
                          </p:cTn>
                        </p:par>
                        <p:par>
                          <p:cTn id="88" fill="hold">
                            <p:stCondLst>
                              <p:cond delay="6000"/>
                            </p:stCondLst>
                            <p:childTnLst>
                              <p:par>
                                <p:cTn id="89" presetID="31" presetClass="entr" presetSubtype="0" fill="hold" nodeType="afterEffect">
                                  <p:stCondLst>
                                    <p:cond delay="0"/>
                                  </p:stCondLst>
                                  <p:childTnLst>
                                    <p:set>
                                      <p:cBhvr>
                                        <p:cTn id="90" dur="1" fill="hold">
                                          <p:stCondLst>
                                            <p:cond delay="0"/>
                                          </p:stCondLst>
                                        </p:cTn>
                                        <p:tgtEl>
                                          <p:spTgt spid="109"/>
                                        </p:tgtEl>
                                        <p:attrNameLst>
                                          <p:attrName>style.visibility</p:attrName>
                                        </p:attrNameLst>
                                      </p:cBhvr>
                                      <p:to>
                                        <p:strVal val="visible"/>
                                      </p:to>
                                    </p:set>
                                    <p:anim calcmode="lin" valueType="num">
                                      <p:cBhvr>
                                        <p:cTn id="91" dur="500" fill="hold"/>
                                        <p:tgtEl>
                                          <p:spTgt spid="109"/>
                                        </p:tgtEl>
                                        <p:attrNameLst>
                                          <p:attrName>ppt_w</p:attrName>
                                        </p:attrNameLst>
                                      </p:cBhvr>
                                      <p:tavLst>
                                        <p:tav tm="0">
                                          <p:val>
                                            <p:fltVal val="0"/>
                                          </p:val>
                                        </p:tav>
                                        <p:tav tm="100000">
                                          <p:val>
                                            <p:strVal val="#ppt_w"/>
                                          </p:val>
                                        </p:tav>
                                      </p:tavLst>
                                    </p:anim>
                                    <p:anim calcmode="lin" valueType="num">
                                      <p:cBhvr>
                                        <p:cTn id="92" dur="500" fill="hold"/>
                                        <p:tgtEl>
                                          <p:spTgt spid="109"/>
                                        </p:tgtEl>
                                        <p:attrNameLst>
                                          <p:attrName>ppt_h</p:attrName>
                                        </p:attrNameLst>
                                      </p:cBhvr>
                                      <p:tavLst>
                                        <p:tav tm="0">
                                          <p:val>
                                            <p:fltVal val="0"/>
                                          </p:val>
                                        </p:tav>
                                        <p:tav tm="100000">
                                          <p:val>
                                            <p:strVal val="#ppt_h"/>
                                          </p:val>
                                        </p:tav>
                                      </p:tavLst>
                                    </p:anim>
                                    <p:anim calcmode="lin" valueType="num">
                                      <p:cBhvr>
                                        <p:cTn id="93" dur="500" fill="hold"/>
                                        <p:tgtEl>
                                          <p:spTgt spid="109"/>
                                        </p:tgtEl>
                                        <p:attrNameLst>
                                          <p:attrName>style.rotation</p:attrName>
                                        </p:attrNameLst>
                                      </p:cBhvr>
                                      <p:tavLst>
                                        <p:tav tm="0">
                                          <p:val>
                                            <p:fltVal val="90"/>
                                          </p:val>
                                        </p:tav>
                                        <p:tav tm="100000">
                                          <p:val>
                                            <p:fltVal val="0"/>
                                          </p:val>
                                        </p:tav>
                                      </p:tavLst>
                                    </p:anim>
                                    <p:animEffect transition="in" filter="fade">
                                      <p:cBhvr>
                                        <p:cTn id="94" dur="500"/>
                                        <p:tgtEl>
                                          <p:spTgt spid="109"/>
                                        </p:tgtEl>
                                      </p:cBhvr>
                                    </p:animEffect>
                                  </p:childTnLst>
                                </p:cTn>
                              </p:par>
                            </p:childTnLst>
                          </p:cTn>
                        </p:par>
                        <p:par>
                          <p:cTn id="95" fill="hold">
                            <p:stCondLst>
                              <p:cond delay="6500"/>
                            </p:stCondLst>
                            <p:childTnLst>
                              <p:par>
                                <p:cTn id="96" presetID="31" presetClass="entr" presetSubtype="0" fill="hold" nodeType="afterEffect">
                                  <p:stCondLst>
                                    <p:cond delay="0"/>
                                  </p:stCondLst>
                                  <p:childTnLst>
                                    <p:set>
                                      <p:cBhvr>
                                        <p:cTn id="97" dur="1" fill="hold">
                                          <p:stCondLst>
                                            <p:cond delay="0"/>
                                          </p:stCondLst>
                                        </p:cTn>
                                        <p:tgtEl>
                                          <p:spTgt spid="112"/>
                                        </p:tgtEl>
                                        <p:attrNameLst>
                                          <p:attrName>style.visibility</p:attrName>
                                        </p:attrNameLst>
                                      </p:cBhvr>
                                      <p:to>
                                        <p:strVal val="visible"/>
                                      </p:to>
                                    </p:set>
                                    <p:anim calcmode="lin" valueType="num">
                                      <p:cBhvr>
                                        <p:cTn id="98" dur="500" fill="hold"/>
                                        <p:tgtEl>
                                          <p:spTgt spid="112"/>
                                        </p:tgtEl>
                                        <p:attrNameLst>
                                          <p:attrName>ppt_w</p:attrName>
                                        </p:attrNameLst>
                                      </p:cBhvr>
                                      <p:tavLst>
                                        <p:tav tm="0">
                                          <p:val>
                                            <p:fltVal val="0"/>
                                          </p:val>
                                        </p:tav>
                                        <p:tav tm="100000">
                                          <p:val>
                                            <p:strVal val="#ppt_w"/>
                                          </p:val>
                                        </p:tav>
                                      </p:tavLst>
                                    </p:anim>
                                    <p:anim calcmode="lin" valueType="num">
                                      <p:cBhvr>
                                        <p:cTn id="99" dur="500" fill="hold"/>
                                        <p:tgtEl>
                                          <p:spTgt spid="112"/>
                                        </p:tgtEl>
                                        <p:attrNameLst>
                                          <p:attrName>ppt_h</p:attrName>
                                        </p:attrNameLst>
                                      </p:cBhvr>
                                      <p:tavLst>
                                        <p:tav tm="0">
                                          <p:val>
                                            <p:fltVal val="0"/>
                                          </p:val>
                                        </p:tav>
                                        <p:tav tm="100000">
                                          <p:val>
                                            <p:strVal val="#ppt_h"/>
                                          </p:val>
                                        </p:tav>
                                      </p:tavLst>
                                    </p:anim>
                                    <p:anim calcmode="lin" valueType="num">
                                      <p:cBhvr>
                                        <p:cTn id="100" dur="500" fill="hold"/>
                                        <p:tgtEl>
                                          <p:spTgt spid="112"/>
                                        </p:tgtEl>
                                        <p:attrNameLst>
                                          <p:attrName>style.rotation</p:attrName>
                                        </p:attrNameLst>
                                      </p:cBhvr>
                                      <p:tavLst>
                                        <p:tav tm="0">
                                          <p:val>
                                            <p:fltVal val="90"/>
                                          </p:val>
                                        </p:tav>
                                        <p:tav tm="100000">
                                          <p:val>
                                            <p:fltVal val="0"/>
                                          </p:val>
                                        </p:tav>
                                      </p:tavLst>
                                    </p:anim>
                                    <p:animEffect transition="in" filter="fade">
                                      <p:cBhvr>
                                        <p:cTn id="101" dur="500"/>
                                        <p:tgtEl>
                                          <p:spTgt spid="112"/>
                                        </p:tgtEl>
                                      </p:cBhvr>
                                    </p:animEffect>
                                  </p:childTnLst>
                                </p:cTn>
                              </p:par>
                            </p:childTnLst>
                          </p:cTn>
                        </p:par>
                        <p:par>
                          <p:cTn id="102" fill="hold">
                            <p:stCondLst>
                              <p:cond delay="7000"/>
                            </p:stCondLst>
                            <p:childTnLst>
                              <p:par>
                                <p:cTn id="103" presetID="31" presetClass="entr" presetSubtype="0" fill="hold" nodeType="afterEffect">
                                  <p:stCondLst>
                                    <p:cond delay="0"/>
                                  </p:stCondLst>
                                  <p:childTnLst>
                                    <p:set>
                                      <p:cBhvr>
                                        <p:cTn id="104" dur="1" fill="hold">
                                          <p:stCondLst>
                                            <p:cond delay="0"/>
                                          </p:stCondLst>
                                        </p:cTn>
                                        <p:tgtEl>
                                          <p:spTgt spid="115"/>
                                        </p:tgtEl>
                                        <p:attrNameLst>
                                          <p:attrName>style.visibility</p:attrName>
                                        </p:attrNameLst>
                                      </p:cBhvr>
                                      <p:to>
                                        <p:strVal val="visible"/>
                                      </p:to>
                                    </p:set>
                                    <p:anim calcmode="lin" valueType="num">
                                      <p:cBhvr>
                                        <p:cTn id="105" dur="500" fill="hold"/>
                                        <p:tgtEl>
                                          <p:spTgt spid="115"/>
                                        </p:tgtEl>
                                        <p:attrNameLst>
                                          <p:attrName>ppt_w</p:attrName>
                                        </p:attrNameLst>
                                      </p:cBhvr>
                                      <p:tavLst>
                                        <p:tav tm="0">
                                          <p:val>
                                            <p:fltVal val="0"/>
                                          </p:val>
                                        </p:tav>
                                        <p:tav tm="100000">
                                          <p:val>
                                            <p:strVal val="#ppt_w"/>
                                          </p:val>
                                        </p:tav>
                                      </p:tavLst>
                                    </p:anim>
                                    <p:anim calcmode="lin" valueType="num">
                                      <p:cBhvr>
                                        <p:cTn id="106" dur="500" fill="hold"/>
                                        <p:tgtEl>
                                          <p:spTgt spid="115"/>
                                        </p:tgtEl>
                                        <p:attrNameLst>
                                          <p:attrName>ppt_h</p:attrName>
                                        </p:attrNameLst>
                                      </p:cBhvr>
                                      <p:tavLst>
                                        <p:tav tm="0">
                                          <p:val>
                                            <p:fltVal val="0"/>
                                          </p:val>
                                        </p:tav>
                                        <p:tav tm="100000">
                                          <p:val>
                                            <p:strVal val="#ppt_h"/>
                                          </p:val>
                                        </p:tav>
                                      </p:tavLst>
                                    </p:anim>
                                    <p:anim calcmode="lin" valueType="num">
                                      <p:cBhvr>
                                        <p:cTn id="107" dur="500" fill="hold"/>
                                        <p:tgtEl>
                                          <p:spTgt spid="115"/>
                                        </p:tgtEl>
                                        <p:attrNameLst>
                                          <p:attrName>style.rotation</p:attrName>
                                        </p:attrNameLst>
                                      </p:cBhvr>
                                      <p:tavLst>
                                        <p:tav tm="0">
                                          <p:val>
                                            <p:fltVal val="90"/>
                                          </p:val>
                                        </p:tav>
                                        <p:tav tm="100000">
                                          <p:val>
                                            <p:fltVal val="0"/>
                                          </p:val>
                                        </p:tav>
                                      </p:tavLst>
                                    </p:anim>
                                    <p:animEffect transition="in" filter="fade">
                                      <p:cBhvr>
                                        <p:cTn id="108" dur="500"/>
                                        <p:tgtEl>
                                          <p:spTgt spid="115"/>
                                        </p:tgtEl>
                                      </p:cBhvr>
                                    </p:animEffect>
                                  </p:childTnLst>
                                </p:cTn>
                              </p:par>
                            </p:childTnLst>
                          </p:cTn>
                        </p:par>
                        <p:par>
                          <p:cTn id="109" fill="hold">
                            <p:stCondLst>
                              <p:cond delay="7500"/>
                            </p:stCondLst>
                            <p:childTnLst>
                              <p:par>
                                <p:cTn id="110" presetID="31" presetClass="entr" presetSubtype="0" fill="hold" nodeType="afterEffect">
                                  <p:stCondLst>
                                    <p:cond delay="0"/>
                                  </p:stCondLst>
                                  <p:childTnLst>
                                    <p:set>
                                      <p:cBhvr>
                                        <p:cTn id="111" dur="1" fill="hold">
                                          <p:stCondLst>
                                            <p:cond delay="0"/>
                                          </p:stCondLst>
                                        </p:cTn>
                                        <p:tgtEl>
                                          <p:spTgt spid="118"/>
                                        </p:tgtEl>
                                        <p:attrNameLst>
                                          <p:attrName>style.visibility</p:attrName>
                                        </p:attrNameLst>
                                      </p:cBhvr>
                                      <p:to>
                                        <p:strVal val="visible"/>
                                      </p:to>
                                    </p:set>
                                    <p:anim calcmode="lin" valueType="num">
                                      <p:cBhvr>
                                        <p:cTn id="112" dur="500" fill="hold"/>
                                        <p:tgtEl>
                                          <p:spTgt spid="118"/>
                                        </p:tgtEl>
                                        <p:attrNameLst>
                                          <p:attrName>ppt_w</p:attrName>
                                        </p:attrNameLst>
                                      </p:cBhvr>
                                      <p:tavLst>
                                        <p:tav tm="0">
                                          <p:val>
                                            <p:fltVal val="0"/>
                                          </p:val>
                                        </p:tav>
                                        <p:tav tm="100000">
                                          <p:val>
                                            <p:strVal val="#ppt_w"/>
                                          </p:val>
                                        </p:tav>
                                      </p:tavLst>
                                    </p:anim>
                                    <p:anim calcmode="lin" valueType="num">
                                      <p:cBhvr>
                                        <p:cTn id="113" dur="500" fill="hold"/>
                                        <p:tgtEl>
                                          <p:spTgt spid="118"/>
                                        </p:tgtEl>
                                        <p:attrNameLst>
                                          <p:attrName>ppt_h</p:attrName>
                                        </p:attrNameLst>
                                      </p:cBhvr>
                                      <p:tavLst>
                                        <p:tav tm="0">
                                          <p:val>
                                            <p:fltVal val="0"/>
                                          </p:val>
                                        </p:tav>
                                        <p:tav tm="100000">
                                          <p:val>
                                            <p:strVal val="#ppt_h"/>
                                          </p:val>
                                        </p:tav>
                                      </p:tavLst>
                                    </p:anim>
                                    <p:anim calcmode="lin" valueType="num">
                                      <p:cBhvr>
                                        <p:cTn id="114" dur="500" fill="hold"/>
                                        <p:tgtEl>
                                          <p:spTgt spid="118"/>
                                        </p:tgtEl>
                                        <p:attrNameLst>
                                          <p:attrName>style.rotation</p:attrName>
                                        </p:attrNameLst>
                                      </p:cBhvr>
                                      <p:tavLst>
                                        <p:tav tm="0">
                                          <p:val>
                                            <p:fltVal val="90"/>
                                          </p:val>
                                        </p:tav>
                                        <p:tav tm="100000">
                                          <p:val>
                                            <p:fltVal val="0"/>
                                          </p:val>
                                        </p:tav>
                                      </p:tavLst>
                                    </p:anim>
                                    <p:animEffect transition="in" filter="fade">
                                      <p:cBhvr>
                                        <p:cTn id="115" dur="500"/>
                                        <p:tgtEl>
                                          <p:spTgt spid="118"/>
                                        </p:tgtEl>
                                      </p:cBhvr>
                                    </p:animEffect>
                                  </p:childTnLst>
                                </p:cTn>
                              </p:par>
                            </p:childTnLst>
                          </p:cTn>
                        </p:par>
                        <p:par>
                          <p:cTn id="116" fill="hold">
                            <p:stCondLst>
                              <p:cond delay="8000"/>
                            </p:stCondLst>
                            <p:childTnLst>
                              <p:par>
                                <p:cTn id="117" presetID="31" presetClass="entr" presetSubtype="0" fill="hold" nodeType="afterEffect">
                                  <p:stCondLst>
                                    <p:cond delay="0"/>
                                  </p:stCondLst>
                                  <p:childTnLst>
                                    <p:set>
                                      <p:cBhvr>
                                        <p:cTn id="118" dur="1" fill="hold">
                                          <p:stCondLst>
                                            <p:cond delay="0"/>
                                          </p:stCondLst>
                                        </p:cTn>
                                        <p:tgtEl>
                                          <p:spTgt spid="121"/>
                                        </p:tgtEl>
                                        <p:attrNameLst>
                                          <p:attrName>style.visibility</p:attrName>
                                        </p:attrNameLst>
                                      </p:cBhvr>
                                      <p:to>
                                        <p:strVal val="visible"/>
                                      </p:to>
                                    </p:set>
                                    <p:anim calcmode="lin" valueType="num">
                                      <p:cBhvr>
                                        <p:cTn id="119" dur="500" fill="hold"/>
                                        <p:tgtEl>
                                          <p:spTgt spid="121"/>
                                        </p:tgtEl>
                                        <p:attrNameLst>
                                          <p:attrName>ppt_w</p:attrName>
                                        </p:attrNameLst>
                                      </p:cBhvr>
                                      <p:tavLst>
                                        <p:tav tm="0">
                                          <p:val>
                                            <p:fltVal val="0"/>
                                          </p:val>
                                        </p:tav>
                                        <p:tav tm="100000">
                                          <p:val>
                                            <p:strVal val="#ppt_w"/>
                                          </p:val>
                                        </p:tav>
                                      </p:tavLst>
                                    </p:anim>
                                    <p:anim calcmode="lin" valueType="num">
                                      <p:cBhvr>
                                        <p:cTn id="120" dur="500" fill="hold"/>
                                        <p:tgtEl>
                                          <p:spTgt spid="121"/>
                                        </p:tgtEl>
                                        <p:attrNameLst>
                                          <p:attrName>ppt_h</p:attrName>
                                        </p:attrNameLst>
                                      </p:cBhvr>
                                      <p:tavLst>
                                        <p:tav tm="0">
                                          <p:val>
                                            <p:fltVal val="0"/>
                                          </p:val>
                                        </p:tav>
                                        <p:tav tm="100000">
                                          <p:val>
                                            <p:strVal val="#ppt_h"/>
                                          </p:val>
                                        </p:tav>
                                      </p:tavLst>
                                    </p:anim>
                                    <p:anim calcmode="lin" valueType="num">
                                      <p:cBhvr>
                                        <p:cTn id="121" dur="500" fill="hold"/>
                                        <p:tgtEl>
                                          <p:spTgt spid="121"/>
                                        </p:tgtEl>
                                        <p:attrNameLst>
                                          <p:attrName>style.rotation</p:attrName>
                                        </p:attrNameLst>
                                      </p:cBhvr>
                                      <p:tavLst>
                                        <p:tav tm="0">
                                          <p:val>
                                            <p:fltVal val="90"/>
                                          </p:val>
                                        </p:tav>
                                        <p:tav tm="100000">
                                          <p:val>
                                            <p:fltVal val="0"/>
                                          </p:val>
                                        </p:tav>
                                      </p:tavLst>
                                    </p:anim>
                                    <p:animEffect transition="in" filter="fade">
                                      <p:cBhvr>
                                        <p:cTn id="122"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itting at a table&#10;&#10;Description automatically generated">
            <a:extLst>
              <a:ext uri="{FF2B5EF4-FFF2-40B4-BE49-F238E27FC236}">
                <a16:creationId xmlns="" xmlns:a16="http://schemas.microsoft.com/office/drawing/2014/main" id="{2A7ADBDD-6B9B-4296-A9B9-CAF4DA70431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14903" b="14789"/>
          <a:stretch/>
        </p:blipFill>
        <p:spPr>
          <a:xfrm>
            <a:off x="0" y="0"/>
            <a:ext cx="6089073" cy="6421582"/>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69380" y="2385320"/>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Define entrepreneur.</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265862"/>
            <a:ext cx="33112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Discuss the importance of entrepreneurs in local and national economies.</a:t>
            </a:r>
          </a:p>
        </p:txBody>
      </p:sp>
      <p:sp>
        <p:nvSpPr>
          <p:cNvPr id="38" name="TextBox 37">
            <a:extLst>
              <a:ext uri="{FF2B5EF4-FFF2-40B4-BE49-F238E27FC236}">
                <a16:creationId xmlns="" xmlns:a16="http://schemas.microsoft.com/office/drawing/2014/main" id="{8FD6039E-85F7-4225-8AD4-3A7388F747A7}"/>
              </a:ext>
            </a:extLst>
          </p:cNvPr>
          <p:cNvSpPr txBox="1"/>
          <p:nvPr/>
        </p:nvSpPr>
        <p:spPr>
          <a:xfrm>
            <a:off x="7869381" y="4587384"/>
            <a:ext cx="41113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Notice entrepreneurs all around you.</a:t>
            </a: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654386" y="2131680"/>
            <a:ext cx="871746" cy="871746"/>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6"/>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654386" y="3232275"/>
            <a:ext cx="871746" cy="871746"/>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8"/>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 xmlns:a16="http://schemas.microsoft.com/office/drawing/2014/main" id="{F4D11AE1-29BA-4D30-9F3C-6EFBCC2489C0}"/>
              </a:ext>
            </a:extLst>
          </p:cNvPr>
          <p:cNvGrpSpPr/>
          <p:nvPr/>
        </p:nvGrpSpPr>
        <p:grpSpPr>
          <a:xfrm>
            <a:off x="6654386" y="4332870"/>
            <a:ext cx="871746" cy="871746"/>
            <a:chOff x="6543054" y="5011883"/>
            <a:chExt cx="1094410" cy="1094410"/>
          </a:xfrm>
        </p:grpSpPr>
        <p:sp>
          <p:nvSpPr>
            <p:cNvPr id="45" name="Oval 44">
              <a:extLst>
                <a:ext uri="{FF2B5EF4-FFF2-40B4-BE49-F238E27FC236}">
                  <a16:creationId xmlns="" xmlns:a16="http://schemas.microsoft.com/office/drawing/2014/main" id="{F05D2C26-955A-4723-A3DB-BEC120E358D9}"/>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TextBox 45">
              <a:extLst>
                <a:ext uri="{FF2B5EF4-FFF2-40B4-BE49-F238E27FC236}">
                  <a16:creationId xmlns="" xmlns:a16="http://schemas.microsoft.com/office/drawing/2014/main" id="{A6C28BB1-F9BF-4516-993E-43038FF1A6B9}"/>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DFB3A2D6-F99D-44D0-8B05-8E05AD9C2F18}"/>
              </a:ext>
            </a:extLst>
          </p:cNvPr>
          <p:cNvGrpSpPr/>
          <p:nvPr/>
        </p:nvGrpSpPr>
        <p:grpSpPr>
          <a:xfrm>
            <a:off x="6654386" y="5433464"/>
            <a:ext cx="871746" cy="871746"/>
            <a:chOff x="6543054" y="5011883"/>
            <a:chExt cx="1094410" cy="1094410"/>
          </a:xfrm>
        </p:grpSpPr>
        <p:sp>
          <p:nvSpPr>
            <p:cNvPr id="21" name="Oval 20">
              <a:extLst>
                <a:ext uri="{FF2B5EF4-FFF2-40B4-BE49-F238E27FC236}">
                  <a16:creationId xmlns="" xmlns:a16="http://schemas.microsoft.com/office/drawing/2014/main" id="{679CFFB4-B114-4757-BD96-6C6026D0C452}"/>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 xmlns:a16="http://schemas.microsoft.com/office/drawing/2014/main" id="{9BC4F865-0892-4D9B-913F-9343625678FC}"/>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 xmlns:a16="http://schemas.microsoft.com/office/drawing/2014/main" id="{F80FAEAC-D726-4BBB-B903-2C3D13B80A04}"/>
              </a:ext>
            </a:extLst>
          </p:cNvPr>
          <p:cNvSpPr txBox="1"/>
          <p:nvPr/>
        </p:nvSpPr>
        <p:spPr>
          <a:xfrm>
            <a:off x="7869380" y="5576949"/>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Identify the components of a model of entrepreneurship.</a:t>
            </a:r>
          </a:p>
        </p:txBody>
      </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50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3000"/>
                            </p:stCondLst>
                            <p:childTnLst>
                              <p:par>
                                <p:cTn id="27" presetID="31" presetClass="entr" presetSubtype="0" fill="hold" nodeType="afterEffect">
                                  <p:stCondLst>
                                    <p:cond delay="50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 calcmode="lin" valueType="num">
                                      <p:cBhvr>
                                        <p:cTn id="31" dur="500" fill="hold"/>
                                        <p:tgtEl>
                                          <p:spTgt spid="48"/>
                                        </p:tgtEl>
                                        <p:attrNameLst>
                                          <p:attrName>style.rotation</p:attrName>
                                        </p:attrNameLst>
                                      </p:cBhvr>
                                      <p:tavLst>
                                        <p:tav tm="0">
                                          <p:val>
                                            <p:fltVal val="90"/>
                                          </p:val>
                                        </p:tav>
                                        <p:tav tm="100000">
                                          <p:val>
                                            <p:fltVal val="0"/>
                                          </p:val>
                                        </p:tav>
                                      </p:tavLst>
                                    </p:anim>
                                    <p:animEffect transition="in" filter="fade">
                                      <p:cBhvr>
                                        <p:cTn id="32" dur="500"/>
                                        <p:tgtEl>
                                          <p:spTgt spid="48"/>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4500"/>
                            </p:stCondLst>
                            <p:childTnLst>
                              <p:par>
                                <p:cTn id="38" presetID="31" presetClass="entr" presetSubtype="0" fill="hold" nodeType="after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 calcmode="lin" valueType="num">
                                      <p:cBhvr>
                                        <p:cTn id="42" dur="500" fill="hold"/>
                                        <p:tgtEl>
                                          <p:spTgt spid="20"/>
                                        </p:tgtEl>
                                        <p:attrNameLst>
                                          <p:attrName>style.rotation</p:attrName>
                                        </p:attrNameLst>
                                      </p:cBhvr>
                                      <p:tavLst>
                                        <p:tav tm="0">
                                          <p:val>
                                            <p:fltVal val="90"/>
                                          </p:val>
                                        </p:tav>
                                        <p:tav tm="100000">
                                          <p:val>
                                            <p:fltVal val="0"/>
                                          </p:val>
                                        </p:tav>
                                      </p:tavLst>
                                    </p:anim>
                                    <p:animEffect transition="in" filter="fade">
                                      <p:cBhvr>
                                        <p:cTn id="43" dur="500"/>
                                        <p:tgtEl>
                                          <p:spTgt spid="20"/>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60</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989"/>
          <a:stretch/>
        </p:blipFill>
        <p:spPr>
          <a:xfrm>
            <a:off x="0" y="-5638"/>
            <a:ext cx="6178051" cy="6434725"/>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005445" y="118351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447832" y="3765602"/>
            <a:ext cx="5503164" cy="1810817"/>
          </a:xfrm>
          <a:prstGeom prst="rect">
            <a:avLst/>
          </a:prstGeom>
          <a:noFill/>
        </p:spPr>
        <p:txBody>
          <a:bodyPr wrap="square" rtlCol="0">
            <a:spAutoFit/>
          </a:bodyPr>
          <a:lstStyle/>
          <a:p>
            <a:pPr algn="ctr">
              <a:lnSpc>
                <a:spcPct val="120000"/>
              </a:lnSpc>
            </a:pPr>
            <a:r>
              <a:rPr lang="en-US" sz="3200" dirty="0">
                <a:latin typeface="Arial" panose="020B0604020202020204" pitchFamily="34" charset="0"/>
                <a:cs typeface="Arial" panose="020B0604020202020204" pitchFamily="34" charset="0"/>
              </a:rPr>
              <a:t>Define the terms for attributes and characteristics of entrepreneurs.</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79427" y="1565764"/>
            <a:ext cx="1565588" cy="1565588"/>
          </a:xfrm>
          <a:prstGeom prst="rect">
            <a:avLst/>
          </a:prstGeom>
        </p:spPr>
      </p:pic>
    </p:spTree>
    <p:extLst>
      <p:ext uri="{BB962C8B-B14F-4D97-AF65-F5344CB8AC3E}">
        <p14:creationId xmlns:p14="http://schemas.microsoft.com/office/powerpoint/2010/main" val="3971085245"/>
      </p:ext>
    </p:extLst>
  </p:cSld>
  <p:clrMapOvr>
    <a:masterClrMapping/>
  </p:clrMapOvr>
  <p:transition spd="slow">
    <p:push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80592CE-BF6D-4564-8645-E61E4F2EFB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89" r="6175"/>
          <a:stretch/>
        </p:blipFill>
        <p:spPr>
          <a:xfrm>
            <a:off x="0" y="0"/>
            <a:ext cx="5460642" cy="6421582"/>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25064"/>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250E9D07-B35E-4471-B55C-4C4813990017}"/>
              </a:ext>
            </a:extLst>
          </p:cNvPr>
          <p:cNvSpPr txBox="1"/>
          <p:nvPr/>
        </p:nvSpPr>
        <p:spPr>
          <a:xfrm>
            <a:off x="5615530" y="246756"/>
            <a:ext cx="6421581" cy="1200329"/>
          </a:xfrm>
          <a:prstGeom prst="rect">
            <a:avLst/>
          </a:prstGeom>
          <a:noFill/>
        </p:spPr>
        <p:txBody>
          <a:bodyPr wrap="square" rtlCol="0">
            <a:spAutoFit/>
          </a:bodyPr>
          <a:lstStyle/>
          <a:p>
            <a:r>
              <a:rPr lang="en-CA" sz="3600" b="1" dirty="0">
                <a:latin typeface="Arial" panose="020B0604020202020204" pitchFamily="34" charset="0"/>
                <a:cs typeface="Arial" panose="020B0604020202020204" pitchFamily="34" charset="0"/>
              </a:rPr>
              <a:t>Attributes/Characteristics of Entrepreneurs</a:t>
            </a:r>
            <a:endParaRPr lang="en-US" sz="36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03C6B312-737E-4856-B0C0-196E084382BE}"/>
              </a:ext>
            </a:extLst>
          </p:cNvPr>
          <p:cNvSpPr txBox="1"/>
          <p:nvPr/>
        </p:nvSpPr>
        <p:spPr>
          <a:xfrm>
            <a:off x="5843157" y="2319412"/>
            <a:ext cx="5817540" cy="3046988"/>
          </a:xfrm>
          <a:prstGeom prst="rect">
            <a:avLst/>
          </a:prstGeom>
          <a:noFill/>
        </p:spPr>
        <p:txBody>
          <a:bodyPr wrap="square" rtlCol="0">
            <a:spAutoFit/>
          </a:bodyPr>
          <a:lstStyle/>
          <a:p>
            <a:r>
              <a:rPr lang="en-US" sz="3000" b="1" dirty="0">
                <a:solidFill>
                  <a:srgbClr val="0DB14B"/>
                </a:solidFill>
                <a:latin typeface="Arial" panose="020B0604020202020204" pitchFamily="34" charset="0"/>
                <a:cs typeface="Arial" panose="020B0604020202020204" pitchFamily="34" charset="0"/>
              </a:rPr>
              <a:t>Self-Efficacy: </a:t>
            </a:r>
            <a:r>
              <a:rPr lang="en-US" sz="2600" dirty="0">
                <a:latin typeface="Arial" panose="020B0604020202020204" pitchFamily="34" charset="0"/>
                <a:cs typeface="Arial" panose="020B0604020202020204" pitchFamily="34" charset="0"/>
              </a:rPr>
              <a:t>You believe in your ability to manage situations and resolve challenges.</a:t>
            </a:r>
          </a:p>
          <a:p>
            <a:endParaRPr lang="en-US" sz="2800" dirty="0">
              <a:latin typeface="Arial" panose="020B0604020202020204" pitchFamily="34" charset="0"/>
              <a:cs typeface="Arial" panose="020B0604020202020204" pitchFamily="34" charset="0"/>
            </a:endParaRPr>
          </a:p>
          <a:p>
            <a:r>
              <a:rPr lang="en-US" sz="3000" b="1" dirty="0">
                <a:solidFill>
                  <a:srgbClr val="0DB14B"/>
                </a:solidFill>
                <a:latin typeface="Arial" panose="020B0604020202020204" pitchFamily="34" charset="0"/>
                <a:cs typeface="Arial" panose="020B0604020202020204" pitchFamily="34" charset="0"/>
              </a:rPr>
              <a:t>Internal Locus of Control:</a:t>
            </a:r>
          </a:p>
          <a:p>
            <a:r>
              <a:rPr lang="en-US" sz="2600" dirty="0">
                <a:latin typeface="Arial" panose="020B0604020202020204" pitchFamily="34" charset="0"/>
                <a:cs typeface="Arial" panose="020B0604020202020204" pitchFamily="34" charset="0"/>
              </a:rPr>
              <a:t>You look internally for the reasons for challenges and for solutions.</a:t>
            </a:r>
          </a:p>
        </p:txBody>
      </p:sp>
    </p:spTree>
    <p:extLst>
      <p:ext uri="{BB962C8B-B14F-4D97-AF65-F5344CB8AC3E}">
        <p14:creationId xmlns:p14="http://schemas.microsoft.com/office/powerpoint/2010/main" val="963648216"/>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5F3D311D-5457-4DF2-9840-43A61EC0A4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89" r="6175"/>
          <a:stretch/>
        </p:blipFill>
        <p:spPr>
          <a:xfrm>
            <a:off x="0" y="0"/>
            <a:ext cx="5460642" cy="6421582"/>
          </a:xfrm>
          <a:prstGeom prst="rect">
            <a:avLst/>
          </a:prstGeom>
        </p:spPr>
      </p:pic>
      <p:sp>
        <p:nvSpPr>
          <p:cNvPr id="16" name="Rectangle 15">
            <a:extLst>
              <a:ext uri="{FF2B5EF4-FFF2-40B4-BE49-F238E27FC236}">
                <a16:creationId xmlns="" xmlns:a16="http://schemas.microsoft.com/office/drawing/2014/main" id="{DDC65C16-0577-45DA-9B5C-0BC9D2432DEB}"/>
              </a:ext>
            </a:extLst>
          </p:cNvPr>
          <p:cNvSpPr/>
          <p:nvPr/>
        </p:nvSpPr>
        <p:spPr>
          <a:xfrm>
            <a:off x="0" y="25064"/>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62</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250E9D07-B35E-4471-B55C-4C4813990017}"/>
              </a:ext>
            </a:extLst>
          </p:cNvPr>
          <p:cNvSpPr txBox="1"/>
          <p:nvPr/>
        </p:nvSpPr>
        <p:spPr>
          <a:xfrm>
            <a:off x="5615530" y="246756"/>
            <a:ext cx="6421581" cy="1200329"/>
          </a:xfrm>
          <a:prstGeom prst="rect">
            <a:avLst/>
          </a:prstGeom>
          <a:noFill/>
        </p:spPr>
        <p:txBody>
          <a:bodyPr wrap="square" rtlCol="0">
            <a:spAutoFit/>
          </a:bodyPr>
          <a:lstStyle/>
          <a:p>
            <a:r>
              <a:rPr lang="en-CA" sz="3600" b="1" dirty="0">
                <a:latin typeface="Arial" panose="020B0604020202020204" pitchFamily="34" charset="0"/>
                <a:cs typeface="Arial" panose="020B0604020202020204" pitchFamily="34" charset="0"/>
              </a:rPr>
              <a:t>Attributes/Characteristics of Entrepreneurs</a:t>
            </a:r>
            <a:endParaRPr lang="en-US" sz="36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287184E7-4B41-4EA5-833B-4DA127882674}"/>
              </a:ext>
            </a:extLst>
          </p:cNvPr>
          <p:cNvSpPr txBox="1"/>
          <p:nvPr/>
        </p:nvSpPr>
        <p:spPr>
          <a:xfrm>
            <a:off x="5843157" y="1516138"/>
            <a:ext cx="5398091" cy="4770537"/>
          </a:xfrm>
          <a:prstGeom prst="rect">
            <a:avLst/>
          </a:prstGeom>
          <a:noFill/>
        </p:spPr>
        <p:txBody>
          <a:bodyPr wrap="square" rtlCol="0">
            <a:spAutoFit/>
          </a:bodyPr>
          <a:lstStyle/>
          <a:p>
            <a:r>
              <a:rPr lang="en-US" sz="2800" b="1" dirty="0">
                <a:solidFill>
                  <a:srgbClr val="0DB14B"/>
                </a:solidFill>
                <a:latin typeface="Arial" panose="020B0604020202020204" pitchFamily="34" charset="0"/>
                <a:cs typeface="Arial" panose="020B0604020202020204" pitchFamily="34" charset="0"/>
              </a:rPr>
              <a:t>Comfortable with Risk: </a:t>
            </a:r>
            <a:r>
              <a:rPr lang="en-US" sz="2400" dirty="0">
                <a:latin typeface="Arial" panose="020B0604020202020204" pitchFamily="34" charset="0"/>
                <a:cs typeface="Arial" panose="020B0604020202020204" pitchFamily="34" charset="0"/>
              </a:rPr>
              <a:t>You don’t mind being in situations that may or may not have a positive outcome.</a:t>
            </a:r>
          </a:p>
          <a:p>
            <a:endParaRPr lang="en-US" sz="2800" b="1" dirty="0">
              <a:solidFill>
                <a:srgbClr val="0DB14B"/>
              </a:solidFill>
              <a:latin typeface="Arial" panose="020B0604020202020204" pitchFamily="34" charset="0"/>
              <a:cs typeface="Arial" panose="020B0604020202020204" pitchFamily="34" charset="0"/>
            </a:endParaRPr>
          </a:p>
          <a:p>
            <a:r>
              <a:rPr lang="en-US" sz="2800" b="1" dirty="0">
                <a:solidFill>
                  <a:srgbClr val="0DB14B"/>
                </a:solidFill>
                <a:latin typeface="Arial" panose="020B0604020202020204" pitchFamily="34" charset="0"/>
                <a:cs typeface="Arial" panose="020B0604020202020204" pitchFamily="34" charset="0"/>
              </a:rPr>
              <a:t>Comfortable with Uncertainty: </a:t>
            </a:r>
            <a:r>
              <a:rPr lang="en-US" sz="2400" dirty="0">
                <a:latin typeface="Arial" panose="020B0604020202020204" pitchFamily="34" charset="0"/>
                <a:cs typeface="Arial" panose="020B0604020202020204" pitchFamily="34" charset="0"/>
              </a:rPr>
              <a:t>You are comfortable when the outcomes of situations are not clear.</a:t>
            </a:r>
          </a:p>
          <a:p>
            <a:endParaRPr lang="en-US" sz="2400" dirty="0">
              <a:latin typeface="Arial" panose="020B0604020202020204" pitchFamily="34" charset="0"/>
              <a:cs typeface="Arial" panose="020B0604020202020204" pitchFamily="34" charset="0"/>
            </a:endParaRPr>
          </a:p>
          <a:p>
            <a:r>
              <a:rPr lang="en-US" sz="2800" b="1" dirty="0">
                <a:solidFill>
                  <a:srgbClr val="0DB14B"/>
                </a:solidFill>
                <a:latin typeface="Arial" panose="020B0604020202020204" pitchFamily="34" charset="0"/>
                <a:cs typeface="Arial" panose="020B0604020202020204" pitchFamily="34" charset="0"/>
              </a:rPr>
              <a:t>Comfortable with Ambiguity: </a:t>
            </a:r>
            <a:r>
              <a:rPr lang="en-US" sz="2400" dirty="0">
                <a:latin typeface="Arial" panose="020B0604020202020204" pitchFamily="34" charset="0"/>
                <a:cs typeface="Arial" panose="020B0604020202020204" pitchFamily="34" charset="0"/>
              </a:rPr>
              <a:t>You don’t mind being in situations that may or may not have a positive outcome.</a:t>
            </a:r>
          </a:p>
        </p:txBody>
      </p:sp>
    </p:spTree>
    <p:extLst>
      <p:ext uri="{BB962C8B-B14F-4D97-AF65-F5344CB8AC3E}">
        <p14:creationId xmlns:p14="http://schemas.microsoft.com/office/powerpoint/2010/main" val="220816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63</a:t>
            </a:fld>
            <a:endParaRPr lang="en-US"/>
          </a:p>
        </p:txBody>
      </p:sp>
      <p:sp>
        <p:nvSpPr>
          <p:cNvPr id="12" name="Oval 11">
            <a:extLst>
              <a:ext uri="{FF2B5EF4-FFF2-40B4-BE49-F238E27FC236}">
                <a16:creationId xmlns="" xmlns:a16="http://schemas.microsoft.com/office/drawing/2014/main" id="{1E2F2B7C-8572-4914-917C-1209F45525D3}"/>
              </a:ext>
            </a:extLst>
          </p:cNvPr>
          <p:cNvSpPr/>
          <p:nvPr/>
        </p:nvSpPr>
        <p:spPr>
          <a:xfrm>
            <a:off x="6433359" y="3867318"/>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8480561" y="3429000"/>
            <a:ext cx="3484418" cy="2724336"/>
          </a:xfrm>
          <a:prstGeom prst="rect">
            <a:avLst/>
          </a:prstGeom>
          <a:noFill/>
        </p:spPr>
        <p:txBody>
          <a:bodyPr wrap="square" rtlCol="0">
            <a:spAutoFit/>
          </a:bodyPr>
          <a:lstStyle/>
          <a:p>
            <a:pPr>
              <a:lnSpc>
                <a:spcPct val="120000"/>
              </a:lnSpc>
            </a:pPr>
            <a:r>
              <a:rPr lang="en-US" sz="1600" dirty="0">
                <a:latin typeface="Arial" panose="020B0604020202020204" pitchFamily="34" charset="0"/>
                <a:cs typeface="Arial" panose="020B0604020202020204" pitchFamily="34" charset="0"/>
              </a:rPr>
              <a:t>Use the self-evaluation tool in your Participant Workbook to analyze your own attributes and characteristics with respect to being an entrepreneur.  </a:t>
            </a:r>
          </a:p>
          <a:p>
            <a:pPr>
              <a:lnSpc>
                <a:spcPct val="1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Provide a rating from 1 to 5 and also brief notes of evidence to support your rating.</a:t>
            </a: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198715" y="379363"/>
            <a:ext cx="580159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Attributes/Characteristics of Entrepreneurs</a:t>
            </a:r>
          </a:p>
        </p:txBody>
      </p:sp>
      <p:sp>
        <p:nvSpPr>
          <p:cNvPr id="21" name="TextBox 20">
            <a:extLst>
              <a:ext uri="{FF2B5EF4-FFF2-40B4-BE49-F238E27FC236}">
                <a16:creationId xmlns="" xmlns:a16="http://schemas.microsoft.com/office/drawing/2014/main" id="{CDC497B9-0698-4830-9B4E-D786E0D4AA4A}"/>
              </a:ext>
            </a:extLst>
          </p:cNvPr>
          <p:cNvSpPr txBox="1"/>
          <p:nvPr/>
        </p:nvSpPr>
        <p:spPr>
          <a:xfrm>
            <a:off x="198715" y="1664373"/>
            <a:ext cx="5547752" cy="1200329"/>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7.3  Self-Evaluation of Your Personal Attributes/ Characteristics of Entrepreneurs</a:t>
            </a:r>
          </a:p>
        </p:txBody>
      </p:sp>
      <p:pic>
        <p:nvPicPr>
          <p:cNvPr id="15" name="Picture Placeholder 14">
            <a:extLst>
              <a:ext uri="{FF2B5EF4-FFF2-40B4-BE49-F238E27FC236}">
                <a16:creationId xmlns="" xmlns:a16="http://schemas.microsoft.com/office/drawing/2014/main" id="{C49AA8B4-B8D2-4833-B59E-3B63A8EAA78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3807" b="2253"/>
          <a:stretch/>
        </p:blipFill>
        <p:spPr>
          <a:xfrm>
            <a:off x="-1" y="3196885"/>
            <a:ext cx="6096000" cy="3221182"/>
          </a:xfrm>
        </p:spPr>
      </p:pic>
      <p:pic>
        <p:nvPicPr>
          <p:cNvPr id="13" name="Picture 12">
            <a:extLst>
              <a:ext uri="{FF2B5EF4-FFF2-40B4-BE49-F238E27FC236}">
                <a16:creationId xmlns="" xmlns:a16="http://schemas.microsoft.com/office/drawing/2014/main" id="{406DFD5E-93DD-4C03-B1CE-21E8B17029B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26659" y="4161785"/>
            <a:ext cx="1260602" cy="1260602"/>
          </a:xfrm>
          <a:prstGeom prst="rect">
            <a:avLst/>
          </a:prstGeo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4" name="Rectangle 13">
            <a:extLst>
              <a:ext uri="{FF2B5EF4-FFF2-40B4-BE49-F238E27FC236}">
                <a16:creationId xmlns="" xmlns:a16="http://schemas.microsoft.com/office/drawing/2014/main" id="{162AD891-01B2-4A1A-BA23-794499D4F3F2}"/>
              </a:ext>
            </a:extLst>
          </p:cNvPr>
          <p:cNvSpPr/>
          <p:nvPr/>
        </p:nvSpPr>
        <p:spPr>
          <a:xfrm>
            <a:off x="-1" y="3180577"/>
            <a:ext cx="6096000"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5">
            <a:extLst>
              <a:ext uri="{FF2B5EF4-FFF2-40B4-BE49-F238E27FC236}">
                <a16:creationId xmlns="" xmlns:a16="http://schemas.microsoft.com/office/drawing/2014/main" id="{AD5A10EB-65A1-4E06-8756-B1084F72B4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0617" r="1414" b="17866"/>
          <a:stretch/>
        </p:blipFill>
        <p:spPr>
          <a:xfrm>
            <a:off x="6095999" y="0"/>
            <a:ext cx="6096001" cy="3232151"/>
          </a:xfrm>
          <a:prstGeom prst="rect">
            <a:avLst/>
          </a:prstGeom>
        </p:spPr>
      </p:pic>
    </p:spTree>
    <p:extLst>
      <p:ext uri="{BB962C8B-B14F-4D97-AF65-F5344CB8AC3E}">
        <p14:creationId xmlns:p14="http://schemas.microsoft.com/office/powerpoint/2010/main" val="62680218"/>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4">
            <a:extLst>
              <a:ext uri="{FF2B5EF4-FFF2-40B4-BE49-F238E27FC236}">
                <a16:creationId xmlns="" xmlns:a16="http://schemas.microsoft.com/office/drawing/2014/main" id="{90D0FFB9-C311-434C-AB07-25F4571A6DF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348681" y="-1194914"/>
            <a:ext cx="8982730" cy="8982730"/>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64</a:t>
            </a:fld>
            <a:endParaRPr lang="en-US"/>
          </a:p>
        </p:txBody>
      </p:sp>
      <p:sp>
        <p:nvSpPr>
          <p:cNvPr id="15" name="TextBox 14">
            <a:extLst>
              <a:ext uri="{FF2B5EF4-FFF2-40B4-BE49-F238E27FC236}">
                <a16:creationId xmlns="" xmlns:a16="http://schemas.microsoft.com/office/drawing/2014/main" id="{0FBEEBD7-49A3-4CEF-AB43-19550B28E417}"/>
              </a:ext>
            </a:extLst>
          </p:cNvPr>
          <p:cNvSpPr txBox="1"/>
          <p:nvPr/>
        </p:nvSpPr>
        <p:spPr>
          <a:xfrm>
            <a:off x="6844025" y="2655091"/>
            <a:ext cx="4973780" cy="3266985"/>
          </a:xfrm>
          <a:prstGeom prst="rect">
            <a:avLst/>
          </a:prstGeom>
          <a:noFill/>
        </p:spPr>
        <p:txBody>
          <a:bodyPr wrap="square" rtlCol="0">
            <a:spAutoFit/>
          </a:bodyPr>
          <a:lstStyle/>
          <a:p>
            <a:pPr>
              <a:lnSpc>
                <a:spcPct val="150000"/>
              </a:lnSpc>
            </a:pPr>
            <a:r>
              <a:rPr lang="en-US" sz="2000" dirty="0">
                <a:latin typeface="Arial" panose="020B0604020202020204" pitchFamily="34" charset="0"/>
                <a:cs typeface="Arial" panose="020B0604020202020204" pitchFamily="34" charset="0"/>
              </a:rPr>
              <a:t>Like all people, we have some attributes and characteristics that are strengths and some that are weaknesses.  We need to be aware of our weaknesses and balance them out with our experience, skills and competences and with the people we choose to work with. </a:t>
            </a:r>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2" name="Rectangle 1">
            <a:extLst>
              <a:ext uri="{FF2B5EF4-FFF2-40B4-BE49-F238E27FC236}">
                <a16:creationId xmlns="" xmlns:a16="http://schemas.microsoft.com/office/drawing/2014/main" id="{CBAE920A-A248-49BA-BD45-EA48A73AAD44}"/>
              </a:ext>
            </a:extLst>
          </p:cNvPr>
          <p:cNvSpPr/>
          <p:nvPr/>
        </p:nvSpPr>
        <p:spPr>
          <a:xfrm>
            <a:off x="6785265" y="1576149"/>
            <a:ext cx="4949535" cy="954107"/>
          </a:xfrm>
          <a:prstGeom prst="rect">
            <a:avLst/>
          </a:prstGeom>
        </p:spPr>
        <p:txBody>
          <a:bodyPr wrap="square">
            <a:spAutoFit/>
          </a:bodyPr>
          <a:lstStyle/>
          <a:p>
            <a:r>
              <a:rPr lang="en-US" sz="2800" b="1" dirty="0">
                <a:solidFill>
                  <a:srgbClr val="E76F0A"/>
                </a:solidFill>
                <a:latin typeface="Arial" panose="020B0604020202020204" pitchFamily="34" charset="0"/>
                <a:cs typeface="Arial" panose="020B0604020202020204" pitchFamily="34" charset="0"/>
              </a:rPr>
              <a:t>7.4  Analyzing Your Strengths and Weaknesses</a:t>
            </a:r>
          </a:p>
        </p:txBody>
      </p:sp>
      <p:sp>
        <p:nvSpPr>
          <p:cNvPr id="16" name="TextBox 15">
            <a:extLst>
              <a:ext uri="{FF2B5EF4-FFF2-40B4-BE49-F238E27FC236}">
                <a16:creationId xmlns="" xmlns:a16="http://schemas.microsoft.com/office/drawing/2014/main" id="{33108F0D-693B-4C3E-B9D1-C4AE6BBD8CBB}"/>
              </a:ext>
            </a:extLst>
          </p:cNvPr>
          <p:cNvSpPr txBox="1"/>
          <p:nvPr/>
        </p:nvSpPr>
        <p:spPr>
          <a:xfrm>
            <a:off x="6227618" y="222947"/>
            <a:ext cx="580159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Attributes/Characteristics of Entrepreneurs</a:t>
            </a:r>
          </a:p>
        </p:txBody>
      </p:sp>
    </p:spTree>
    <p:extLst>
      <p:ext uri="{BB962C8B-B14F-4D97-AF65-F5344CB8AC3E}">
        <p14:creationId xmlns:p14="http://schemas.microsoft.com/office/powerpoint/2010/main" val="1450314566"/>
      </p:ext>
    </p:extLst>
  </p:cSld>
  <p:clrMapOvr>
    <a:masterClrMapping/>
  </p:clrMapOvr>
  <p:transition spd="slow">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359888"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191238" y="3202026"/>
            <a:ext cx="3071536" cy="2246769"/>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Which of your attributes and characteristics could potentially negatively impact your entrepreneurship?  How will you balance these weaknesses out?</a:t>
            </a:r>
          </a:p>
        </p:txBody>
      </p:sp>
      <p:sp>
        <p:nvSpPr>
          <p:cNvPr id="15" name="Oval 14">
            <a:extLst>
              <a:ext uri="{FF2B5EF4-FFF2-40B4-BE49-F238E27FC236}">
                <a16:creationId xmlns="" xmlns:a16="http://schemas.microsoft.com/office/drawing/2014/main" id="{C92C2484-61E5-447D-A9D7-5F2F55043D11}"/>
              </a:ext>
            </a:extLst>
          </p:cNvPr>
          <p:cNvSpPr/>
          <p:nvPr/>
        </p:nvSpPr>
        <p:spPr>
          <a:xfrm>
            <a:off x="739786" y="998196"/>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310136" y="1467182"/>
            <a:ext cx="833740" cy="934364"/>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65</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5AC66272-032E-433B-AF54-B3154838DC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363" r="11363"/>
          <a:stretch/>
        </p:blipFill>
        <p:spPr>
          <a:xfrm>
            <a:off x="3359888" y="0"/>
            <a:ext cx="8832112" cy="6429087"/>
          </a:xfrm>
          <a:prstGeom prst="rect">
            <a:avLst/>
          </a:prstGeom>
        </p:spPr>
      </p:pic>
    </p:spTree>
    <p:extLst>
      <p:ext uri="{BB962C8B-B14F-4D97-AF65-F5344CB8AC3E}">
        <p14:creationId xmlns:p14="http://schemas.microsoft.com/office/powerpoint/2010/main" val="167612107"/>
      </p:ext>
    </p:extLst>
  </p:cSld>
  <p:clrMapOvr>
    <a:masterClrMapping/>
  </p:clrMapOvr>
  <p:transition spd="slow">
    <p:pu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a:extLst>
              <a:ext uri="{FF2B5EF4-FFF2-40B4-BE49-F238E27FC236}">
                <a16:creationId xmlns="" xmlns:a16="http://schemas.microsoft.com/office/drawing/2014/main" id="{0F453FB7-642C-4EE5-8E78-55A45ABE148E}"/>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5938256" y="-943803"/>
            <a:ext cx="8114625" cy="8114625"/>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66</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6500675"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Experience/ Background of Entrepreneurs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40841"/>
            <a:ext cx="6168735" cy="400110"/>
          </a:xfrm>
          <a:prstGeom prst="rect">
            <a:avLst/>
          </a:prstGeom>
          <a:noFill/>
        </p:spPr>
        <p:txBody>
          <a:bodyPr wrap="square" rtlCol="0">
            <a:spAutoFit/>
          </a:bodyPr>
          <a:lstStyle/>
          <a:p>
            <a:r>
              <a:rPr lang="en-US" sz="2000" b="1" dirty="0">
                <a:solidFill>
                  <a:srgbClr val="E76F0A"/>
                </a:solidFill>
                <a:latin typeface="Arial" panose="020B0604020202020204" pitchFamily="34" charset="0"/>
                <a:cs typeface="Arial" panose="020B0604020202020204" pitchFamily="34" charset="0"/>
              </a:rPr>
              <a:t>8.1  Analyzing Your Experience/Background </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4349997"/>
            <a:ext cx="5209156"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For each of the experience/background areas in the left hand column in the chart in your Participant Workbook identify how it aligns with your business idea.</a:t>
            </a: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2406149"/>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2700616"/>
            <a:ext cx="1260602" cy="1260602"/>
          </a:xfrm>
          <a:prstGeom prst="rect">
            <a:avLst/>
          </a:prstGeom>
        </p:spPr>
      </p:pic>
    </p:spTree>
    <p:extLst>
      <p:ext uri="{BB962C8B-B14F-4D97-AF65-F5344CB8AC3E}">
        <p14:creationId xmlns:p14="http://schemas.microsoft.com/office/powerpoint/2010/main" val="2853766500"/>
      </p:ext>
    </p:extLst>
  </p:cSld>
  <p:clrMapOvr>
    <a:masterClrMapping/>
  </p:clrMapOvr>
  <p:transition spd="med">
    <p:pull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67</a:t>
            </a:fld>
            <a:endParaRPr lang="en-US"/>
          </a:p>
        </p:txBody>
      </p:sp>
      <p:sp>
        <p:nvSpPr>
          <p:cNvPr id="12" name="Oval 11">
            <a:extLst>
              <a:ext uri="{FF2B5EF4-FFF2-40B4-BE49-F238E27FC236}">
                <a16:creationId xmlns="" xmlns:a16="http://schemas.microsoft.com/office/drawing/2014/main" id="{1E2F2B7C-8572-4914-917C-1209F45525D3}"/>
              </a:ext>
            </a:extLst>
          </p:cNvPr>
          <p:cNvSpPr/>
          <p:nvPr/>
        </p:nvSpPr>
        <p:spPr>
          <a:xfrm>
            <a:off x="6397554" y="3867318"/>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8444756" y="3353318"/>
            <a:ext cx="3690698" cy="2912400"/>
          </a:xfrm>
          <a:prstGeom prst="rect">
            <a:avLst/>
          </a:prstGeom>
          <a:noFill/>
        </p:spPr>
        <p:txBody>
          <a:bodyPr wrap="square" rtlCol="0">
            <a:spAutoFit/>
          </a:bodyPr>
          <a:lstStyle/>
          <a:p>
            <a:pPr>
              <a:lnSpc>
                <a:spcPct val="120000"/>
              </a:lnSpc>
            </a:pPr>
            <a:r>
              <a:rPr lang="en-US" sz="1400" dirty="0">
                <a:latin typeface="Arial" panose="020B0604020202020204" pitchFamily="34" charset="0"/>
                <a:cs typeface="Arial" panose="020B0604020202020204" pitchFamily="34" charset="0"/>
              </a:rPr>
              <a:t>Read the list of skills/competencies that might be necessary for entrepreneurship depending on the type of business you start and how large you grow it. Put a check mark over the skills/competencies that you feel are already strong.  Circle the skills/competencies that you want to further develop.  And put an X through the ones you don’t think you need for your type of business.  Add other skills relevant to your business in the blanks.</a:t>
            </a: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198715" y="379363"/>
            <a:ext cx="580159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Skills/Competencies of Entrepreneurs</a:t>
            </a:r>
          </a:p>
        </p:txBody>
      </p:sp>
      <p:sp>
        <p:nvSpPr>
          <p:cNvPr id="21" name="TextBox 20">
            <a:extLst>
              <a:ext uri="{FF2B5EF4-FFF2-40B4-BE49-F238E27FC236}">
                <a16:creationId xmlns="" xmlns:a16="http://schemas.microsoft.com/office/drawing/2014/main" id="{CDC497B9-0698-4830-9B4E-D786E0D4AA4A}"/>
              </a:ext>
            </a:extLst>
          </p:cNvPr>
          <p:cNvSpPr txBox="1"/>
          <p:nvPr/>
        </p:nvSpPr>
        <p:spPr>
          <a:xfrm>
            <a:off x="198715" y="1664373"/>
            <a:ext cx="5547752" cy="1077218"/>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9.1  Analyzing Your Skills/Competencies</a:t>
            </a:r>
          </a:p>
        </p:txBody>
      </p:sp>
      <p:pic>
        <p:nvPicPr>
          <p:cNvPr id="6" name="Picture Placeholder 5">
            <a:extLst>
              <a:ext uri="{FF2B5EF4-FFF2-40B4-BE49-F238E27FC236}">
                <a16:creationId xmlns="" xmlns:a16="http://schemas.microsoft.com/office/drawing/2014/main" id="{58CC4C39-359F-4AD8-9185-7B369C674BE0}"/>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t="109" b="6338"/>
          <a:stretch/>
        </p:blipFill>
        <p:spPr>
          <a:xfrm>
            <a:off x="6095999" y="1"/>
            <a:ext cx="6096001" cy="3207904"/>
          </a:xfrm>
        </p:spPr>
      </p:pic>
      <p:pic>
        <p:nvPicPr>
          <p:cNvPr id="15" name="Picture Placeholder 14">
            <a:extLst>
              <a:ext uri="{FF2B5EF4-FFF2-40B4-BE49-F238E27FC236}">
                <a16:creationId xmlns="" xmlns:a16="http://schemas.microsoft.com/office/drawing/2014/main" id="{C49AA8B4-B8D2-4833-B59E-3B63A8EAA78E}"/>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b="6448"/>
          <a:stretch/>
        </p:blipFill>
        <p:spPr>
          <a:xfrm>
            <a:off x="0" y="3207905"/>
            <a:ext cx="6095999" cy="3207904"/>
          </a:xfrm>
        </p:spPr>
      </p:pic>
      <p:pic>
        <p:nvPicPr>
          <p:cNvPr id="13" name="Picture 12">
            <a:extLst>
              <a:ext uri="{FF2B5EF4-FFF2-40B4-BE49-F238E27FC236}">
                <a16:creationId xmlns="" xmlns:a16="http://schemas.microsoft.com/office/drawing/2014/main" id="{406DFD5E-93DD-4C03-B1CE-21E8B17029B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90854" y="4161785"/>
            <a:ext cx="1260602" cy="1260602"/>
          </a:xfrm>
          <a:prstGeom prst="rect">
            <a:avLst/>
          </a:prstGeo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4" name="Rectangle 13">
            <a:extLst>
              <a:ext uri="{FF2B5EF4-FFF2-40B4-BE49-F238E27FC236}">
                <a16:creationId xmlns="" xmlns:a16="http://schemas.microsoft.com/office/drawing/2014/main" id="{162AD891-01B2-4A1A-BA23-794499D4F3F2}"/>
              </a:ext>
            </a:extLst>
          </p:cNvPr>
          <p:cNvSpPr/>
          <p:nvPr/>
        </p:nvSpPr>
        <p:spPr>
          <a:xfrm>
            <a:off x="0" y="3194627"/>
            <a:ext cx="6096000"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3632421"/>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2">
            <a:extLst>
              <a:ext uri="{FF2B5EF4-FFF2-40B4-BE49-F238E27FC236}">
                <a16:creationId xmlns="" xmlns:a16="http://schemas.microsoft.com/office/drawing/2014/main" id="{19454D8A-E883-490A-9B1A-3BEEE473D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3" r="4431"/>
          <a:stretch/>
        </p:blipFill>
        <p:spPr>
          <a:xfrm>
            <a:off x="0" y="-21270"/>
            <a:ext cx="6086616" cy="6452769"/>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68</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63062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6515041" y="3250361"/>
            <a:ext cx="5215640" cy="954107"/>
          </a:xfrm>
          <a:prstGeom prst="rect">
            <a:avLst/>
          </a:prstGeom>
          <a:noFill/>
        </p:spPr>
        <p:txBody>
          <a:bodyPr wrap="square" rtlCol="0">
            <a:spAutoFit/>
          </a:bodyPr>
          <a:lstStyle/>
          <a:p>
            <a:pPr algn="ctr"/>
            <a:r>
              <a:rPr lang="en-US" sz="2800" b="1" dirty="0">
                <a:solidFill>
                  <a:srgbClr val="E76F0A"/>
                </a:solidFill>
                <a:latin typeface="Arial" panose="020B0604020202020204" pitchFamily="34" charset="0"/>
                <a:cs typeface="Arial" panose="020B0604020202020204" pitchFamily="34" charset="0"/>
              </a:rPr>
              <a:t>9.2 Prioritizing Skills/Competencies to Learn </a:t>
            </a: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021252" y="4343417"/>
            <a:ext cx="4203218" cy="1535741"/>
          </a:xfrm>
          <a:prstGeom prst="rect">
            <a:avLst/>
          </a:prstGeom>
          <a:noFill/>
        </p:spPr>
        <p:txBody>
          <a:bodyPr wrap="square" rtlCol="0">
            <a:spAutoFit/>
          </a:bodyPr>
          <a:lstStyle/>
          <a:p>
            <a:pPr algn="ctr">
              <a:lnSpc>
                <a:spcPct val="120000"/>
              </a:lnSpc>
            </a:pPr>
            <a:r>
              <a:rPr lang="en-US" sz="2000" dirty="0">
                <a:latin typeface="Arial" panose="020B0604020202020204" pitchFamily="34" charset="0"/>
                <a:cs typeface="Arial" panose="020B0604020202020204" pitchFamily="34" charset="0"/>
              </a:rPr>
              <a:t>List all of the skills/competencies that you circled above that you need or want to learn in order of priority. </a:t>
            </a:r>
          </a:p>
        </p:txBody>
      </p:sp>
      <p:pic>
        <p:nvPicPr>
          <p:cNvPr id="15" name="Picture 14">
            <a:extLst>
              <a:ext uri="{FF2B5EF4-FFF2-40B4-BE49-F238E27FC236}">
                <a16:creationId xmlns="" xmlns:a16="http://schemas.microsoft.com/office/drawing/2014/main" id="{AB48803D-C03A-4085-96EB-C799AE0791D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012874"/>
            <a:ext cx="1565588" cy="1565588"/>
          </a:xfrm>
          <a:prstGeom prst="rect">
            <a:avLst/>
          </a:prstGeom>
        </p:spPr>
      </p:pic>
      <p:sp>
        <p:nvSpPr>
          <p:cNvPr id="13" name="Rectangle 12">
            <a:extLst>
              <a:ext uri="{FF2B5EF4-FFF2-40B4-BE49-F238E27FC236}">
                <a16:creationId xmlns="" xmlns:a16="http://schemas.microsoft.com/office/drawing/2014/main" id="{A5667857-BD96-440B-854B-090C46CC1B04}"/>
              </a:ext>
            </a:extLst>
          </p:cNvPr>
          <p:cNvSpPr/>
          <p:nvPr/>
        </p:nvSpPr>
        <p:spPr>
          <a:xfrm>
            <a:off x="0" y="-21270"/>
            <a:ext cx="6086616"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104852"/>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CD026450-20E4-4A3F-BA24-5FAFAB53C5B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727518" y="-657241"/>
            <a:ext cx="8325365" cy="8325365"/>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69</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6500675" cy="1200329"/>
          </a:xfrm>
          <a:prstGeom prst="rect">
            <a:avLst/>
          </a:prstGeom>
          <a:noFill/>
        </p:spPr>
        <p:txBody>
          <a:bodyPr wrap="square" rtlCol="0">
            <a:spAutoFit/>
          </a:bodyPr>
          <a:lstStyle/>
          <a:p>
            <a:r>
              <a:rPr lang="en-CA" sz="3600" b="1" dirty="0">
                <a:latin typeface="Arial" panose="020B0604020202020204" pitchFamily="34" charset="0"/>
                <a:cs typeface="Arial" panose="020B0604020202020204" pitchFamily="34" charset="0"/>
              </a:rPr>
              <a:t>Entrepreneurial Potential Self-Assessment</a:t>
            </a:r>
            <a:endParaRPr lang="en-US" sz="36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3711173"/>
            <a:ext cx="5209156" cy="2554545"/>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Complete the online questionnaire from the Business Development Bank of Canada to assessment your overall entrepreneurial potential.</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Do you agree with the results?</a:t>
            </a:r>
          </a:p>
          <a:p>
            <a:pPr algn="ctr"/>
            <a:r>
              <a:rPr lang="en-US" sz="2000" dirty="0">
                <a:latin typeface="Arial" panose="020B0604020202020204" pitchFamily="34" charset="0"/>
                <a:cs typeface="Arial" panose="020B0604020202020204" pitchFamily="34" charset="0"/>
              </a:rPr>
              <a:t>Why or why not?</a:t>
            </a:r>
          </a:p>
          <a:p>
            <a:pPr algn="ctr"/>
            <a:endParaRPr lang="en-US" sz="20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170877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2003239"/>
            <a:ext cx="1260602" cy="1260602"/>
          </a:xfrm>
          <a:prstGeom prst="rect">
            <a:avLst/>
          </a:prstGeom>
        </p:spPr>
      </p:pic>
    </p:spTree>
    <p:extLst>
      <p:ext uri="{BB962C8B-B14F-4D97-AF65-F5344CB8AC3E}">
        <p14:creationId xmlns:p14="http://schemas.microsoft.com/office/powerpoint/2010/main" val="3602209165"/>
      </p:ext>
    </p:extLst>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5" descr="Two people sitting at a table&#10;&#10;Description automatically generated">
            <a:extLst>
              <a:ext uri="{FF2B5EF4-FFF2-40B4-BE49-F238E27FC236}">
                <a16:creationId xmlns="" xmlns:a16="http://schemas.microsoft.com/office/drawing/2014/main" id="{08169CFA-0427-4163-96F7-C8F0E1750249}"/>
              </a:ext>
            </a:extLst>
          </p:cNvPr>
          <p:cNvPicPr>
            <a:picLocks noChangeAspect="1"/>
          </p:cNvPicPr>
          <p:nvPr/>
        </p:nvPicPr>
        <p:blipFill rotWithShape="1">
          <a:blip r:embed="rId2">
            <a:extLst>
              <a:ext uri="{28A0092B-C50C-407E-A947-70E740481C1C}">
                <a14:useLocalDpi xmlns:a14="http://schemas.microsoft.com/office/drawing/2010/main"/>
              </a:ext>
            </a:extLst>
          </a:blip>
          <a:srcRect t="14903" b="14789"/>
          <a:stretch/>
        </p:blipFill>
        <p:spPr>
          <a:xfrm>
            <a:off x="0" y="0"/>
            <a:ext cx="6089073" cy="6421582"/>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69381" y="2601582"/>
            <a:ext cx="39035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Identify different types of enterprises.</a:t>
            </a:r>
          </a:p>
        </p:txBody>
      </p:sp>
      <p:grpSp>
        <p:nvGrpSpPr>
          <p:cNvPr id="5" name="Group 4">
            <a:extLst>
              <a:ext uri="{FF2B5EF4-FFF2-40B4-BE49-F238E27FC236}">
                <a16:creationId xmlns="" xmlns:a16="http://schemas.microsoft.com/office/drawing/2014/main" id="{33239FFB-AD48-47AF-919F-CC41F1EB89F7}"/>
              </a:ext>
            </a:extLst>
          </p:cNvPr>
          <p:cNvGrpSpPr/>
          <p:nvPr/>
        </p:nvGrpSpPr>
        <p:grpSpPr>
          <a:xfrm>
            <a:off x="6543054" y="2223654"/>
            <a:ext cx="1094410" cy="1094410"/>
            <a:chOff x="6543054" y="2223654"/>
            <a:chExt cx="1094410" cy="1094410"/>
          </a:xfrm>
        </p:grpSpPr>
        <p:sp>
          <p:nvSpPr>
            <p:cNvPr id="33" name="Oval 32">
              <a:extLst>
                <a:ext uri="{FF2B5EF4-FFF2-40B4-BE49-F238E27FC236}">
                  <a16:creationId xmlns="" xmlns:a16="http://schemas.microsoft.com/office/drawing/2014/main" id="{86A654FB-6919-4ECF-9130-70E00CE2CFB0}"/>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CF2FD7E2-548F-43D4-AAD3-151CDD4816D4}"/>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5.</a:t>
              </a:r>
              <a:endParaRPr lang="en-US" sz="4800" b="1" dirty="0">
                <a:solidFill>
                  <a:srgbClr val="E76F0A"/>
                </a:solidFill>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 xmlns:a16="http://schemas.microsoft.com/office/drawing/2014/main" id="{DE129086-AF69-4F6E-90C9-747AE9D53421}"/>
              </a:ext>
            </a:extLst>
          </p:cNvPr>
          <p:cNvSpPr txBox="1"/>
          <p:nvPr/>
        </p:nvSpPr>
        <p:spPr>
          <a:xfrm>
            <a:off x="7869381" y="3521349"/>
            <a:ext cx="4090555"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Discuss the components of a model of entrepreneur: personal attributes/characteristics, background/ experience and skills/competencies of entrepreneurs.</a:t>
            </a:r>
          </a:p>
        </p:txBody>
      </p:sp>
      <p:grpSp>
        <p:nvGrpSpPr>
          <p:cNvPr id="6" name="Group 5">
            <a:extLst>
              <a:ext uri="{FF2B5EF4-FFF2-40B4-BE49-F238E27FC236}">
                <a16:creationId xmlns="" xmlns:a16="http://schemas.microsoft.com/office/drawing/2014/main" id="{664B38D6-0910-45A0-919D-8322F7F672FB}"/>
              </a:ext>
            </a:extLst>
          </p:cNvPr>
          <p:cNvGrpSpPr/>
          <p:nvPr/>
        </p:nvGrpSpPr>
        <p:grpSpPr>
          <a:xfrm>
            <a:off x="6543054" y="3638551"/>
            <a:ext cx="1094410" cy="1094410"/>
            <a:chOff x="6543054" y="3638551"/>
            <a:chExt cx="1094410" cy="1094410"/>
          </a:xfrm>
        </p:grpSpPr>
        <p:sp>
          <p:nvSpPr>
            <p:cNvPr id="36" name="Oval 35">
              <a:extLst>
                <a:ext uri="{FF2B5EF4-FFF2-40B4-BE49-F238E27FC236}">
                  <a16:creationId xmlns="" xmlns:a16="http://schemas.microsoft.com/office/drawing/2014/main" id="{04862611-8B72-4A53-8EFA-8686EFBC797A}"/>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B8A5255C-2697-4BB7-BDF5-6CFADF900154}"/>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6.</a:t>
              </a:r>
              <a:endParaRPr lang="en-US" sz="4800" b="1" dirty="0">
                <a:solidFill>
                  <a:srgbClr val="E76F0A"/>
                </a:solidFill>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 xmlns:a16="http://schemas.microsoft.com/office/drawing/2014/main" id="{8FD6039E-85F7-4225-8AD4-3A7388F747A7}"/>
              </a:ext>
            </a:extLst>
          </p:cNvPr>
          <p:cNvSpPr txBox="1"/>
          <p:nvPr/>
        </p:nvSpPr>
        <p:spPr>
          <a:xfrm>
            <a:off x="7858989" y="5143589"/>
            <a:ext cx="41113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Evaluate your own personal traits/characteristics, education/experience and skills/competencies. </a:t>
            </a:r>
          </a:p>
        </p:txBody>
      </p:sp>
      <p:grpSp>
        <p:nvGrpSpPr>
          <p:cNvPr id="7" name="Group 6">
            <a:extLst>
              <a:ext uri="{FF2B5EF4-FFF2-40B4-BE49-F238E27FC236}">
                <a16:creationId xmlns="" xmlns:a16="http://schemas.microsoft.com/office/drawing/2014/main" id="{B5288435-461D-4FA6-B581-C45760A5ED51}"/>
              </a:ext>
            </a:extLst>
          </p:cNvPr>
          <p:cNvGrpSpPr/>
          <p:nvPr/>
        </p:nvGrpSpPr>
        <p:grpSpPr>
          <a:xfrm>
            <a:off x="6543054" y="5011883"/>
            <a:ext cx="1094410" cy="1094410"/>
            <a:chOff x="6543054" y="5011883"/>
            <a:chExt cx="1094410" cy="1094410"/>
          </a:xfrm>
        </p:grpSpPr>
        <p:sp>
          <p:nvSpPr>
            <p:cNvPr id="39" name="Oval 38">
              <a:extLst>
                <a:ext uri="{FF2B5EF4-FFF2-40B4-BE49-F238E27FC236}">
                  <a16:creationId xmlns="" xmlns:a16="http://schemas.microsoft.com/office/drawing/2014/main" id="{A823CE61-0760-41B0-AEBB-2637669EE0ED}"/>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A10623F3-2E80-463D-8871-38720E50E7D0}"/>
                </a:ext>
              </a:extLst>
            </p:cNvPr>
            <p:cNvSpPr txBox="1"/>
            <p:nvPr/>
          </p:nvSpPr>
          <p:spPr>
            <a:xfrm>
              <a:off x="6782045" y="5098474"/>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7.</a:t>
              </a:r>
              <a:endParaRPr lang="en-US" sz="48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54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000"/>
                            </p:stCondLst>
                            <p:childTnLst>
                              <p:par>
                                <p:cTn id="16" presetID="31"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90"/>
                                          </p:val>
                                        </p:tav>
                                        <p:tav tm="100000">
                                          <p:val>
                                            <p:fltVal val="0"/>
                                          </p:val>
                                        </p:tav>
                                      </p:tavLst>
                                    </p:anim>
                                    <p:animEffect transition="in" filter="fade">
                                      <p:cBhvr>
                                        <p:cTn id="21" dur="500"/>
                                        <p:tgtEl>
                                          <p:spTgt spid="6"/>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500"/>
                            </p:stCondLst>
                            <p:childTnLst>
                              <p:par>
                                <p:cTn id="27" presetID="31" presetClass="entr" presetSubtype="0" fill="hold" nodeType="after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70</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130068"/>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What is an Entrepreneur?</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7735"/>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a:t>
            </a:r>
            <a:endParaRPr lang="en-US" sz="28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85454" y="785895"/>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Statistics on Entrepreneurs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693150"/>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2.</a:t>
            </a:r>
            <a:endParaRPr lang="en-US" sz="28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85454" y="1443714"/>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Entrepreneurs Around Us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1348565"/>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3.</a:t>
            </a:r>
            <a:endParaRPr lang="en-US" sz="28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85454" y="2101533"/>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 Model of Entrepreneurship</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2003980"/>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4.</a:t>
            </a:r>
            <a:endParaRPr lang="en-US" sz="28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85454" y="2751728"/>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 Model of Entrepreneurs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2659395"/>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5.</a:t>
            </a:r>
            <a:endParaRPr lang="en-US" sz="28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385454" y="3282265"/>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Personal Attributes/Characteristics of Entrepreneurs</a:t>
            </a: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3314810"/>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6.</a:t>
            </a:r>
            <a:endParaRPr lang="en-US" sz="2800" b="1" dirty="0">
              <a:solidFill>
                <a:srgbClr val="E76F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385454" y="3937680"/>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Experience/Background of Entrepreneurs</a:t>
            </a:r>
          </a:p>
        </p:txBody>
      </p:sp>
      <p:sp>
        <p:nvSpPr>
          <p:cNvPr id="46" name="TextBox 45">
            <a:extLst>
              <a:ext uri="{FF2B5EF4-FFF2-40B4-BE49-F238E27FC236}">
                <a16:creationId xmlns="" xmlns:a16="http://schemas.microsoft.com/office/drawing/2014/main" id="{37D8CC01-4029-4DD9-9A3C-D34C263F64B2}"/>
              </a:ext>
            </a:extLst>
          </p:cNvPr>
          <p:cNvSpPr txBox="1"/>
          <p:nvPr/>
        </p:nvSpPr>
        <p:spPr>
          <a:xfrm>
            <a:off x="672188" y="3970225"/>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7.</a:t>
            </a:r>
            <a:endParaRPr lang="en-US" sz="28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2AEE9873-CBCD-46B2-BDA9-2DE897AA6C01}"/>
              </a:ext>
            </a:extLst>
          </p:cNvPr>
          <p:cNvSpPr txBox="1"/>
          <p:nvPr/>
        </p:nvSpPr>
        <p:spPr>
          <a:xfrm>
            <a:off x="1385454" y="4614793"/>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Skills/Competencies of Entrepreneurs</a:t>
            </a:r>
          </a:p>
        </p:txBody>
      </p:sp>
      <p:sp>
        <p:nvSpPr>
          <p:cNvPr id="24" name="TextBox 23">
            <a:extLst>
              <a:ext uri="{FF2B5EF4-FFF2-40B4-BE49-F238E27FC236}">
                <a16:creationId xmlns="" xmlns:a16="http://schemas.microsoft.com/office/drawing/2014/main" id="{4001032B-043F-410C-A4AD-D1F1228D663E}"/>
              </a:ext>
            </a:extLst>
          </p:cNvPr>
          <p:cNvSpPr txBox="1"/>
          <p:nvPr/>
        </p:nvSpPr>
        <p:spPr>
          <a:xfrm>
            <a:off x="677289" y="4625640"/>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8.</a:t>
            </a:r>
            <a:endParaRPr lang="en-US" sz="2800" b="1" dirty="0">
              <a:solidFill>
                <a:srgbClr val="E76F0A"/>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CC36C006-3899-493A-8E18-CE1B2BACF98E}"/>
              </a:ext>
            </a:extLst>
          </p:cNvPr>
          <p:cNvSpPr txBox="1"/>
          <p:nvPr/>
        </p:nvSpPr>
        <p:spPr>
          <a:xfrm>
            <a:off x="698004" y="5281055"/>
            <a:ext cx="8001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9.</a:t>
            </a:r>
            <a:endParaRPr lang="en-US" sz="2800" b="1" dirty="0">
              <a:solidFill>
                <a:srgbClr val="E76F0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90EC4E78-0116-4042-98A6-EAA7FB158208}"/>
              </a:ext>
            </a:extLst>
          </p:cNvPr>
          <p:cNvSpPr txBox="1"/>
          <p:nvPr/>
        </p:nvSpPr>
        <p:spPr>
          <a:xfrm>
            <a:off x="1385454" y="5250277"/>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Evaluating Your Entrepreneurship Potential </a:t>
            </a:r>
          </a:p>
        </p:txBody>
      </p:sp>
    </p:spTree>
    <p:extLst>
      <p:ext uri="{BB962C8B-B14F-4D97-AF65-F5344CB8AC3E}">
        <p14:creationId xmlns:p14="http://schemas.microsoft.com/office/powerpoint/2010/main" val="4142319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anim calcmode="lin" valueType="num">
                                      <p:cBhvr>
                                        <p:cTn id="74" dur="500" fill="hold"/>
                                        <p:tgtEl>
                                          <p:spTgt spid="46"/>
                                        </p:tgtEl>
                                        <p:attrNameLst>
                                          <p:attrName>ppt_x</p:attrName>
                                        </p:attrNameLst>
                                      </p:cBhvr>
                                      <p:tavLst>
                                        <p:tav tm="0">
                                          <p:val>
                                            <p:strVal val="#ppt_x"/>
                                          </p:val>
                                        </p:tav>
                                        <p:tav tm="100000">
                                          <p:val>
                                            <p:strVal val="#ppt_x"/>
                                          </p:val>
                                        </p:tav>
                                      </p:tavLst>
                                    </p:anim>
                                    <p:anim calcmode="lin" valueType="num">
                                      <p:cBhvr>
                                        <p:cTn id="75" dur="5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42" presetClass="entr" presetSubtype="0" fill="hold" grpId="0"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anim calcmode="lin" valueType="num">
                                      <p:cBhvr>
                                        <p:cTn id="85" dur="500" fill="hold"/>
                                        <p:tgtEl>
                                          <p:spTgt spid="24"/>
                                        </p:tgtEl>
                                        <p:attrNameLst>
                                          <p:attrName>ppt_x</p:attrName>
                                        </p:attrNameLst>
                                      </p:cBhvr>
                                      <p:tavLst>
                                        <p:tav tm="0">
                                          <p:val>
                                            <p:strVal val="#ppt_x"/>
                                          </p:val>
                                        </p:tav>
                                        <p:tav tm="100000">
                                          <p:val>
                                            <p:strVal val="#ppt_x"/>
                                          </p:val>
                                        </p:tav>
                                      </p:tavLst>
                                    </p:anim>
                                    <p:anim calcmode="lin" valueType="num">
                                      <p:cBhvr>
                                        <p:cTn id="86" dur="500" fill="hold"/>
                                        <p:tgtEl>
                                          <p:spTgt spid="2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1"/>
                                          </p:val>
                                        </p:tav>
                                        <p:tav tm="100000">
                                          <p:val>
                                            <p:strVal val="#ppt_y"/>
                                          </p:val>
                                        </p:tav>
                                      </p:tavLst>
                                    </p:anim>
                                  </p:childTnLst>
                                </p:cTn>
                              </p:par>
                            </p:childTnLst>
                          </p:cTn>
                        </p:par>
                        <p:par>
                          <p:cTn id="92" fill="hold">
                            <p:stCondLst>
                              <p:cond delay="4000"/>
                            </p:stCondLst>
                            <p:childTnLst>
                              <p:par>
                                <p:cTn id="93" presetID="42" presetClass="entr" presetSubtype="0" fill="hold" grpId="0"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anim calcmode="lin" valueType="num">
                                      <p:cBhvr>
                                        <p:cTn id="96" dur="500" fill="hold"/>
                                        <p:tgtEl>
                                          <p:spTgt spid="25"/>
                                        </p:tgtEl>
                                        <p:attrNameLst>
                                          <p:attrName>ppt_x</p:attrName>
                                        </p:attrNameLst>
                                      </p:cBhvr>
                                      <p:tavLst>
                                        <p:tav tm="0">
                                          <p:val>
                                            <p:strVal val="#ppt_x"/>
                                          </p:val>
                                        </p:tav>
                                        <p:tav tm="100000">
                                          <p:val>
                                            <p:strVal val="#ppt_x"/>
                                          </p:val>
                                        </p:tav>
                                      </p:tavLst>
                                    </p:anim>
                                    <p:anim calcmode="lin" valueType="num">
                                      <p:cBhvr>
                                        <p:cTn id="97" dur="500" fill="hold"/>
                                        <p:tgtEl>
                                          <p:spTgt spid="25"/>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anim calcmode="lin" valueType="num">
                                      <p:cBhvr>
                                        <p:cTn id="101" dur="500" fill="hold"/>
                                        <p:tgtEl>
                                          <p:spTgt spid="26"/>
                                        </p:tgtEl>
                                        <p:attrNameLst>
                                          <p:attrName>ppt_x</p:attrName>
                                        </p:attrNameLst>
                                      </p:cBhvr>
                                      <p:tavLst>
                                        <p:tav tm="0">
                                          <p:val>
                                            <p:strVal val="#ppt_x"/>
                                          </p:val>
                                        </p:tav>
                                        <p:tav tm="100000">
                                          <p:val>
                                            <p:strVal val="#ppt_x"/>
                                          </p:val>
                                        </p:tav>
                                      </p:tavLst>
                                    </p:anim>
                                    <p:anim calcmode="lin" valueType="num">
                                      <p:cBhvr>
                                        <p:cTn id="102"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P spid="45" grpId="0"/>
      <p:bldP spid="46" grpId="0"/>
      <p:bldP spid="23" grpId="0"/>
      <p:bldP spid="24" grpId="0"/>
      <p:bldP spid="25" grpId="0"/>
      <p:bldP spid="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24893FBF-D5B3-40D2-AA18-4CB5FEA708B4}"/>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71</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Complete the concept checking quiz as a class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80122516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 xmlns:a16="http://schemas.microsoft.com/office/drawing/2014/main" id="{274D59C1-14F6-4549-B9F3-6C7446068AD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72</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584775"/>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Any final questions?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20217165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 xmlns:a16="http://schemas.microsoft.com/office/drawing/2014/main" id="{40980CE2-4992-4CBF-B802-32D3A40E2DD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1875" r="21875"/>
          <a:stretch/>
        </p:blipFill>
        <p:spPr>
          <a:xfrm>
            <a:off x="6023153" y="-698489"/>
            <a:ext cx="7901394" cy="7901394"/>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73</a:t>
            </a:fld>
            <a:endParaRPr lang="en-US"/>
          </a:p>
        </p:txBody>
      </p:sp>
      <p:sp>
        <p:nvSpPr>
          <p:cNvPr id="14" name="TextBox 13">
            <a:extLst>
              <a:ext uri="{FF2B5EF4-FFF2-40B4-BE49-F238E27FC236}">
                <a16:creationId xmlns="" xmlns:a16="http://schemas.microsoft.com/office/drawing/2014/main" id="{2D88F861-C8B3-4BCB-9DEF-63A6FEA04B3D}"/>
              </a:ext>
            </a:extLst>
          </p:cNvPr>
          <p:cNvSpPr txBox="1"/>
          <p:nvPr/>
        </p:nvSpPr>
        <p:spPr>
          <a:xfrm>
            <a:off x="471056" y="779001"/>
            <a:ext cx="5212771"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Additional Resources</a:t>
            </a:r>
            <a:endParaRPr lang="en-US" sz="48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9207433D-3C40-4646-8766-ABC1BB5F5C53}"/>
              </a:ext>
            </a:extLst>
          </p:cNvPr>
          <p:cNvSpPr txBox="1"/>
          <p:nvPr/>
        </p:nvSpPr>
        <p:spPr>
          <a:xfrm>
            <a:off x="469935" y="2465257"/>
            <a:ext cx="4664773" cy="2677656"/>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For additional information on emotional intelligence for entrepreneurs, see the additional resource list in your Participant Workbook.</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455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531029"/>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is an Entrepreneur?</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56797" y="346364"/>
            <a:ext cx="800100"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1.</a:t>
            </a:r>
            <a:endParaRPr lang="en-US" sz="44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85454" y="1463632"/>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Statistics on Entrepreneurs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56797" y="1278967"/>
            <a:ext cx="800100"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2.</a:t>
            </a:r>
            <a:endParaRPr lang="en-US" sz="44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85454" y="2396235"/>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Entrepreneurs Around Us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56797" y="2211570"/>
            <a:ext cx="800100"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3.</a:t>
            </a:r>
            <a:endParaRPr lang="en-US" sz="44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85454" y="3178904"/>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Model for Entrepreneurship</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6797" y="3144173"/>
            <a:ext cx="800100"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4.</a:t>
            </a:r>
            <a:endParaRPr lang="en-US" sz="44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85454" y="4111507"/>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Different Types of Enterprises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6797" y="4076776"/>
            <a:ext cx="800100"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5.</a:t>
            </a:r>
            <a:endParaRPr lang="en-US" sz="4400" b="1" dirty="0">
              <a:solidFill>
                <a:srgbClr val="E76F0A"/>
              </a:solidFill>
              <a:latin typeface="Arial" panose="020B0604020202020204" pitchFamily="34" charset="0"/>
              <a:cs typeface="Arial" panose="020B0604020202020204" pitchFamily="34" charset="0"/>
            </a:endParaRPr>
          </a:p>
        </p:txBody>
      </p:sp>
      <p:pic>
        <p:nvPicPr>
          <p:cNvPr id="47" name="Picture 46" descr="A picture containing text&#10;&#10;Description automatically generated">
            <a:extLst>
              <a:ext uri="{FF2B5EF4-FFF2-40B4-BE49-F238E27FC236}">
                <a16:creationId xmlns="" xmlns:a16="http://schemas.microsoft.com/office/drawing/2014/main" id="{DC235C34-0159-4A68-866A-D552F7B4D6DC}"/>
              </a:ext>
            </a:extLst>
          </p:cNvPr>
          <p:cNvPicPr>
            <a:picLocks noChangeAspect="1"/>
          </p:cNvPicPr>
          <p:nvPr/>
        </p:nvPicPr>
        <p:blipFill rotWithShape="1">
          <a:blip r:embed="rId3">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0D0944B-2272-4F68-A017-07BBBC73488B}"/>
              </a:ext>
            </a:extLst>
          </p:cNvPr>
          <p:cNvSpPr txBox="1"/>
          <p:nvPr/>
        </p:nvSpPr>
        <p:spPr>
          <a:xfrm>
            <a:off x="1385454" y="5194045"/>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Model for Entrepreneurs</a:t>
            </a:r>
          </a:p>
        </p:txBody>
      </p:sp>
      <p:sp>
        <p:nvSpPr>
          <p:cNvPr id="21" name="TextBox 20">
            <a:extLst>
              <a:ext uri="{FF2B5EF4-FFF2-40B4-BE49-F238E27FC236}">
                <a16:creationId xmlns="" xmlns:a16="http://schemas.microsoft.com/office/drawing/2014/main" id="{854430CA-D421-4A60-97CC-2071A2AF9D96}"/>
              </a:ext>
            </a:extLst>
          </p:cNvPr>
          <p:cNvSpPr txBox="1"/>
          <p:nvPr/>
        </p:nvSpPr>
        <p:spPr>
          <a:xfrm>
            <a:off x="656797" y="5009380"/>
            <a:ext cx="800100"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6.</a:t>
            </a:r>
            <a:endParaRPr lang="en-US" sz="4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239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anim calcmode="lin" valueType="num">
                                      <p:cBhvr>
                                        <p:cTn id="68" dur="500" fill="hold"/>
                                        <p:tgtEl>
                                          <p:spTgt spid="20"/>
                                        </p:tgtEl>
                                        <p:attrNameLst>
                                          <p:attrName>ppt_x</p:attrName>
                                        </p:attrNameLst>
                                      </p:cBhvr>
                                      <p:tavLst>
                                        <p:tav tm="0">
                                          <p:val>
                                            <p:strVal val="#ppt_x"/>
                                          </p:val>
                                        </p:tav>
                                        <p:tav tm="100000">
                                          <p:val>
                                            <p:strVal val="#ppt_x"/>
                                          </p:val>
                                        </p:tav>
                                      </p:tavLst>
                                    </p:anim>
                                    <p:anim calcmode="lin" valueType="num">
                                      <p:cBhvr>
                                        <p:cTn id="6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 xmlns:a16="http://schemas.microsoft.com/office/drawing/2014/main" id="{1469102C-2A98-495C-94EC-DE6C1FFF22A8}"/>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 xmlns:a16="http://schemas.microsoft.com/office/drawing/2014/main" id="{72B204DD-F517-403B-A65B-69CF06D46A38}"/>
              </a:ext>
            </a:extLst>
          </p:cNvPr>
          <p:cNvPicPr>
            <a:picLocks noChangeAspect="1"/>
          </p:cNvPicPr>
          <p:nvPr/>
        </p:nvPicPr>
        <p:blipFill rotWithShape="1">
          <a:blip r:embed="rId2">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9" name="Oval 28">
            <a:extLst>
              <a:ext uri="{FF2B5EF4-FFF2-40B4-BE49-F238E27FC236}">
                <a16:creationId xmlns="" xmlns:a16="http://schemas.microsoft.com/office/drawing/2014/main" id="{B4DB84BA-A17D-4854-A291-EAB671B09C1E}"/>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0827281D-D242-47DC-AB5B-89CAAB6163A5}"/>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F00463D8-5D7C-4D84-B02C-A555A2928648}"/>
              </a:ext>
            </a:extLst>
          </p:cNvPr>
          <p:cNvSpPr txBox="1"/>
          <p:nvPr/>
        </p:nvSpPr>
        <p:spPr>
          <a:xfrm>
            <a:off x="1385454" y="454136"/>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Attributes/Characteristics of Entrepreneurs</a:t>
            </a:r>
          </a:p>
        </p:txBody>
      </p:sp>
      <p:sp>
        <p:nvSpPr>
          <p:cNvPr id="20" name="TextBox 19">
            <a:extLst>
              <a:ext uri="{FF2B5EF4-FFF2-40B4-BE49-F238E27FC236}">
                <a16:creationId xmlns="" xmlns:a16="http://schemas.microsoft.com/office/drawing/2014/main" id="{341A754B-39B8-411F-AB27-AACD42F76864}"/>
              </a:ext>
            </a:extLst>
          </p:cNvPr>
          <p:cNvSpPr txBox="1"/>
          <p:nvPr/>
        </p:nvSpPr>
        <p:spPr>
          <a:xfrm>
            <a:off x="618308" y="346364"/>
            <a:ext cx="875337"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7.</a:t>
            </a:r>
            <a:endParaRPr lang="en-US" sz="4400" b="1" dirty="0">
              <a:solidFill>
                <a:srgbClr val="E76F0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232B3D25-AC4F-49C6-8341-4B97F46B6D35}"/>
              </a:ext>
            </a:extLst>
          </p:cNvPr>
          <p:cNvSpPr txBox="1"/>
          <p:nvPr/>
        </p:nvSpPr>
        <p:spPr>
          <a:xfrm>
            <a:off x="1385454" y="1368217"/>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Experience/Background of Entrepreneurs</a:t>
            </a:r>
          </a:p>
        </p:txBody>
      </p:sp>
      <p:sp>
        <p:nvSpPr>
          <p:cNvPr id="22" name="TextBox 21">
            <a:extLst>
              <a:ext uri="{FF2B5EF4-FFF2-40B4-BE49-F238E27FC236}">
                <a16:creationId xmlns="" xmlns:a16="http://schemas.microsoft.com/office/drawing/2014/main" id="{2A27A724-1A61-4E37-819A-82593AAC353D}"/>
              </a:ext>
            </a:extLst>
          </p:cNvPr>
          <p:cNvSpPr txBox="1"/>
          <p:nvPr/>
        </p:nvSpPr>
        <p:spPr>
          <a:xfrm>
            <a:off x="618308" y="1278967"/>
            <a:ext cx="875337"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8.</a:t>
            </a:r>
            <a:endParaRPr lang="en-US" sz="4400" b="1" dirty="0">
              <a:solidFill>
                <a:srgbClr val="E76F0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4DCDB58F-F9C0-447A-8877-D5417807C499}"/>
              </a:ext>
            </a:extLst>
          </p:cNvPr>
          <p:cNvSpPr txBox="1"/>
          <p:nvPr/>
        </p:nvSpPr>
        <p:spPr>
          <a:xfrm>
            <a:off x="1385454" y="2307237"/>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Skills/Competencies of Entrepreneurs</a:t>
            </a:r>
          </a:p>
        </p:txBody>
      </p:sp>
      <p:sp>
        <p:nvSpPr>
          <p:cNvPr id="24" name="TextBox 23">
            <a:extLst>
              <a:ext uri="{FF2B5EF4-FFF2-40B4-BE49-F238E27FC236}">
                <a16:creationId xmlns="" xmlns:a16="http://schemas.microsoft.com/office/drawing/2014/main" id="{DBC30F16-F4D3-4324-A362-EC61DBF32331}"/>
              </a:ext>
            </a:extLst>
          </p:cNvPr>
          <p:cNvSpPr txBox="1"/>
          <p:nvPr/>
        </p:nvSpPr>
        <p:spPr>
          <a:xfrm>
            <a:off x="618308" y="2211570"/>
            <a:ext cx="875337"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9.</a:t>
            </a:r>
            <a:endParaRPr lang="en-US" sz="4400" b="1" dirty="0">
              <a:solidFill>
                <a:srgbClr val="E76F0A"/>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570898CB-BCE2-4590-B132-F552DE7EFFC0}"/>
              </a:ext>
            </a:extLst>
          </p:cNvPr>
          <p:cNvSpPr txBox="1"/>
          <p:nvPr/>
        </p:nvSpPr>
        <p:spPr>
          <a:xfrm>
            <a:off x="1385454" y="3212145"/>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Your Entrepreneur Self-Evaluation</a:t>
            </a:r>
          </a:p>
        </p:txBody>
      </p:sp>
      <p:sp>
        <p:nvSpPr>
          <p:cNvPr id="26" name="TextBox 25">
            <a:extLst>
              <a:ext uri="{FF2B5EF4-FFF2-40B4-BE49-F238E27FC236}">
                <a16:creationId xmlns="" xmlns:a16="http://schemas.microsoft.com/office/drawing/2014/main" id="{35560089-7C49-408A-A3AE-AD944FE3E16F}"/>
              </a:ext>
            </a:extLst>
          </p:cNvPr>
          <p:cNvSpPr txBox="1"/>
          <p:nvPr/>
        </p:nvSpPr>
        <p:spPr>
          <a:xfrm>
            <a:off x="497835" y="3144173"/>
            <a:ext cx="1138943"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10.</a:t>
            </a:r>
            <a:endParaRPr lang="en-US" sz="4400" b="1" dirty="0">
              <a:solidFill>
                <a:srgbClr val="E76F0A"/>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E01E8364-66B9-4732-996A-4265A346E8C8}"/>
              </a:ext>
            </a:extLst>
          </p:cNvPr>
          <p:cNvSpPr txBox="1"/>
          <p:nvPr/>
        </p:nvSpPr>
        <p:spPr>
          <a:xfrm>
            <a:off x="1385454" y="422759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Wrap-up</a:t>
            </a:r>
          </a:p>
        </p:txBody>
      </p:sp>
      <p:sp>
        <p:nvSpPr>
          <p:cNvPr id="31" name="TextBox 30">
            <a:extLst>
              <a:ext uri="{FF2B5EF4-FFF2-40B4-BE49-F238E27FC236}">
                <a16:creationId xmlns="" xmlns:a16="http://schemas.microsoft.com/office/drawing/2014/main" id="{7C08AC68-08BE-43B3-AE19-2CA1ABB8A3B6}"/>
              </a:ext>
            </a:extLst>
          </p:cNvPr>
          <p:cNvSpPr txBox="1"/>
          <p:nvPr/>
        </p:nvSpPr>
        <p:spPr>
          <a:xfrm>
            <a:off x="542576" y="4076776"/>
            <a:ext cx="1041047"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11.</a:t>
            </a:r>
            <a:endParaRPr lang="en-US" sz="4400" b="1" dirty="0">
              <a:solidFill>
                <a:srgbClr val="E76F0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34E2DF0E-E8E4-46DE-AD90-F5BD3E8F1933}"/>
              </a:ext>
            </a:extLst>
          </p:cNvPr>
          <p:cNvSpPr txBox="1"/>
          <p:nvPr/>
        </p:nvSpPr>
        <p:spPr>
          <a:xfrm>
            <a:off x="1385454" y="5194045"/>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Additional Resources</a:t>
            </a:r>
          </a:p>
        </p:txBody>
      </p:sp>
      <p:sp>
        <p:nvSpPr>
          <p:cNvPr id="33" name="TextBox 32">
            <a:extLst>
              <a:ext uri="{FF2B5EF4-FFF2-40B4-BE49-F238E27FC236}">
                <a16:creationId xmlns="" xmlns:a16="http://schemas.microsoft.com/office/drawing/2014/main" id="{95DBAFF6-90AB-4381-87FB-719F58C8078B}"/>
              </a:ext>
            </a:extLst>
          </p:cNvPr>
          <p:cNvSpPr txBox="1"/>
          <p:nvPr/>
        </p:nvSpPr>
        <p:spPr>
          <a:xfrm>
            <a:off x="542575" y="5009380"/>
            <a:ext cx="1041048" cy="769441"/>
          </a:xfrm>
          <a:prstGeom prst="rect">
            <a:avLst/>
          </a:prstGeom>
          <a:noFill/>
        </p:spPr>
        <p:txBody>
          <a:bodyPr wrap="square" rtlCol="0">
            <a:spAutoFit/>
          </a:bodyPr>
          <a:lstStyle/>
          <a:p>
            <a:r>
              <a:rPr lang="en-CA" sz="4400" b="1" dirty="0">
                <a:solidFill>
                  <a:srgbClr val="E76F0A"/>
                </a:solidFill>
                <a:latin typeface="Arial" panose="020B0604020202020204" pitchFamily="34" charset="0"/>
                <a:cs typeface="Arial" panose="020B0604020202020204" pitchFamily="34" charset="0"/>
              </a:rPr>
              <a:t>12.</a:t>
            </a:r>
            <a:endParaRPr lang="en-US" sz="4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5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anim calcmode="lin" valueType="num">
                                      <p:cBhvr>
                                        <p:cTn id="46" dur="500" fill="hold"/>
                                        <p:tgtEl>
                                          <p:spTgt spid="25"/>
                                        </p:tgtEl>
                                        <p:attrNameLst>
                                          <p:attrName>ppt_x</p:attrName>
                                        </p:attrNameLst>
                                      </p:cBhvr>
                                      <p:tavLst>
                                        <p:tav tm="0">
                                          <p:val>
                                            <p:strVal val="#ppt_x"/>
                                          </p:val>
                                        </p:tav>
                                        <p:tav tm="100000">
                                          <p:val>
                                            <p:strVal val="#ppt_x"/>
                                          </p:val>
                                        </p:tav>
                                      </p:tavLst>
                                    </p:anim>
                                    <p:anim calcmode="lin" valueType="num">
                                      <p:cBhvr>
                                        <p:cTn id="47" dur="500" fill="hold"/>
                                        <p:tgtEl>
                                          <p:spTgt spid="25"/>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anim calcmode="lin" valueType="num">
                                      <p:cBhvr>
                                        <p:cTn id="52" dur="500" fill="hold"/>
                                        <p:tgtEl>
                                          <p:spTgt spid="31"/>
                                        </p:tgtEl>
                                        <p:attrNameLst>
                                          <p:attrName>ppt_x</p:attrName>
                                        </p:attrNameLst>
                                      </p:cBhvr>
                                      <p:tavLst>
                                        <p:tav tm="0">
                                          <p:val>
                                            <p:strVal val="#ppt_x"/>
                                          </p:val>
                                        </p:tav>
                                        <p:tav tm="100000">
                                          <p:val>
                                            <p:strVal val="#ppt_x"/>
                                          </p:val>
                                        </p:tav>
                                      </p:tavLst>
                                    </p:anim>
                                    <p:anim calcmode="lin" valueType="num">
                                      <p:cBhvr>
                                        <p:cTn id="53" dur="50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anim calcmode="lin" valueType="num">
                                      <p:cBhvr>
                                        <p:cTn id="57" dur="500" fill="hold"/>
                                        <p:tgtEl>
                                          <p:spTgt spid="28"/>
                                        </p:tgtEl>
                                        <p:attrNameLst>
                                          <p:attrName>ppt_x</p:attrName>
                                        </p:attrNameLst>
                                      </p:cBhvr>
                                      <p:tavLst>
                                        <p:tav tm="0">
                                          <p:val>
                                            <p:strVal val="#ppt_x"/>
                                          </p:val>
                                        </p:tav>
                                        <p:tav tm="100000">
                                          <p:val>
                                            <p:strVal val="#ppt_x"/>
                                          </p:val>
                                        </p:tav>
                                      </p:tavLst>
                                    </p:anim>
                                    <p:anim calcmode="lin" valueType="num">
                                      <p:cBhvr>
                                        <p:cTn id="58" dur="500" fill="hold"/>
                                        <p:tgtEl>
                                          <p:spTgt spid="28"/>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26" grpId="0"/>
      <p:bldP spid="28" grpId="0"/>
      <p:bldP spid="31" grpId="0"/>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2156</Words>
  <Application>Microsoft Office PowerPoint</Application>
  <PresentationFormat>Custom</PresentationFormat>
  <Paragraphs>470</Paragraphs>
  <Slides>73</Slides>
  <Notes>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administrator</cp:lastModifiedBy>
  <cp:revision>310</cp:revision>
  <dcterms:created xsi:type="dcterms:W3CDTF">2019-07-18T19:13:51Z</dcterms:created>
  <dcterms:modified xsi:type="dcterms:W3CDTF">2019-09-23T15:21:25Z</dcterms:modified>
</cp:coreProperties>
</file>