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291" r:id="rId2"/>
    <p:sldId id="263" r:id="rId3"/>
    <p:sldId id="257" r:id="rId4"/>
    <p:sldId id="258" r:id="rId5"/>
    <p:sldId id="264" r:id="rId6"/>
    <p:sldId id="287" r:id="rId7"/>
    <p:sldId id="289" r:id="rId8"/>
    <p:sldId id="272" r:id="rId9"/>
    <p:sldId id="293" r:id="rId10"/>
    <p:sldId id="298" r:id="rId11"/>
    <p:sldId id="299" r:id="rId12"/>
    <p:sldId id="262" r:id="rId13"/>
    <p:sldId id="386" r:id="rId14"/>
    <p:sldId id="387" r:id="rId15"/>
    <p:sldId id="388" r:id="rId16"/>
    <p:sldId id="308" r:id="rId17"/>
    <p:sldId id="304" r:id="rId18"/>
    <p:sldId id="309" r:id="rId19"/>
    <p:sldId id="292" r:id="rId20"/>
    <p:sldId id="311" r:id="rId21"/>
    <p:sldId id="294" r:id="rId22"/>
    <p:sldId id="313" r:id="rId23"/>
    <p:sldId id="314" r:id="rId24"/>
    <p:sldId id="279" r:id="rId25"/>
    <p:sldId id="317" r:id="rId26"/>
    <p:sldId id="389" r:id="rId27"/>
    <p:sldId id="319" r:id="rId28"/>
    <p:sldId id="320" r:id="rId29"/>
    <p:sldId id="321" r:id="rId30"/>
    <p:sldId id="322" r:id="rId31"/>
    <p:sldId id="324" r:id="rId32"/>
    <p:sldId id="323" r:id="rId33"/>
    <p:sldId id="325" r:id="rId34"/>
    <p:sldId id="326" r:id="rId35"/>
    <p:sldId id="348" r:id="rId36"/>
    <p:sldId id="328" r:id="rId37"/>
    <p:sldId id="345" r:id="rId38"/>
    <p:sldId id="390" r:id="rId39"/>
    <p:sldId id="331" r:id="rId40"/>
    <p:sldId id="332" r:id="rId41"/>
    <p:sldId id="333" r:id="rId42"/>
    <p:sldId id="334" r:id="rId43"/>
    <p:sldId id="281" r:id="rId44"/>
    <p:sldId id="335" r:id="rId45"/>
    <p:sldId id="336" r:id="rId46"/>
    <p:sldId id="338" r:id="rId47"/>
    <p:sldId id="346" r:id="rId48"/>
    <p:sldId id="391" r:id="rId49"/>
    <p:sldId id="341" r:id="rId50"/>
    <p:sldId id="347" r:id="rId51"/>
    <p:sldId id="392" r:id="rId52"/>
    <p:sldId id="344" r:id="rId53"/>
    <p:sldId id="350" r:id="rId54"/>
    <p:sldId id="351" r:id="rId55"/>
    <p:sldId id="352" r:id="rId56"/>
    <p:sldId id="353" r:id="rId57"/>
    <p:sldId id="354" r:id="rId58"/>
    <p:sldId id="355" r:id="rId59"/>
    <p:sldId id="357" r:id="rId60"/>
    <p:sldId id="358" r:id="rId61"/>
    <p:sldId id="359" r:id="rId62"/>
    <p:sldId id="360" r:id="rId63"/>
    <p:sldId id="361" r:id="rId64"/>
    <p:sldId id="36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14B"/>
    <a:srgbClr val="E76F0A"/>
    <a:srgbClr val="FFFFFF"/>
    <a:srgbClr val="C05B08"/>
    <a:srgbClr val="7939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44" autoAdjust="0"/>
    <p:restoredTop sz="94660"/>
  </p:normalViewPr>
  <p:slideViewPr>
    <p:cSldViewPr snapToGrid="0">
      <p:cViewPr varScale="1">
        <p:scale>
          <a:sx n="63" d="100"/>
          <a:sy n="63" d="100"/>
        </p:scale>
        <p:origin x="-120" y="-5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CE036-DC01-42C4-952D-18432A6891DD}"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54615-882D-4489-8D4A-1A8A17459D74}" type="slidenum">
              <a:rPr lang="en-US" smtClean="0"/>
              <a:t>‹#›</a:t>
            </a:fld>
            <a:endParaRPr lang="en-US"/>
          </a:p>
        </p:txBody>
      </p:sp>
    </p:spTree>
    <p:extLst>
      <p:ext uri="{BB962C8B-B14F-4D97-AF65-F5344CB8AC3E}">
        <p14:creationId xmlns:p14="http://schemas.microsoft.com/office/powerpoint/2010/main" val="42787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428599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411593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32197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58991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9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2111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1985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42709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40884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3860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18122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39061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426118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t>9/23/2019</a:t>
            </a:fld>
            <a:endParaRPr lang="en-US"/>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t>‹#›</a:t>
            </a:fld>
            <a:endParaRPr lang="en-US"/>
          </a:p>
        </p:txBody>
      </p:sp>
    </p:spTree>
    <p:extLst>
      <p:ext uri="{BB962C8B-B14F-4D97-AF65-F5344CB8AC3E}">
        <p14:creationId xmlns:p14="http://schemas.microsoft.com/office/powerpoint/2010/main" val="153460420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5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blQj_pZFlQ"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time_continue=55&amp;v=DdjPK4cgQhs"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time_continue=53&amp;v=f_ev6788kAg"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1.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RcGyVTAoXEU"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4.jpe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hyperlink" Target="https://www.ted.com/talks/jia_jiang_what_i_learned_from_100_days_of_rejection"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4.jpe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emf"/><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hyperlink" Target="https://www.ted.com/talks/karen_thompson_walker_what_fear_can_teach_us"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3.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hyperlink" Target="https://www.ted.com/talks/angela_lee_duckworth_grit_the_power_of_passion_and_perseverance"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6.jpe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DE2064-6FA9-4CBA-B49B-0AD74323EA6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9" name="Rectangle 8">
            <a:extLst>
              <a:ext uri="{FF2B5EF4-FFF2-40B4-BE49-F238E27FC236}">
                <a16:creationId xmlns="" xmlns:a16="http://schemas.microsoft.com/office/drawing/2014/main" id="{0C988E43-7915-48CD-B522-57C1B1B861DA}"/>
              </a:ext>
            </a:extLst>
          </p:cNvPr>
          <p:cNvSpPr/>
          <p:nvPr/>
        </p:nvSpPr>
        <p:spPr>
          <a:xfrm>
            <a:off x="0" y="1875559"/>
            <a:ext cx="12192000" cy="3106882"/>
          </a:xfrm>
          <a:prstGeom prst="rect">
            <a:avLst/>
          </a:prstGeom>
          <a:solidFill>
            <a:srgbClr val="0DB1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EA0EF1-8460-4D8B-9ABD-B7A67810636D}"/>
              </a:ext>
            </a:extLst>
          </p:cNvPr>
          <p:cNvSpPr txBox="1"/>
          <p:nvPr/>
        </p:nvSpPr>
        <p:spPr>
          <a:xfrm>
            <a:off x="5673436" y="1956276"/>
            <a:ext cx="6861464" cy="2862322"/>
          </a:xfrm>
          <a:prstGeom prst="rect">
            <a:avLst/>
          </a:prstGeom>
          <a:noFill/>
        </p:spPr>
        <p:txBody>
          <a:bodyPr wrap="square" rtlCol="0">
            <a:spAutoFit/>
          </a:bodyPr>
          <a:lstStyle/>
          <a:p>
            <a:r>
              <a:rPr lang="en-CA" sz="6000" b="1" dirty="0">
                <a:solidFill>
                  <a:schemeClr val="bg1"/>
                </a:solidFill>
                <a:latin typeface="Arial" panose="020B0604020202020204" pitchFamily="34" charset="0"/>
                <a:cs typeface="Arial" panose="020B0604020202020204" pitchFamily="34" charset="0"/>
              </a:rPr>
              <a:t>Emotional Intelligence for Entrepreneurs</a:t>
            </a:r>
            <a:endParaRPr lang="en-US" sz="60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D011A531-3D37-403E-8273-5BB8356EE03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3027" y="1381991"/>
            <a:ext cx="4495260" cy="4094018"/>
          </a:xfrm>
          <a:prstGeom prst="rect">
            <a:avLst/>
          </a:prstGeom>
        </p:spPr>
      </p:pic>
    </p:spTree>
    <p:extLst>
      <p:ext uri="{BB962C8B-B14F-4D97-AF65-F5344CB8AC3E}">
        <p14:creationId xmlns:p14="http://schemas.microsoft.com/office/powerpoint/2010/main" val="3132907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60642" cy="6858000"/>
          </a:xfrm>
          <a:prstGeom prst="rect">
            <a:avLst/>
          </a:prstGeom>
        </p:spPr>
      </p:pic>
      <p:sp>
        <p:nvSpPr>
          <p:cNvPr id="44" name="Rectangle 43">
            <a:extLst>
              <a:ext uri="{FF2B5EF4-FFF2-40B4-BE49-F238E27FC236}">
                <a16:creationId xmlns="" xmlns:a16="http://schemas.microsoft.com/office/drawing/2014/main" id="{BFB154B8-55DE-4997-BE9E-776CB7EF0810}"/>
              </a:ext>
            </a:extLst>
          </p:cNvPr>
          <p:cNvSpPr/>
          <p:nvPr/>
        </p:nvSpPr>
        <p:spPr>
          <a:xfrm>
            <a:off x="0"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10</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519546"/>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Emotional Intelligence for Entrepreneurs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960419"/>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1.1 What is Emotional Intelligence?</a:t>
            </a:r>
            <a:endParaRPr lang="en-US" sz="2800" b="1" dirty="0">
              <a:solidFill>
                <a:srgbClr val="E76F0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6175665" y="3328554"/>
            <a:ext cx="5330536" cy="1938992"/>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Emotional intelligence is the capacity to be aware of, control, and express one’s emotions to then handle interpersonal relationships judiciously and empathetically.</a:t>
            </a:r>
            <a:endParaRPr lang="en-US" sz="24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445A8936-2C07-4E1A-87E7-F9F17058E1A1}"/>
              </a:ext>
            </a:extLst>
          </p:cNvPr>
          <p:cNvSpPr txBox="1"/>
          <p:nvPr/>
        </p:nvSpPr>
        <p:spPr>
          <a:xfrm>
            <a:off x="8032173" y="5572993"/>
            <a:ext cx="3955471" cy="523220"/>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 Daniel Goleman</a:t>
            </a:r>
            <a:endParaRPr lang="en-US" sz="2800" b="1" dirty="0">
              <a:solidFill>
                <a:srgbClr val="0DB14B"/>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88B06F8D-B17B-4A2C-A19F-1AE5498D9F4B}"/>
              </a:ext>
            </a:extLst>
          </p:cNvPr>
          <p:cNvSpPr txBox="1"/>
          <p:nvPr/>
        </p:nvSpPr>
        <p:spPr>
          <a:xfrm>
            <a:off x="5784273" y="3096493"/>
            <a:ext cx="689263" cy="769441"/>
          </a:xfrm>
          <a:prstGeom prst="rect">
            <a:avLst/>
          </a:prstGeom>
          <a:noFill/>
        </p:spPr>
        <p:txBody>
          <a:bodyPr wrap="square" rtlCol="0">
            <a:spAutoFit/>
          </a:bodyPr>
          <a:lstStyle/>
          <a:p>
            <a:r>
              <a:rPr lang="en-CA" sz="4400" b="1" dirty="0">
                <a:solidFill>
                  <a:srgbClr val="0DB14B"/>
                </a:solidFill>
                <a:latin typeface="Arial" panose="020B0604020202020204" pitchFamily="34" charset="0"/>
                <a:cs typeface="Arial" panose="020B0604020202020204" pitchFamily="34" charset="0"/>
              </a:rPr>
              <a:t>“</a:t>
            </a:r>
            <a:endParaRPr lang="en-US" sz="4400" b="1" dirty="0">
              <a:solidFill>
                <a:srgbClr val="0DB14B"/>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257BE82-76CF-4C95-86AD-903A35224904}"/>
              </a:ext>
            </a:extLst>
          </p:cNvPr>
          <p:cNvSpPr txBox="1"/>
          <p:nvPr/>
        </p:nvSpPr>
        <p:spPr>
          <a:xfrm rot="10800000">
            <a:off x="11090563" y="2833257"/>
            <a:ext cx="689263" cy="769441"/>
          </a:xfrm>
          <a:prstGeom prst="rect">
            <a:avLst/>
          </a:prstGeom>
          <a:noFill/>
        </p:spPr>
        <p:txBody>
          <a:bodyPr wrap="square" rtlCol="0">
            <a:spAutoFit/>
          </a:bodyPr>
          <a:lstStyle/>
          <a:p>
            <a:r>
              <a:rPr lang="en-CA" sz="4400" b="1" dirty="0">
                <a:solidFill>
                  <a:srgbClr val="0DB14B"/>
                </a:solidFill>
                <a:latin typeface="Arial" panose="020B0604020202020204" pitchFamily="34" charset="0"/>
                <a:cs typeface="Arial" panose="020B0604020202020204" pitchFamily="34" charset="0"/>
              </a:rPr>
              <a:t>“</a:t>
            </a:r>
            <a:endParaRPr lang="en-US" sz="4400" b="1" dirty="0">
              <a:solidFill>
                <a:srgbClr val="0DB14B"/>
              </a:solidFill>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142063636"/>
      </p:ext>
    </p:extLst>
  </p:cSld>
  <p:clrMapOvr>
    <a:masterClrMapping/>
  </p:clrMapOvr>
  <p:transition spd="slow">
    <p:cover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 xmlns:a16="http://schemas.microsoft.com/office/drawing/2014/main" id="{68FD6002-0EEC-4A8F-A7A0-02A42B7C2C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60642" cy="6858000"/>
          </a:xfrm>
          <a:prstGeom prst="rect">
            <a:avLst/>
          </a:prstGeom>
        </p:spPr>
      </p:pic>
      <p:sp>
        <p:nvSpPr>
          <p:cNvPr id="33" name="Rectangle 32">
            <a:extLst>
              <a:ext uri="{FF2B5EF4-FFF2-40B4-BE49-F238E27FC236}">
                <a16:creationId xmlns="" xmlns:a16="http://schemas.microsoft.com/office/drawing/2014/main" id="{59F796D2-21B8-48AA-B0AB-95D03E16BF54}"/>
              </a:ext>
            </a:extLst>
          </p:cNvPr>
          <p:cNvSpPr/>
          <p:nvPr/>
        </p:nvSpPr>
        <p:spPr>
          <a:xfrm>
            <a:off x="0"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 xmlns:a16="http://schemas.microsoft.com/office/drawing/2014/main" id="{4BAEEA9F-47A3-46A7-91D9-C909E20D8872}"/>
              </a:ext>
            </a:extLst>
          </p:cNvPr>
          <p:cNvGrpSpPr/>
          <p:nvPr/>
        </p:nvGrpSpPr>
        <p:grpSpPr>
          <a:xfrm>
            <a:off x="9476706" y="2737489"/>
            <a:ext cx="2063343" cy="1265696"/>
            <a:chOff x="9476706" y="2737489"/>
            <a:chExt cx="2063343" cy="1265696"/>
          </a:xfrm>
        </p:grpSpPr>
        <p:sp>
          <p:nvSpPr>
            <p:cNvPr id="19" name="Oval 18">
              <a:extLst>
                <a:ext uri="{FF2B5EF4-FFF2-40B4-BE49-F238E27FC236}">
                  <a16:creationId xmlns="" xmlns:a16="http://schemas.microsoft.com/office/drawing/2014/main" id="{5BF4CDAB-0E6A-42FF-9A7A-9BB853B3E357}"/>
                </a:ext>
              </a:extLst>
            </p:cNvPr>
            <p:cNvSpPr/>
            <p:nvPr/>
          </p:nvSpPr>
          <p:spPr>
            <a:xfrm>
              <a:off x="10206505" y="2737489"/>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B9405511-D37C-4F26-AEBA-31C5DE5618A9}"/>
                </a:ext>
              </a:extLst>
            </p:cNvPr>
            <p:cNvSpPr txBox="1"/>
            <p:nvPr/>
          </p:nvSpPr>
          <p:spPr>
            <a:xfrm>
              <a:off x="10084157" y="3015108"/>
              <a:ext cx="1455892" cy="584775"/>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Self-Regulation</a:t>
              </a:r>
              <a:endParaRPr lang="en-US" b="1" dirty="0">
                <a:solidFill>
                  <a:srgbClr val="E76F0A"/>
                </a:solidFill>
                <a:latin typeface="Arial" panose="020B0604020202020204" pitchFamily="34" charset="0"/>
                <a:cs typeface="Arial" panose="020B0604020202020204" pitchFamily="34" charset="0"/>
              </a:endParaRPr>
            </a:p>
          </p:txBody>
        </p:sp>
        <p:cxnSp>
          <p:nvCxnSpPr>
            <p:cNvPr id="35" name="Straight Arrow Connector 34">
              <a:extLst>
                <a:ext uri="{FF2B5EF4-FFF2-40B4-BE49-F238E27FC236}">
                  <a16:creationId xmlns="" xmlns:a16="http://schemas.microsoft.com/office/drawing/2014/main" id="{D290E72B-46EA-48F3-BAE0-062AFE08A116}"/>
                </a:ext>
              </a:extLst>
            </p:cNvPr>
            <p:cNvCxnSpPr>
              <a:cxnSpLocks/>
            </p:cNvCxnSpPr>
            <p:nvPr/>
          </p:nvCxnSpPr>
          <p:spPr>
            <a:xfrm flipV="1">
              <a:off x="9476706" y="3606085"/>
              <a:ext cx="852150" cy="39710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11</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519546"/>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Emotional Intelligence for Entrepreneurs</a:t>
            </a:r>
            <a:endParaRPr lang="en-US" sz="4400" b="1"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grpSp>
        <p:nvGrpSpPr>
          <p:cNvPr id="8" name="Group 7">
            <a:extLst>
              <a:ext uri="{FF2B5EF4-FFF2-40B4-BE49-F238E27FC236}">
                <a16:creationId xmlns="" xmlns:a16="http://schemas.microsoft.com/office/drawing/2014/main" id="{8700CA4A-FBFE-447A-8C6D-DF43A5DE2465}"/>
              </a:ext>
            </a:extLst>
          </p:cNvPr>
          <p:cNvGrpSpPr/>
          <p:nvPr/>
        </p:nvGrpSpPr>
        <p:grpSpPr>
          <a:xfrm>
            <a:off x="6026732" y="2696707"/>
            <a:ext cx="2125595" cy="1231350"/>
            <a:chOff x="6026732" y="2696707"/>
            <a:chExt cx="2125595" cy="1231350"/>
          </a:xfrm>
        </p:grpSpPr>
        <p:sp>
          <p:nvSpPr>
            <p:cNvPr id="20" name="Oval 19">
              <a:extLst>
                <a:ext uri="{FF2B5EF4-FFF2-40B4-BE49-F238E27FC236}">
                  <a16:creationId xmlns="" xmlns:a16="http://schemas.microsoft.com/office/drawing/2014/main" id="{14387C43-3651-41DB-B5FC-A7D1FCD796A8}"/>
                </a:ext>
              </a:extLst>
            </p:cNvPr>
            <p:cNvSpPr/>
            <p:nvPr/>
          </p:nvSpPr>
          <p:spPr>
            <a:xfrm>
              <a:off x="6147513" y="2696707"/>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113F380B-E974-493B-8F7A-41D5D6E4CB12}"/>
                </a:ext>
              </a:extLst>
            </p:cNvPr>
            <p:cNvSpPr txBox="1"/>
            <p:nvPr/>
          </p:nvSpPr>
          <p:spPr>
            <a:xfrm>
              <a:off x="6026732" y="2982913"/>
              <a:ext cx="1455892" cy="584775"/>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Self-Awareness</a:t>
              </a:r>
              <a:endParaRPr lang="en-US" b="1" dirty="0">
                <a:solidFill>
                  <a:srgbClr val="E76F0A"/>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 xmlns:a16="http://schemas.microsoft.com/office/drawing/2014/main" id="{EF40835C-9B2B-4762-BE2C-267A979F07DC}"/>
                </a:ext>
              </a:extLst>
            </p:cNvPr>
            <p:cNvCxnSpPr>
              <a:cxnSpLocks/>
            </p:cNvCxnSpPr>
            <p:nvPr/>
          </p:nvCxnSpPr>
          <p:spPr>
            <a:xfrm flipH="1" flipV="1">
              <a:off x="7225048" y="3541690"/>
              <a:ext cx="927279" cy="38636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 xmlns:a16="http://schemas.microsoft.com/office/drawing/2014/main" id="{04EB619D-E1D8-46C4-9455-D13E204F2AF4}"/>
              </a:ext>
            </a:extLst>
          </p:cNvPr>
          <p:cNvGrpSpPr/>
          <p:nvPr/>
        </p:nvGrpSpPr>
        <p:grpSpPr>
          <a:xfrm>
            <a:off x="8186669" y="2005541"/>
            <a:ext cx="1214908" cy="1699284"/>
            <a:chOff x="8186669" y="2005541"/>
            <a:chExt cx="1214908" cy="1699284"/>
          </a:xfrm>
        </p:grpSpPr>
        <p:sp>
          <p:nvSpPr>
            <p:cNvPr id="23" name="TextBox 22">
              <a:extLst>
                <a:ext uri="{FF2B5EF4-FFF2-40B4-BE49-F238E27FC236}">
                  <a16:creationId xmlns="" xmlns:a16="http://schemas.microsoft.com/office/drawing/2014/main" id="{94C737D0-AA4F-4385-ADC6-B8AEEAA6E1CB}"/>
                </a:ext>
              </a:extLst>
            </p:cNvPr>
            <p:cNvSpPr txBox="1"/>
            <p:nvPr/>
          </p:nvSpPr>
          <p:spPr>
            <a:xfrm>
              <a:off x="8298480" y="2296038"/>
              <a:ext cx="1000066" cy="584775"/>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Social Skills</a:t>
              </a:r>
              <a:endParaRPr lang="en-US" b="1" dirty="0">
                <a:solidFill>
                  <a:srgbClr val="E76F0A"/>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 xmlns:a16="http://schemas.microsoft.com/office/drawing/2014/main" id="{84446130-6F3C-424D-BAE3-A987BE049143}"/>
                </a:ext>
              </a:extLst>
            </p:cNvPr>
            <p:cNvGrpSpPr/>
            <p:nvPr/>
          </p:nvGrpSpPr>
          <p:grpSpPr>
            <a:xfrm>
              <a:off x="8186669" y="2005541"/>
              <a:ext cx="1214908" cy="1699284"/>
              <a:chOff x="8186669" y="2005541"/>
              <a:chExt cx="1214908" cy="1699284"/>
            </a:xfrm>
          </p:grpSpPr>
          <p:sp>
            <p:nvSpPr>
              <p:cNvPr id="18" name="Oval 17">
                <a:extLst>
                  <a:ext uri="{FF2B5EF4-FFF2-40B4-BE49-F238E27FC236}">
                    <a16:creationId xmlns="" xmlns:a16="http://schemas.microsoft.com/office/drawing/2014/main" id="{4D3D1131-978C-42A1-B7DD-4306D8B25C59}"/>
                  </a:ext>
                </a:extLst>
              </p:cNvPr>
              <p:cNvSpPr/>
              <p:nvPr/>
            </p:nvSpPr>
            <p:spPr>
              <a:xfrm>
                <a:off x="8186669" y="2005541"/>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 xmlns:a16="http://schemas.microsoft.com/office/drawing/2014/main" id="{8DD7679A-29EC-4EFF-8059-3BE6D3D57E72}"/>
                  </a:ext>
                </a:extLst>
              </p:cNvPr>
              <p:cNvCxnSpPr>
                <a:cxnSpLocks/>
              </p:cNvCxnSpPr>
              <p:nvPr/>
            </p:nvCxnSpPr>
            <p:spPr>
              <a:xfrm flipV="1">
                <a:off x="8791979" y="2936383"/>
                <a:ext cx="0" cy="76844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 xmlns:a16="http://schemas.microsoft.com/office/drawing/2014/main" id="{9D7C6D1D-FC43-4E92-980C-804C47394095}"/>
              </a:ext>
            </a:extLst>
          </p:cNvPr>
          <p:cNvGrpSpPr/>
          <p:nvPr/>
        </p:nvGrpSpPr>
        <p:grpSpPr>
          <a:xfrm>
            <a:off x="7074407" y="4647128"/>
            <a:ext cx="1455892" cy="1464627"/>
            <a:chOff x="7074407" y="4647128"/>
            <a:chExt cx="1455892" cy="1464627"/>
          </a:xfrm>
        </p:grpSpPr>
        <p:sp>
          <p:nvSpPr>
            <p:cNvPr id="22" name="Oval 21">
              <a:extLst>
                <a:ext uri="{FF2B5EF4-FFF2-40B4-BE49-F238E27FC236}">
                  <a16:creationId xmlns="" xmlns:a16="http://schemas.microsoft.com/office/drawing/2014/main" id="{A6A3B4E9-53D7-45F5-9FBB-96DF29F5EF12}"/>
                </a:ext>
              </a:extLst>
            </p:cNvPr>
            <p:cNvSpPr/>
            <p:nvPr/>
          </p:nvSpPr>
          <p:spPr>
            <a:xfrm>
              <a:off x="7188555" y="4896847"/>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6FAA9BD1-2AD8-430C-94E9-3EDB5B0B9237}"/>
                </a:ext>
              </a:extLst>
            </p:cNvPr>
            <p:cNvSpPr txBox="1"/>
            <p:nvPr/>
          </p:nvSpPr>
          <p:spPr>
            <a:xfrm>
              <a:off x="7074407" y="5367651"/>
              <a:ext cx="1455892" cy="338554"/>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Empathy</a:t>
              </a:r>
              <a:endParaRPr lang="en-US" b="1" dirty="0">
                <a:solidFill>
                  <a:srgbClr val="E76F0A"/>
                </a:solidFill>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 xmlns:a16="http://schemas.microsoft.com/office/drawing/2014/main" id="{3E364316-6EF6-48C0-9B3A-21AE732813E5}"/>
                </a:ext>
              </a:extLst>
            </p:cNvPr>
            <p:cNvCxnSpPr>
              <a:cxnSpLocks/>
            </p:cNvCxnSpPr>
            <p:nvPr/>
          </p:nvCxnSpPr>
          <p:spPr>
            <a:xfrm flipH="1">
              <a:off x="8075054" y="4647128"/>
              <a:ext cx="397099" cy="4400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 xmlns:a16="http://schemas.microsoft.com/office/drawing/2014/main" id="{9F35D184-73A9-4662-A5F6-FEC543B171FD}"/>
              </a:ext>
            </a:extLst>
          </p:cNvPr>
          <p:cNvGrpSpPr/>
          <p:nvPr/>
        </p:nvGrpSpPr>
        <p:grpSpPr>
          <a:xfrm>
            <a:off x="9126634" y="4662152"/>
            <a:ext cx="1455892" cy="1464629"/>
            <a:chOff x="9126634" y="4662152"/>
            <a:chExt cx="1455892" cy="1464629"/>
          </a:xfrm>
        </p:grpSpPr>
        <p:sp>
          <p:nvSpPr>
            <p:cNvPr id="21" name="Oval 20">
              <a:extLst>
                <a:ext uri="{FF2B5EF4-FFF2-40B4-BE49-F238E27FC236}">
                  <a16:creationId xmlns="" xmlns:a16="http://schemas.microsoft.com/office/drawing/2014/main" id="{4D734C84-BD4E-400A-9B2B-399E645112D3}"/>
                </a:ext>
              </a:extLst>
            </p:cNvPr>
            <p:cNvSpPr/>
            <p:nvPr/>
          </p:nvSpPr>
          <p:spPr>
            <a:xfrm>
              <a:off x="9251321" y="4911873"/>
              <a:ext cx="1214908" cy="1214908"/>
            </a:xfrm>
            <a:prstGeom prst="ellipse">
              <a:avLst/>
            </a:prstGeom>
            <a:no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32E60B5E-48A1-4B76-8118-287B9175F6E5}"/>
                </a:ext>
              </a:extLst>
            </p:cNvPr>
            <p:cNvSpPr txBox="1"/>
            <p:nvPr/>
          </p:nvSpPr>
          <p:spPr>
            <a:xfrm>
              <a:off x="9126634" y="5382675"/>
              <a:ext cx="1455892" cy="338554"/>
            </a:xfrm>
            <a:prstGeom prst="rect">
              <a:avLst/>
            </a:prstGeom>
            <a:noFill/>
          </p:spPr>
          <p:txBody>
            <a:bodyPr wrap="square" rtlCol="0">
              <a:spAutoFit/>
            </a:bodyPr>
            <a:lstStyle/>
            <a:p>
              <a:pPr algn="ctr"/>
              <a:r>
                <a:rPr lang="en-US" sz="1600" b="1" dirty="0">
                  <a:solidFill>
                    <a:srgbClr val="E76F0A"/>
                  </a:solidFill>
                  <a:latin typeface="Arial" panose="020B0604020202020204" pitchFamily="34" charset="0"/>
                  <a:cs typeface="Arial" panose="020B0604020202020204" pitchFamily="34" charset="0"/>
                </a:rPr>
                <a:t>Motivation</a:t>
              </a:r>
              <a:endParaRPr lang="en-US" b="1" dirty="0">
                <a:solidFill>
                  <a:srgbClr val="E76F0A"/>
                </a:solidFill>
                <a:latin typeface="Arial" panose="020B0604020202020204" pitchFamily="34" charset="0"/>
                <a:cs typeface="Arial" panose="020B0604020202020204" pitchFamily="34" charset="0"/>
              </a:endParaRPr>
            </a:p>
          </p:txBody>
        </p:sp>
        <p:cxnSp>
          <p:nvCxnSpPr>
            <p:cNvPr id="41" name="Straight Arrow Connector 40">
              <a:extLst>
                <a:ext uri="{FF2B5EF4-FFF2-40B4-BE49-F238E27FC236}">
                  <a16:creationId xmlns="" xmlns:a16="http://schemas.microsoft.com/office/drawing/2014/main" id="{49CDFAEF-E4FF-46EF-B0B2-3978551D1313}"/>
                </a:ext>
              </a:extLst>
            </p:cNvPr>
            <p:cNvCxnSpPr>
              <a:cxnSpLocks/>
            </p:cNvCxnSpPr>
            <p:nvPr/>
          </p:nvCxnSpPr>
          <p:spPr>
            <a:xfrm>
              <a:off x="9131121" y="4662152"/>
              <a:ext cx="386368" cy="461494"/>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 xmlns:a16="http://schemas.microsoft.com/office/drawing/2014/main" id="{440B52C4-D569-496F-8DF5-137C8E3DE932}"/>
              </a:ext>
            </a:extLst>
          </p:cNvPr>
          <p:cNvSpPr/>
          <p:nvPr/>
        </p:nvSpPr>
        <p:spPr>
          <a:xfrm>
            <a:off x="8087201" y="3490175"/>
            <a:ext cx="1469654" cy="146965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F7673DAE-E8E7-4F13-8C8E-59B8AAF9A76C}"/>
              </a:ext>
            </a:extLst>
          </p:cNvPr>
          <p:cNvSpPr txBox="1"/>
          <p:nvPr/>
        </p:nvSpPr>
        <p:spPr>
          <a:xfrm>
            <a:off x="7894749" y="3920923"/>
            <a:ext cx="1837581" cy="584775"/>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Emotional Intelligence</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23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 calcmode="lin" valueType="num">
                                      <p:cBhvr>
                                        <p:cTn id="9" dur="750" fill="hold"/>
                                        <p:tgtEl>
                                          <p:spTgt spid="17"/>
                                        </p:tgtEl>
                                        <p:attrNameLst>
                                          <p:attrName>style.rotation</p:attrName>
                                        </p:attrNameLst>
                                      </p:cBhvr>
                                      <p:tavLst>
                                        <p:tav tm="0">
                                          <p:val>
                                            <p:fltVal val="90"/>
                                          </p:val>
                                        </p:tav>
                                        <p:tav tm="100000">
                                          <p:val>
                                            <p:fltVal val="0"/>
                                          </p:val>
                                        </p:tav>
                                      </p:tavLst>
                                    </p:anim>
                                    <p:animEffect transition="in" filter="fade">
                                      <p:cBhvr>
                                        <p:cTn id="10" dur="75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 calcmode="lin" valueType="num">
                                      <p:cBhvr>
                                        <p:cTn id="15" dur="750" fill="hold"/>
                                        <p:tgtEl>
                                          <p:spTgt spid="16"/>
                                        </p:tgtEl>
                                        <p:attrNameLst>
                                          <p:attrName>style.rotation</p:attrName>
                                        </p:attrNameLst>
                                      </p:cBhvr>
                                      <p:tavLst>
                                        <p:tav tm="0">
                                          <p:val>
                                            <p:fltVal val="90"/>
                                          </p:val>
                                        </p:tav>
                                        <p:tav tm="100000">
                                          <p:val>
                                            <p:fltVal val="0"/>
                                          </p:val>
                                        </p:tav>
                                      </p:tavLst>
                                    </p:anim>
                                    <p:animEffect transition="in" filter="fade">
                                      <p:cBhvr>
                                        <p:cTn id="16" dur="750"/>
                                        <p:tgtEl>
                                          <p:spTgt spid="16"/>
                                        </p:tgtEl>
                                      </p:cBhvr>
                                    </p:animEffect>
                                  </p:childTnLst>
                                </p:cTn>
                              </p:par>
                            </p:childTnLst>
                          </p:cTn>
                        </p:par>
                        <p:par>
                          <p:cTn id="17" fill="hold">
                            <p:stCondLst>
                              <p:cond delay="750"/>
                            </p:stCondLst>
                            <p:childTnLst>
                              <p:par>
                                <p:cTn id="18" presetID="22" presetClass="entr" presetSubtype="4" fill="hold" nodeType="after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par>
                          <p:cTn id="21" fill="hold">
                            <p:stCondLst>
                              <p:cond delay="1750"/>
                            </p:stCondLst>
                            <p:childTnLst>
                              <p:par>
                                <p:cTn id="22" presetID="22" presetClass="entr" presetSubtype="8" fill="hold" nodeType="after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2750"/>
                            </p:stCondLst>
                            <p:childTnLst>
                              <p:par>
                                <p:cTn id="26" presetID="22" presetClass="entr" presetSubtype="1" fill="hold" nodeType="after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par>
                          <p:cTn id="29" fill="hold">
                            <p:stCondLst>
                              <p:cond delay="3750"/>
                            </p:stCondLst>
                            <p:childTnLst>
                              <p:par>
                                <p:cTn id="30" presetID="22" presetClass="entr" presetSubtype="1" fill="hold" nodeType="after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4750"/>
                            </p:stCondLst>
                            <p:childTnLst>
                              <p:par>
                                <p:cTn id="34" presetID="22" presetClass="entr" presetSubtype="2" fill="hold" nodeType="after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 xmlns:a16="http://schemas.microsoft.com/office/drawing/2014/main" id="{C49AA8B4-B8D2-4833-B59E-3B63A8EAA78E}"/>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a:xfrm>
            <a:off x="-1" y="3190009"/>
            <a:ext cx="6099464" cy="3262744"/>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12</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6603834" y="3867318"/>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8707582" y="3830779"/>
            <a:ext cx="2282534" cy="400110"/>
          </a:xfrm>
          <a:prstGeom prst="rect">
            <a:avLst/>
          </a:prstGeom>
          <a:noFill/>
        </p:spPr>
        <p:txBody>
          <a:bodyPr wrap="square" rtlCol="0">
            <a:spAutoFit/>
          </a:bodyPr>
          <a:lstStyle/>
          <a:p>
            <a:r>
              <a:rPr lang="en-CA" sz="2000" b="1" dirty="0">
                <a:solidFill>
                  <a:srgbClr val="0DB14B"/>
                </a:solidFill>
                <a:latin typeface="Arial" panose="020B0604020202020204" pitchFamily="34" charset="0"/>
                <a:cs typeface="Arial" panose="020B0604020202020204" pitchFamily="34" charset="0"/>
              </a:rPr>
              <a:t>Watch the videos</a:t>
            </a:r>
            <a:endParaRPr lang="en-US" sz="2000" b="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8707582" y="4209669"/>
            <a:ext cx="3286990" cy="1542474"/>
          </a:xfrm>
          <a:prstGeom prst="rect">
            <a:avLst/>
          </a:prstGeom>
          <a:noFill/>
        </p:spPr>
        <p:txBody>
          <a:bodyPr wrap="square" rtlCol="0">
            <a:spAutoFit/>
          </a:bodyPr>
          <a:lstStyle/>
          <a:p>
            <a:pPr>
              <a:lnSpc>
                <a:spcPct val="120000"/>
              </a:lnSpc>
            </a:pPr>
            <a:r>
              <a:rPr lang="en-CA" sz="1600" dirty="0">
                <a:latin typeface="Arial" panose="020B0604020202020204" pitchFamily="34" charset="0"/>
                <a:cs typeface="Arial" panose="020B0604020202020204" pitchFamily="34" charset="0"/>
              </a:rPr>
              <a:t>What emotional challenges of entrepreneurs do the speakers share and discuss? What strategies do they suggest for managing these challenges?</a:t>
            </a: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467CF19B-293E-4A47-BD8D-7A28ABCB67E2}"/>
              </a:ext>
            </a:extLst>
          </p:cNvPr>
          <p:cNvSpPr txBox="1"/>
          <p:nvPr/>
        </p:nvSpPr>
        <p:spPr>
          <a:xfrm>
            <a:off x="294408" y="457200"/>
            <a:ext cx="5597237" cy="1323439"/>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Emotional Intelligence for Entrepreneurs</a:t>
            </a:r>
            <a:endParaRPr lang="en-US" sz="40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CDC497B9-0698-4830-9B4E-D786E0D4AA4A}"/>
              </a:ext>
            </a:extLst>
          </p:cNvPr>
          <p:cNvSpPr txBox="1"/>
          <p:nvPr/>
        </p:nvSpPr>
        <p:spPr>
          <a:xfrm>
            <a:off x="315190" y="1742210"/>
            <a:ext cx="6168735" cy="954107"/>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1.2 What are the Emotional Challenges of Entrepreneurs?</a:t>
            </a:r>
            <a:endParaRPr lang="en-US" sz="2800" b="1" dirty="0">
              <a:solidFill>
                <a:srgbClr val="E76F0A"/>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406DFD5E-93DD-4C03-B1CE-21E8B17029B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97134" y="4161785"/>
            <a:ext cx="1260602" cy="1260602"/>
          </a:xfrm>
          <a:prstGeom prst="rect">
            <a:avLst/>
          </a:prstGeom>
        </p:spPr>
      </p:pic>
      <p:pic>
        <p:nvPicPr>
          <p:cNvPr id="5" name="Picture Placeholder 4" descr="A person sitting at a table using a computer&#10;&#10;Description automatically generated">
            <a:extLst>
              <a:ext uri="{FF2B5EF4-FFF2-40B4-BE49-F238E27FC236}">
                <a16:creationId xmlns="" xmlns:a16="http://schemas.microsoft.com/office/drawing/2014/main" id="{D1DF47C9-4DA3-47FE-B9B0-982B04975533}"/>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t="3471" b="3471"/>
          <a:stretch>
            <a:fillRect/>
          </a:stretch>
        </p:blipFill>
        <p:spPr/>
      </p:pic>
    </p:spTree>
    <p:extLst>
      <p:ext uri="{BB962C8B-B14F-4D97-AF65-F5344CB8AC3E}">
        <p14:creationId xmlns:p14="http://schemas.microsoft.com/office/powerpoint/2010/main" val="376900257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13</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5256008" cy="369332"/>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https://www.youtube.com/watch?v=EblQj_pZFlQ</a:t>
            </a:r>
            <a:endParaRPr lang="en-CA"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2" y="1381384"/>
            <a:ext cx="5049405" cy="2308324"/>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The Making of a Young Entrepreneur: Gabrielle Jordan Williams</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2" name="Picture 1">
            <a:hlinkClick r:id="rId3"/>
            <a:extLst>
              <a:ext uri="{FF2B5EF4-FFF2-40B4-BE49-F238E27FC236}">
                <a16:creationId xmlns="" xmlns:a16="http://schemas.microsoft.com/office/drawing/2014/main" id="{249F90EE-70CD-4666-A48C-1D419B2D1F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4854" y="1403818"/>
            <a:ext cx="5256008" cy="2966846"/>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2266537065"/>
      </p:ext>
    </p:extLst>
  </p:cSld>
  <p:clrMapOvr>
    <a:masterClrMapping/>
  </p:clrMapOvr>
  <p:transition spd="slow">
    <p:cover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14</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https://www.youtube.com/watch?time_continue=55&amp;v=DdjPK4cgQhs</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fr-FR" sz="3600" b="1" i="1" dirty="0">
                <a:latin typeface="Arial" panose="020B0604020202020204" pitchFamily="34" charset="0"/>
                <a:cs typeface="Arial" panose="020B0604020202020204" pitchFamily="34" charset="0"/>
              </a:rPr>
              <a:t>60 Second Entrepreneur:  </a:t>
            </a:r>
          </a:p>
          <a:p>
            <a:r>
              <a:rPr lang="fr-FR" sz="3600" b="1" i="1" dirty="0">
                <a:latin typeface="Arial" panose="020B0604020202020204" pitchFamily="34" charset="0"/>
                <a:cs typeface="Arial" panose="020B0604020202020204" pitchFamily="34" charset="0"/>
              </a:rPr>
              <a:t>Sam </a:t>
            </a:r>
            <a:r>
              <a:rPr lang="fr-FR" sz="3600" b="1" i="1" dirty="0" err="1">
                <a:latin typeface="Arial" panose="020B0604020202020204" pitchFamily="34" charset="0"/>
                <a:cs typeface="Arial" panose="020B0604020202020204" pitchFamily="34" charset="0"/>
              </a:rPr>
              <a:t>Gudewill</a:t>
            </a:r>
            <a:endParaRPr lang="en-US" sz="3600" b="1" i="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2" name="Picture 1">
            <a:hlinkClick r:id="rId3"/>
            <a:extLst>
              <a:ext uri="{FF2B5EF4-FFF2-40B4-BE49-F238E27FC236}">
                <a16:creationId xmlns="" xmlns:a16="http://schemas.microsoft.com/office/drawing/2014/main" id="{999C61EB-B074-4C83-A9E2-648DBD3CEB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9889" y="1430817"/>
            <a:ext cx="5227076" cy="2948235"/>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1445015266"/>
      </p:ext>
    </p:extLst>
  </p:cSld>
  <p:clrMapOvr>
    <a:masterClrMapping/>
  </p:clrMapOvr>
  <p:transition spd="slow">
    <p:cover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15</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https://www.youtube.com/watch?time_continue=53&amp;v=f_ev6788kAg</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fr-FR" sz="3600" b="1" i="1" dirty="0">
                <a:latin typeface="Arial" panose="020B0604020202020204" pitchFamily="34" charset="0"/>
                <a:cs typeface="Arial" panose="020B0604020202020204" pitchFamily="34" charset="0"/>
              </a:rPr>
              <a:t>60 Second Entrepreneur:  Andrew </a:t>
            </a:r>
            <a:r>
              <a:rPr lang="fr-FR" sz="3600" b="1" i="1" dirty="0" err="1">
                <a:latin typeface="Arial" panose="020B0604020202020204" pitchFamily="34" charset="0"/>
                <a:cs typeface="Arial" panose="020B0604020202020204" pitchFamily="34" charset="0"/>
              </a:rPr>
              <a:t>Barnicke</a:t>
            </a:r>
            <a:endParaRPr lang="en-US" sz="3600" b="1" i="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2" name="Picture 1">
            <a:hlinkClick r:id="rId3"/>
            <a:extLst>
              <a:ext uri="{FF2B5EF4-FFF2-40B4-BE49-F238E27FC236}">
                <a16:creationId xmlns="" xmlns:a16="http://schemas.microsoft.com/office/drawing/2014/main" id="{30F11762-A722-426C-AB46-B1470619C0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3758" y="1446661"/>
            <a:ext cx="5221801" cy="2915614"/>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2331992171"/>
      </p:ext>
    </p:extLst>
  </p:cSld>
  <p:clrMapOvr>
    <a:masterClrMapping/>
  </p:clrMapOvr>
  <p:transition spd="slow">
    <p:cover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EA3348F6-D55E-4625-BDE4-B695C81D280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1875" r="21875"/>
          <a:stretch/>
        </p:blipFill>
        <p:spPr>
          <a:xfrm>
            <a:off x="6300357" y="-532263"/>
            <a:ext cx="7962459" cy="7962459"/>
          </a:xfrm>
        </p:spPr>
      </p:pic>
      <p:pic>
        <p:nvPicPr>
          <p:cNvPr id="1026" name="Picture 2">
            <a:extLst>
              <a:ext uri="{FF2B5EF4-FFF2-40B4-BE49-F238E27FC236}">
                <a16:creationId xmlns="" xmlns:a16="http://schemas.microsoft.com/office/drawing/2014/main" id="{2CDB6A22-36A4-4C91-B466-E3767F3377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489923" y="4230066"/>
            <a:ext cx="3439885" cy="193493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16</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Emotional Intelligence for Entrepreneurs</a:t>
            </a:r>
            <a:endParaRPr lang="en-US" sz="40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07128"/>
            <a:ext cx="6168735" cy="954107"/>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1.3 What are the Emotional Balancing Act of Entrepreneurs?</a:t>
            </a:r>
            <a:endParaRPr lang="en-US" sz="2800" b="1" dirty="0">
              <a:solidFill>
                <a:srgbClr val="E76F0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F1C5335E-DC59-45D6-92DD-770D28AE8A88}"/>
              </a:ext>
            </a:extLst>
          </p:cNvPr>
          <p:cNvSpPr txBox="1"/>
          <p:nvPr/>
        </p:nvSpPr>
        <p:spPr>
          <a:xfrm>
            <a:off x="278981" y="3910501"/>
            <a:ext cx="2101612" cy="369332"/>
          </a:xfrm>
          <a:prstGeom prst="rect">
            <a:avLst/>
          </a:prstGeom>
          <a:noFill/>
        </p:spPr>
        <p:txBody>
          <a:bodyPr wrap="square" rtlCol="0">
            <a:spAutoFit/>
          </a:bodyPr>
          <a:lstStyle/>
          <a:p>
            <a:pPr algn="ctr"/>
            <a:r>
              <a:rPr lang="en-US" b="1" dirty="0">
                <a:solidFill>
                  <a:srgbClr val="0DB14B"/>
                </a:solidFill>
                <a:latin typeface="Arial" panose="020B0604020202020204" pitchFamily="34" charset="0"/>
                <a:cs typeface="Arial" panose="020B0604020202020204" pitchFamily="34" charset="0"/>
              </a:rPr>
              <a:t>Resilience</a:t>
            </a:r>
            <a:endParaRPr lang="en-US" sz="2000" b="1" dirty="0">
              <a:solidFill>
                <a:srgbClr val="0DB14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1FC77549-A26C-44F9-BB8F-D1D9223D06D3}"/>
              </a:ext>
            </a:extLst>
          </p:cNvPr>
          <p:cNvSpPr txBox="1"/>
          <p:nvPr/>
        </p:nvSpPr>
        <p:spPr>
          <a:xfrm>
            <a:off x="3032691" y="2628240"/>
            <a:ext cx="2101612" cy="369332"/>
          </a:xfrm>
          <a:prstGeom prst="rect">
            <a:avLst/>
          </a:prstGeom>
          <a:noFill/>
        </p:spPr>
        <p:txBody>
          <a:bodyPr wrap="square" rtlCol="0">
            <a:spAutoFit/>
          </a:bodyPr>
          <a:lstStyle/>
          <a:p>
            <a:pPr algn="ctr"/>
            <a:r>
              <a:rPr lang="en-US" b="1" dirty="0">
                <a:solidFill>
                  <a:srgbClr val="0DB14B"/>
                </a:solidFill>
                <a:latin typeface="Arial" panose="020B0604020202020204" pitchFamily="34" charset="0"/>
                <a:cs typeface="Arial" panose="020B0604020202020204" pitchFamily="34" charset="0"/>
              </a:rPr>
              <a:t>Stress</a:t>
            </a:r>
            <a:endParaRPr lang="en-US" sz="2000" b="1" dirty="0">
              <a:solidFill>
                <a:srgbClr val="0DB14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A7B94358-C4B3-41A4-BE65-A0E5250F1FD7}"/>
              </a:ext>
            </a:extLst>
          </p:cNvPr>
          <p:cNvSpPr txBox="1"/>
          <p:nvPr/>
        </p:nvSpPr>
        <p:spPr>
          <a:xfrm>
            <a:off x="667864" y="4204791"/>
            <a:ext cx="248524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Emotional Awareness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Realistic Optimism</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Whole Person Health</a:t>
            </a:r>
          </a:p>
        </p:txBody>
      </p:sp>
      <p:sp>
        <p:nvSpPr>
          <p:cNvPr id="18" name="TextBox 17">
            <a:extLst>
              <a:ext uri="{FF2B5EF4-FFF2-40B4-BE49-F238E27FC236}">
                <a16:creationId xmlns="" xmlns:a16="http://schemas.microsoft.com/office/drawing/2014/main" id="{63A1E6DB-7435-4287-8D8B-02FEBF7A7C65}"/>
              </a:ext>
            </a:extLst>
          </p:cNvPr>
          <p:cNvSpPr txBox="1"/>
          <p:nvPr/>
        </p:nvSpPr>
        <p:spPr>
          <a:xfrm>
            <a:off x="3736884" y="2922529"/>
            <a:ext cx="248524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Risk</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Ambiguity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Isolation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Rejection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Failure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Fear</a:t>
            </a:r>
          </a:p>
        </p:txBody>
      </p:sp>
    </p:spTree>
    <p:extLst>
      <p:ext uri="{BB962C8B-B14F-4D97-AF65-F5344CB8AC3E}">
        <p14:creationId xmlns:p14="http://schemas.microsoft.com/office/powerpoint/2010/main" val="169005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9689F56B-8490-403A-89AA-9BAE7E931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397" r="4255"/>
          <a:stretch/>
        </p:blipFill>
        <p:spPr>
          <a:xfrm>
            <a:off x="-3715" y="0"/>
            <a:ext cx="5480698" cy="6421582"/>
          </a:xfrm>
          <a:prstGeom prst="rect">
            <a:avLst/>
          </a:prstGeom>
        </p:spPr>
      </p:pic>
      <p:sp>
        <p:nvSpPr>
          <p:cNvPr id="15" name="Rectangle 14">
            <a:extLst>
              <a:ext uri="{FF2B5EF4-FFF2-40B4-BE49-F238E27FC236}">
                <a16:creationId xmlns="" xmlns:a16="http://schemas.microsoft.com/office/drawing/2014/main" id="{3CCA03D0-98D4-4AAB-B9C9-0D54160B535C}"/>
              </a:ext>
            </a:extLst>
          </p:cNvPr>
          <p:cNvSpPr/>
          <p:nvPr/>
        </p:nvSpPr>
        <p:spPr>
          <a:xfrm>
            <a:off x="974"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17</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920546"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Stress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941328"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2.1 What is Stress?</a:t>
            </a:r>
            <a:endParaRPr lang="en-US" sz="2800" b="1" dirty="0">
              <a:solidFill>
                <a:srgbClr val="E76F0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993285" y="2081645"/>
            <a:ext cx="5732316" cy="3847207"/>
          </a:xfrm>
          <a:prstGeom prst="rect">
            <a:avLst/>
          </a:prstGeom>
          <a:noFill/>
        </p:spPr>
        <p:txBody>
          <a:bodyPr wrap="square" rtlCol="0">
            <a:spAutoFit/>
          </a:bodyPr>
          <a:lstStyle/>
          <a:p>
            <a:r>
              <a:rPr lang="en-CA" sz="2400" b="1" dirty="0">
                <a:solidFill>
                  <a:srgbClr val="0DB14B"/>
                </a:solidFill>
                <a:latin typeface="Arial" panose="020B0604020202020204" pitchFamily="34" charset="0"/>
                <a:cs typeface="Arial" panose="020B0604020202020204" pitchFamily="34" charset="0"/>
              </a:rPr>
              <a:t>Stress</a:t>
            </a:r>
            <a:r>
              <a:rPr lang="en-CA" sz="2000" dirty="0">
                <a:latin typeface="Arial" panose="020B0604020202020204" pitchFamily="34" charset="0"/>
                <a:cs typeface="Arial" panose="020B0604020202020204" pitchFamily="34" charset="0"/>
              </a:rPr>
              <a:t> is mental or emotional tension that can result from new, challenging circumstances or events.  In small amounts, stress can be productive.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It motivates us to take action and get work done.  In large amounts, however, stress affects us emotionally, physically and mentally.</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We feel excessive stress when we believe that we will not be able to manage the new circumstances or events.</a:t>
            </a:r>
            <a:endParaRPr lang="en-US" sz="20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652291218"/>
      </p:ext>
    </p:extLst>
  </p:cSld>
  <p:clrMapOvr>
    <a:masterClrMapping/>
  </p:clrMapOvr>
  <p:transition spd="slow">
    <p:cover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DF64F904-9319-414A-8FEF-E4C1131865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397" r="4255"/>
          <a:stretch/>
        </p:blipFill>
        <p:spPr>
          <a:xfrm>
            <a:off x="-3715" y="0"/>
            <a:ext cx="5480698" cy="6421582"/>
          </a:xfrm>
          <a:prstGeom prst="rect">
            <a:avLst/>
          </a:prstGeom>
        </p:spPr>
      </p:pic>
      <p:sp>
        <p:nvSpPr>
          <p:cNvPr id="35" name="Rectangle 34">
            <a:extLst>
              <a:ext uri="{FF2B5EF4-FFF2-40B4-BE49-F238E27FC236}">
                <a16:creationId xmlns="" xmlns:a16="http://schemas.microsoft.com/office/drawing/2014/main" id="{9CE66758-E636-4173-BA31-7942C566512E}"/>
              </a:ext>
            </a:extLst>
          </p:cNvPr>
          <p:cNvSpPr/>
          <p:nvPr/>
        </p:nvSpPr>
        <p:spPr>
          <a:xfrm>
            <a:off x="974"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18</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6166206"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Stress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6186988"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2.1 What is Stress?</a:t>
            </a:r>
            <a:endParaRPr lang="en-US" sz="2800" b="1" dirty="0">
              <a:solidFill>
                <a:srgbClr val="E76F0A"/>
              </a:solidFill>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grpSp>
        <p:nvGrpSpPr>
          <p:cNvPr id="7" name="Group 6">
            <a:extLst>
              <a:ext uri="{FF2B5EF4-FFF2-40B4-BE49-F238E27FC236}">
                <a16:creationId xmlns="" xmlns:a16="http://schemas.microsoft.com/office/drawing/2014/main" id="{248B06B2-77F2-4F11-B7FF-B143508159B9}"/>
              </a:ext>
            </a:extLst>
          </p:cNvPr>
          <p:cNvGrpSpPr/>
          <p:nvPr/>
        </p:nvGrpSpPr>
        <p:grpSpPr>
          <a:xfrm>
            <a:off x="7787188" y="1752599"/>
            <a:ext cx="2177144" cy="2177144"/>
            <a:chOff x="5453743" y="2710542"/>
            <a:chExt cx="2177144" cy="2177144"/>
          </a:xfrm>
        </p:grpSpPr>
        <p:pic>
          <p:nvPicPr>
            <p:cNvPr id="6" name="Picture 5" descr="A close up of a logo&#10;&#10;Description automatically generated">
              <a:extLst>
                <a:ext uri="{FF2B5EF4-FFF2-40B4-BE49-F238E27FC236}">
                  <a16:creationId xmlns="" xmlns:a16="http://schemas.microsoft.com/office/drawing/2014/main" id="{0903A9FD-B959-4F32-B183-E8BD88312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3743" y="2710542"/>
              <a:ext cx="2177144" cy="2177144"/>
            </a:xfrm>
            <a:prstGeom prst="rect">
              <a:avLst/>
            </a:prstGeom>
          </p:spPr>
        </p:pic>
        <p:sp>
          <p:nvSpPr>
            <p:cNvPr id="21" name="Oval 20">
              <a:extLst>
                <a:ext uri="{FF2B5EF4-FFF2-40B4-BE49-F238E27FC236}">
                  <a16:creationId xmlns="" xmlns:a16="http://schemas.microsoft.com/office/drawing/2014/main" id="{B5DB0F0B-CB96-456E-958D-2D0D6E2699F2}"/>
                </a:ext>
              </a:extLst>
            </p:cNvPr>
            <p:cNvSpPr/>
            <p:nvPr/>
          </p:nvSpPr>
          <p:spPr>
            <a:xfrm>
              <a:off x="6062288" y="3333930"/>
              <a:ext cx="969884" cy="96988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 xmlns:a16="http://schemas.microsoft.com/office/drawing/2014/main" id="{ACD89B23-230C-4162-B060-07AA82C7CC25}"/>
              </a:ext>
            </a:extLst>
          </p:cNvPr>
          <p:cNvSpPr txBox="1"/>
          <p:nvPr/>
        </p:nvSpPr>
        <p:spPr>
          <a:xfrm>
            <a:off x="8239213" y="2644381"/>
            <a:ext cx="1257032" cy="369332"/>
          </a:xfrm>
          <a:prstGeom prst="rect">
            <a:avLst/>
          </a:prstGeom>
          <a:noFill/>
        </p:spPr>
        <p:txBody>
          <a:bodyPr wrap="square" rtlCol="0">
            <a:spAutoFit/>
          </a:bodyPr>
          <a:lstStyle/>
          <a:p>
            <a:pPr algn="ctr"/>
            <a:r>
              <a:rPr lang="en-US" b="1" dirty="0">
                <a:solidFill>
                  <a:srgbClr val="0DB14B"/>
                </a:solidFill>
                <a:latin typeface="Arial" panose="020B0604020202020204" pitchFamily="34" charset="0"/>
                <a:cs typeface="Arial" panose="020B0604020202020204" pitchFamily="34" charset="0"/>
              </a:rPr>
              <a:t>Physical</a:t>
            </a:r>
            <a:endParaRPr lang="en-US" sz="2000" b="1" dirty="0">
              <a:solidFill>
                <a:srgbClr val="0DB14B"/>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 xmlns:a16="http://schemas.microsoft.com/office/drawing/2014/main" id="{B7FB929D-02E1-4D3D-BBF4-414E7ACBB4E0}"/>
              </a:ext>
            </a:extLst>
          </p:cNvPr>
          <p:cNvGrpSpPr/>
          <p:nvPr/>
        </p:nvGrpSpPr>
        <p:grpSpPr>
          <a:xfrm rot="21366547">
            <a:off x="6567988" y="3135085"/>
            <a:ext cx="2177144" cy="2177144"/>
            <a:chOff x="5453743" y="2710542"/>
            <a:chExt cx="2177144" cy="2177144"/>
          </a:xfrm>
        </p:grpSpPr>
        <p:pic>
          <p:nvPicPr>
            <p:cNvPr id="25" name="Picture 24" descr="A close up of a logo&#10;&#10;Description automatically generated">
              <a:extLst>
                <a:ext uri="{FF2B5EF4-FFF2-40B4-BE49-F238E27FC236}">
                  <a16:creationId xmlns="" xmlns:a16="http://schemas.microsoft.com/office/drawing/2014/main" id="{0C2EE9A5-4FD7-4D60-986E-4313A8626A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3743" y="2710542"/>
              <a:ext cx="2177144" cy="2177144"/>
            </a:xfrm>
            <a:prstGeom prst="rect">
              <a:avLst/>
            </a:prstGeom>
          </p:spPr>
        </p:pic>
        <p:sp>
          <p:nvSpPr>
            <p:cNvPr id="26" name="Oval 25">
              <a:extLst>
                <a:ext uri="{FF2B5EF4-FFF2-40B4-BE49-F238E27FC236}">
                  <a16:creationId xmlns="" xmlns:a16="http://schemas.microsoft.com/office/drawing/2014/main" id="{D338E6DB-E8D8-43FD-BC2F-F4ABFCA5E56B}"/>
                </a:ext>
              </a:extLst>
            </p:cNvPr>
            <p:cNvSpPr/>
            <p:nvPr/>
          </p:nvSpPr>
          <p:spPr>
            <a:xfrm>
              <a:off x="6062288" y="3333930"/>
              <a:ext cx="969884" cy="96988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 xmlns:a16="http://schemas.microsoft.com/office/drawing/2014/main" id="{7EEDB8EE-B93B-4945-9BBF-3F0C9A2F4A95}"/>
              </a:ext>
            </a:extLst>
          </p:cNvPr>
          <p:cNvSpPr txBox="1"/>
          <p:nvPr/>
        </p:nvSpPr>
        <p:spPr>
          <a:xfrm>
            <a:off x="7009128" y="4005095"/>
            <a:ext cx="1257032" cy="461665"/>
          </a:xfrm>
          <a:prstGeom prst="rect">
            <a:avLst/>
          </a:prstGeom>
          <a:noFill/>
        </p:spPr>
        <p:txBody>
          <a:bodyPr wrap="square" rtlCol="0">
            <a:spAutoFit/>
          </a:bodyPr>
          <a:lstStyle/>
          <a:p>
            <a:pPr algn="ctr"/>
            <a:r>
              <a:rPr lang="en-US" sz="2400" b="1" dirty="0">
                <a:solidFill>
                  <a:srgbClr val="0DB14B"/>
                </a:solidFill>
                <a:latin typeface="Arial" panose="020B0604020202020204" pitchFamily="34" charset="0"/>
                <a:cs typeface="Arial" panose="020B0604020202020204" pitchFamily="34" charset="0"/>
              </a:rPr>
              <a:t>Mental</a:t>
            </a:r>
            <a:endParaRPr lang="en-US" sz="2800" b="1" dirty="0">
              <a:solidFill>
                <a:srgbClr val="0DB14B"/>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 xmlns:a16="http://schemas.microsoft.com/office/drawing/2014/main" id="{512BAD1F-7E01-4924-ADC3-198D9C38B7B6}"/>
              </a:ext>
            </a:extLst>
          </p:cNvPr>
          <p:cNvGrpSpPr/>
          <p:nvPr/>
        </p:nvGrpSpPr>
        <p:grpSpPr>
          <a:xfrm rot="1275317">
            <a:off x="8287930" y="3907969"/>
            <a:ext cx="2177144" cy="2177144"/>
            <a:chOff x="5453743" y="2710542"/>
            <a:chExt cx="2177144" cy="2177144"/>
          </a:xfrm>
        </p:grpSpPr>
        <p:pic>
          <p:nvPicPr>
            <p:cNvPr id="29" name="Picture 28" descr="A close up of a logo&#10;&#10;Description automatically generated">
              <a:extLst>
                <a:ext uri="{FF2B5EF4-FFF2-40B4-BE49-F238E27FC236}">
                  <a16:creationId xmlns="" xmlns:a16="http://schemas.microsoft.com/office/drawing/2014/main" id="{6F1F26DD-D1BB-4AFD-96E7-723911DEC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3743" y="2710542"/>
              <a:ext cx="2177144" cy="2177144"/>
            </a:xfrm>
            <a:prstGeom prst="rect">
              <a:avLst/>
            </a:prstGeom>
          </p:spPr>
        </p:pic>
        <p:sp>
          <p:nvSpPr>
            <p:cNvPr id="30" name="Oval 29">
              <a:extLst>
                <a:ext uri="{FF2B5EF4-FFF2-40B4-BE49-F238E27FC236}">
                  <a16:creationId xmlns="" xmlns:a16="http://schemas.microsoft.com/office/drawing/2014/main" id="{5FFD85DD-6AE8-40A5-A595-A82833F35C7E}"/>
                </a:ext>
              </a:extLst>
            </p:cNvPr>
            <p:cNvSpPr/>
            <p:nvPr/>
          </p:nvSpPr>
          <p:spPr>
            <a:xfrm>
              <a:off x="6062288" y="3333930"/>
              <a:ext cx="969884" cy="96988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 xmlns:a16="http://schemas.microsoft.com/office/drawing/2014/main" id="{6093B018-F1B5-4818-83D1-B16DAD5BD6EF}"/>
              </a:ext>
            </a:extLst>
          </p:cNvPr>
          <p:cNvSpPr txBox="1"/>
          <p:nvPr/>
        </p:nvSpPr>
        <p:spPr>
          <a:xfrm>
            <a:off x="8739956" y="4832407"/>
            <a:ext cx="1257032" cy="338554"/>
          </a:xfrm>
          <a:prstGeom prst="rect">
            <a:avLst/>
          </a:prstGeom>
          <a:noFill/>
        </p:spPr>
        <p:txBody>
          <a:bodyPr wrap="square" rtlCol="0">
            <a:spAutoFit/>
          </a:bodyPr>
          <a:lstStyle/>
          <a:p>
            <a:pPr algn="ctr"/>
            <a:r>
              <a:rPr lang="en-US" sz="1600" b="1" dirty="0">
                <a:solidFill>
                  <a:srgbClr val="0DB14B"/>
                </a:solidFill>
                <a:latin typeface="Arial" panose="020B0604020202020204" pitchFamily="34" charset="0"/>
                <a:cs typeface="Arial" panose="020B0604020202020204" pitchFamily="34" charset="0"/>
              </a:rPr>
              <a:t>Emotional</a:t>
            </a:r>
            <a:endParaRPr lang="en-US" b="1" dirty="0">
              <a:solidFill>
                <a:srgbClr val="0DB1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500" fill="hold"/>
                                        <p:tgtEl>
                                          <p:spTgt spid="7"/>
                                        </p:tgtEl>
                                        <p:attrNameLst>
                                          <p:attrName>r</p:attrName>
                                        </p:attrNameLst>
                                      </p:cBhvr>
                                    </p:animRot>
                                  </p:childTnLst>
                                </p:cTn>
                              </p:par>
                              <p:par>
                                <p:cTn id="7" presetID="8" presetClass="emph" presetSubtype="0" fill="hold" nodeType="withEffect">
                                  <p:stCondLst>
                                    <p:cond delay="0"/>
                                  </p:stCondLst>
                                  <p:childTnLst>
                                    <p:animRot by="-21600000">
                                      <p:cBhvr>
                                        <p:cTn id="8" dur="5500" fill="hold"/>
                                        <p:tgtEl>
                                          <p:spTgt spid="24"/>
                                        </p:tgtEl>
                                        <p:attrNameLst>
                                          <p:attrName>r</p:attrName>
                                        </p:attrNameLst>
                                      </p:cBhvr>
                                    </p:animRot>
                                  </p:childTnLst>
                                </p:cTn>
                              </p:par>
                              <p:par>
                                <p:cTn id="9" presetID="8" presetClass="emph" presetSubtype="0" fill="hold" nodeType="withEffect">
                                  <p:stCondLst>
                                    <p:cond delay="0"/>
                                  </p:stCondLst>
                                  <p:childTnLst>
                                    <p:animRot by="21600000">
                                      <p:cBhvr>
                                        <p:cTn id="10" dur="5500" fill="hold"/>
                                        <p:tgtEl>
                                          <p:spTgt spid="28"/>
                                        </p:tgtEl>
                                        <p:attrNameLst>
                                          <p:attrName>r</p:attrName>
                                        </p:attrNameLst>
                                      </p:cBhvr>
                                    </p:animRot>
                                  </p:childTnLst>
                                </p:cTn>
                              </p:par>
                              <p:par>
                                <p:cTn id="11" presetID="10" presetClass="entr" presetSubtype="0" fill="hold" grpId="0" nodeType="withEffect">
                                  <p:stCondLst>
                                    <p:cond delay="2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17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 xmlns:a16="http://schemas.microsoft.com/office/drawing/2014/main" id="{7F773868-1030-4C46-B87D-0719810D5028}"/>
              </a:ext>
            </a:extLst>
          </p:cNvPr>
          <p:cNvCxnSpPr>
            <a:cxnSpLocks/>
            <a:stCxn id="12" idx="6"/>
            <a:endCxn id="17" idx="2"/>
          </p:cNvCxnSpPr>
          <p:nvPr/>
        </p:nvCxnSpPr>
        <p:spPr>
          <a:xfrm flipV="1">
            <a:off x="5518495" y="3826294"/>
            <a:ext cx="1093094" cy="3464"/>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19</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3352307" y="2746664"/>
            <a:ext cx="2166188" cy="2166188"/>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Stress</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Oval 16">
            <a:extLst>
              <a:ext uri="{FF2B5EF4-FFF2-40B4-BE49-F238E27FC236}">
                <a16:creationId xmlns="" xmlns:a16="http://schemas.microsoft.com/office/drawing/2014/main" id="{A379E587-D2C7-4834-B029-98B61DE9AF81}"/>
              </a:ext>
            </a:extLst>
          </p:cNvPr>
          <p:cNvSpPr/>
          <p:nvPr/>
        </p:nvSpPr>
        <p:spPr>
          <a:xfrm>
            <a:off x="6611589" y="2743200"/>
            <a:ext cx="2166188" cy="2166188"/>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09755948-3805-4385-88CA-76DB05E9B569}"/>
              </a:ext>
            </a:extLst>
          </p:cNvPr>
          <p:cNvSpPr txBox="1"/>
          <p:nvPr/>
        </p:nvSpPr>
        <p:spPr>
          <a:xfrm>
            <a:off x="477981" y="2570019"/>
            <a:ext cx="2916380" cy="830997"/>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Stress manifests itself </a:t>
            </a:r>
            <a:r>
              <a:rPr lang="en-CA" sz="2400" b="1" dirty="0">
                <a:solidFill>
                  <a:srgbClr val="E76F0A"/>
                </a:solidFill>
                <a:latin typeface="Arial" panose="020B0604020202020204" pitchFamily="34" charset="0"/>
                <a:cs typeface="Arial" panose="020B0604020202020204" pitchFamily="34" charset="0"/>
              </a:rPr>
              <a:t>emotionally</a:t>
            </a:r>
            <a:endParaRPr lang="en-US" sz="2400" b="1" dirty="0">
              <a:solidFill>
                <a:srgbClr val="E76F0A"/>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02551709-0DE8-422D-9A56-0430F49B21B8}"/>
              </a:ext>
            </a:extLst>
          </p:cNvPr>
          <p:cNvSpPr txBox="1"/>
          <p:nvPr/>
        </p:nvSpPr>
        <p:spPr>
          <a:xfrm>
            <a:off x="297873" y="3522518"/>
            <a:ext cx="2912918" cy="1754326"/>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Anxiety, worry, frustration and anger.</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Our emotions are negative, exaggerated, volatile and quick to change.</a:t>
            </a: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08434015-B11B-436F-B01D-2812FE98C792}"/>
              </a:ext>
            </a:extLst>
          </p:cNvPr>
          <p:cNvSpPr txBox="1"/>
          <p:nvPr/>
        </p:nvSpPr>
        <p:spPr>
          <a:xfrm>
            <a:off x="9057408" y="2576947"/>
            <a:ext cx="2916380" cy="830997"/>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Stress manifests itself </a:t>
            </a:r>
            <a:r>
              <a:rPr lang="en-CA" sz="2400" b="1" dirty="0">
                <a:solidFill>
                  <a:srgbClr val="E76F0A"/>
                </a:solidFill>
                <a:latin typeface="Arial" panose="020B0604020202020204" pitchFamily="34" charset="0"/>
                <a:cs typeface="Arial" panose="020B0604020202020204" pitchFamily="34" charset="0"/>
              </a:rPr>
              <a:t>physically</a:t>
            </a:r>
            <a:endParaRPr lang="en-US" sz="2400" b="1" dirty="0">
              <a:solidFill>
                <a:srgbClr val="E76F0A"/>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740A9C09-97B6-47A9-A9DD-87DDFC7DA18B}"/>
              </a:ext>
            </a:extLst>
          </p:cNvPr>
          <p:cNvSpPr txBox="1"/>
          <p:nvPr/>
        </p:nvSpPr>
        <p:spPr>
          <a:xfrm>
            <a:off x="8877300" y="3529446"/>
            <a:ext cx="3124198" cy="1200329"/>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An elevated heart rate and blood pressure</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Difficulty sleeping, and changes in appetite.</a:t>
            </a:r>
            <a:endParaRPr lang="en-US" dirty="0">
              <a:latin typeface="Arial" panose="020B0604020202020204" pitchFamily="34" charset="0"/>
              <a:cs typeface="Arial" panose="020B0604020202020204" pitchFamily="34" charset="0"/>
            </a:endParaRPr>
          </a:p>
        </p:txBody>
      </p:sp>
      <p:pic>
        <p:nvPicPr>
          <p:cNvPr id="27" name="Picture 26" descr="A close up of a logo&#10;&#10;Description automatically generated">
            <a:extLst>
              <a:ext uri="{FF2B5EF4-FFF2-40B4-BE49-F238E27FC236}">
                <a16:creationId xmlns="" xmlns:a16="http://schemas.microsoft.com/office/drawing/2014/main" id="{3916E6EA-2A10-4727-8F95-0E6BE74CE3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1486" y="2827985"/>
            <a:ext cx="1974762" cy="1974762"/>
          </a:xfrm>
          <a:prstGeom prst="rect">
            <a:avLst/>
          </a:prstGeom>
        </p:spPr>
      </p:pic>
      <p:pic>
        <p:nvPicPr>
          <p:cNvPr id="29" name="Picture 28" descr="A close up of a logo&#10;&#10;Description automatically generated">
            <a:extLst>
              <a:ext uri="{FF2B5EF4-FFF2-40B4-BE49-F238E27FC236}">
                <a16:creationId xmlns="" xmlns:a16="http://schemas.microsoft.com/office/drawing/2014/main" id="{2B6647CF-6769-4EAC-8674-BE608DCC58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4845" y="3149958"/>
            <a:ext cx="1227786" cy="1227786"/>
          </a:xfrm>
          <a:prstGeom prst="rect">
            <a:avLst/>
          </a:prstGeom>
        </p:spPr>
      </p:pic>
    </p:spTree>
    <p:extLst>
      <p:ext uri="{BB962C8B-B14F-4D97-AF65-F5344CB8AC3E}">
        <p14:creationId xmlns:p14="http://schemas.microsoft.com/office/powerpoint/2010/main" val="30770444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10;&#10;Description automatically generated">
            <a:extLst>
              <a:ext uri="{FF2B5EF4-FFF2-40B4-BE49-F238E27FC236}">
                <a16:creationId xmlns="" xmlns:a16="http://schemas.microsoft.com/office/drawing/2014/main" id="{ED1A1BF0-4D6D-405A-BF4E-59F868AA16F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a:t>
            </a:fld>
            <a:endParaRPr lang="en-US">
              <a:solidFill>
                <a:schemeClr val="bg1"/>
              </a:solidFill>
            </a:endParaRPr>
          </a:p>
        </p:txBody>
      </p:sp>
      <p:sp>
        <p:nvSpPr>
          <p:cNvPr id="12" name="Oval 11">
            <a:extLst>
              <a:ext uri="{FF2B5EF4-FFF2-40B4-BE49-F238E27FC236}">
                <a16:creationId xmlns="" xmlns:a16="http://schemas.microsoft.com/office/drawing/2014/main" id="{487510CB-74E3-452E-BEEF-6874A0CFF291}"/>
              </a:ext>
            </a:extLst>
          </p:cNvPr>
          <p:cNvSpPr/>
          <p:nvPr/>
        </p:nvSpPr>
        <p:spPr>
          <a:xfrm>
            <a:off x="6293376" y="831712"/>
            <a:ext cx="4915438" cy="491543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D4816FBB-1E48-44DF-BF80-E07DFA6A1F1C}"/>
              </a:ext>
            </a:extLst>
          </p:cNvPr>
          <p:cNvSpPr txBox="1"/>
          <p:nvPr/>
        </p:nvSpPr>
        <p:spPr>
          <a:xfrm>
            <a:off x="6695213" y="2275611"/>
            <a:ext cx="4163288" cy="830997"/>
          </a:xfrm>
          <a:prstGeom prst="rect">
            <a:avLst/>
          </a:prstGeom>
          <a:noFill/>
        </p:spPr>
        <p:txBody>
          <a:bodyPr wrap="square" rtlCol="0">
            <a:spAutoFit/>
          </a:bodyPr>
          <a:lstStyle/>
          <a:p>
            <a:r>
              <a:rPr lang="en-CA" sz="4800" b="1" dirty="0">
                <a:solidFill>
                  <a:schemeClr val="bg1"/>
                </a:solidFill>
                <a:latin typeface="Arial" panose="020B0604020202020204" pitchFamily="34" charset="0"/>
                <a:cs typeface="Arial" panose="020B0604020202020204" pitchFamily="34" charset="0"/>
              </a:rPr>
              <a:t>Introductions</a:t>
            </a:r>
            <a:endParaRPr lang="en-US" sz="48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08C39288-2375-4B57-A638-3D7F62981481}"/>
              </a:ext>
            </a:extLst>
          </p:cNvPr>
          <p:cNvSpPr txBox="1"/>
          <p:nvPr/>
        </p:nvSpPr>
        <p:spPr>
          <a:xfrm>
            <a:off x="7173194" y="3124201"/>
            <a:ext cx="3706089" cy="130516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Instructor</a:t>
            </a:r>
          </a:p>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Participants</a:t>
            </a:r>
            <a:endParaRPr lang="en-US" sz="2800" b="1" dirty="0">
              <a:latin typeface="Arial" panose="020B0604020202020204" pitchFamily="34" charset="0"/>
              <a:cs typeface="Arial" panose="020B0604020202020204" pitchFamily="34" charset="0"/>
            </a:endParaRPr>
          </a:p>
        </p:txBody>
      </p:sp>
      <p:pic>
        <p:nvPicPr>
          <p:cNvPr id="16" name="Picture 15" descr="A picture containing device&#10;&#10;Description automatically generated">
            <a:extLst>
              <a:ext uri="{FF2B5EF4-FFF2-40B4-BE49-F238E27FC236}">
                <a16:creationId xmlns="" xmlns:a16="http://schemas.microsoft.com/office/drawing/2014/main" id="{8ECF3461-97F9-46F3-B1A9-0F6E5D0AD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347282000"/>
      </p:ext>
    </p:extLst>
  </p:cSld>
  <p:clrMapOvr>
    <a:masterClrMapping/>
  </p:clrMapOvr>
  <p:transition spd="med">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 xmlns:a16="http://schemas.microsoft.com/office/drawing/2014/main" id="{7F773868-1030-4C46-B87D-0719810D5028}"/>
              </a:ext>
            </a:extLst>
          </p:cNvPr>
          <p:cNvCxnSpPr>
            <a:cxnSpLocks/>
            <a:endCxn id="17" idx="2"/>
          </p:cNvCxnSpPr>
          <p:nvPr/>
        </p:nvCxnSpPr>
        <p:spPr>
          <a:xfrm>
            <a:off x="0" y="3826294"/>
            <a:ext cx="1812622"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20</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Stress</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Oval 16">
            <a:extLst>
              <a:ext uri="{FF2B5EF4-FFF2-40B4-BE49-F238E27FC236}">
                <a16:creationId xmlns="" xmlns:a16="http://schemas.microsoft.com/office/drawing/2014/main" id="{A379E587-D2C7-4834-B029-98B61DE9AF81}"/>
              </a:ext>
            </a:extLst>
          </p:cNvPr>
          <p:cNvSpPr/>
          <p:nvPr/>
        </p:nvSpPr>
        <p:spPr>
          <a:xfrm>
            <a:off x="1812622" y="2743200"/>
            <a:ext cx="2166188" cy="2166188"/>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08434015-B11B-436F-B01D-2812FE98C792}"/>
              </a:ext>
            </a:extLst>
          </p:cNvPr>
          <p:cNvSpPr txBox="1"/>
          <p:nvPr/>
        </p:nvSpPr>
        <p:spPr>
          <a:xfrm>
            <a:off x="4470418" y="3266495"/>
            <a:ext cx="4823484" cy="461665"/>
          </a:xfrm>
          <a:prstGeom prst="rect">
            <a:avLst/>
          </a:prstGeom>
          <a:noFill/>
        </p:spPr>
        <p:txBody>
          <a:bodyPr wrap="square" rtlCol="0">
            <a:spAutoFit/>
          </a:bodyPr>
          <a:lstStyle/>
          <a:p>
            <a:r>
              <a:rPr lang="en-CA" sz="2400" b="1" dirty="0">
                <a:latin typeface="Arial" panose="020B0604020202020204" pitchFamily="34" charset="0"/>
                <a:cs typeface="Arial" panose="020B0604020202020204" pitchFamily="34" charset="0"/>
              </a:rPr>
              <a:t>Stress manifests itself </a:t>
            </a:r>
            <a:r>
              <a:rPr lang="en-CA" sz="2400" b="1" dirty="0">
                <a:solidFill>
                  <a:srgbClr val="E76F0A"/>
                </a:solidFill>
                <a:latin typeface="Arial" panose="020B0604020202020204" pitchFamily="34" charset="0"/>
                <a:cs typeface="Arial" panose="020B0604020202020204" pitchFamily="34" charset="0"/>
              </a:rPr>
              <a:t>mentally</a:t>
            </a:r>
            <a:endParaRPr lang="en-US" sz="2400" b="1" dirty="0">
              <a:solidFill>
                <a:srgbClr val="E76F0A"/>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740A9C09-97B6-47A9-A9DD-87DDFC7DA18B}"/>
              </a:ext>
            </a:extLst>
          </p:cNvPr>
          <p:cNvSpPr txBox="1"/>
          <p:nvPr/>
        </p:nvSpPr>
        <p:spPr>
          <a:xfrm>
            <a:off x="4470191" y="3739309"/>
            <a:ext cx="5108523" cy="646331"/>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An inability to think clearly and focus.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 decrease in efficiency and effectiveness.</a:t>
            </a:r>
            <a:endParaRPr lang="en-US" dirty="0">
              <a:latin typeface="Arial" panose="020B0604020202020204" pitchFamily="34" charset="0"/>
              <a:cs typeface="Arial" panose="020B0604020202020204" pitchFamily="34" charset="0"/>
            </a:endParaRPr>
          </a:p>
        </p:txBody>
      </p:sp>
      <p:pic>
        <p:nvPicPr>
          <p:cNvPr id="4" name="Picture 3" descr="A close up of a logo&#10;&#10;Description automatically generated">
            <a:extLst>
              <a:ext uri="{FF2B5EF4-FFF2-40B4-BE49-F238E27FC236}">
                <a16:creationId xmlns="" xmlns:a16="http://schemas.microsoft.com/office/drawing/2014/main" id="{4777C27A-D4EA-4FD7-B235-BB1BE887E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8629" y="2942642"/>
            <a:ext cx="1688894" cy="1688894"/>
          </a:xfrm>
          <a:prstGeom prst="rect">
            <a:avLst/>
          </a:prstGeom>
        </p:spPr>
      </p:pic>
    </p:spTree>
    <p:extLst>
      <p:ext uri="{BB962C8B-B14F-4D97-AF65-F5344CB8AC3E}">
        <p14:creationId xmlns:p14="http://schemas.microsoft.com/office/powerpoint/2010/main" val="2518148301"/>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21</a:t>
            </a:fld>
            <a:endParaRPr lang="en-US"/>
          </a:p>
        </p:txBody>
      </p:sp>
      <p:pic>
        <p:nvPicPr>
          <p:cNvPr id="8" name="Picture 7">
            <a:extLst>
              <a:ext uri="{FF2B5EF4-FFF2-40B4-BE49-F238E27FC236}">
                <a16:creationId xmlns="" xmlns:a16="http://schemas.microsoft.com/office/drawing/2014/main" id="{0C3FD53A-6585-48C7-8F0D-ED68D1D48D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TextBox 14">
            <a:extLst>
              <a:ext uri="{FF2B5EF4-FFF2-40B4-BE49-F238E27FC236}">
                <a16:creationId xmlns="" xmlns:a16="http://schemas.microsoft.com/office/drawing/2014/main" id="{3CC20EFC-AFEE-4C8D-B4E6-6C1D2009E0A4}"/>
              </a:ext>
            </a:extLst>
          </p:cNvPr>
          <p:cNvSpPr txBox="1"/>
          <p:nvPr/>
        </p:nvSpPr>
        <p:spPr>
          <a:xfrm>
            <a:off x="515126" y="542836"/>
            <a:ext cx="5597237" cy="923330"/>
          </a:xfrm>
          <a:prstGeom prst="rect">
            <a:avLst/>
          </a:prstGeom>
          <a:noFill/>
        </p:spPr>
        <p:txBody>
          <a:bodyPr wrap="square" rtlCol="0">
            <a:spAutoFit/>
          </a:bodyPr>
          <a:lstStyle/>
          <a:p>
            <a:r>
              <a:rPr lang="en-CA" sz="5400" b="1" dirty="0">
                <a:latin typeface="Arial" panose="020B0604020202020204" pitchFamily="34" charset="0"/>
                <a:cs typeface="Arial" panose="020B0604020202020204" pitchFamily="34" charset="0"/>
              </a:rPr>
              <a:t>Stress</a:t>
            </a:r>
            <a:endParaRPr lang="en-US" sz="5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62B0D5A2-630E-4D26-AEAA-9EFC8D97C013}"/>
              </a:ext>
            </a:extLst>
          </p:cNvPr>
          <p:cNvSpPr txBox="1"/>
          <p:nvPr/>
        </p:nvSpPr>
        <p:spPr>
          <a:xfrm>
            <a:off x="535909" y="1463172"/>
            <a:ext cx="5139678" cy="1384995"/>
          </a:xfrm>
          <a:prstGeom prst="rect">
            <a:avLst/>
          </a:prstGeom>
          <a:noFill/>
        </p:spPr>
        <p:txBody>
          <a:bodyPr wrap="square" rtlCol="0">
            <a:spAutoFit/>
          </a:bodyPr>
          <a:lstStyle/>
          <a:p>
            <a:r>
              <a:rPr lang="en-CA" sz="2800" b="1" dirty="0">
                <a:solidFill>
                  <a:schemeClr val="bg1"/>
                </a:solidFill>
                <a:latin typeface="Arial" panose="020B0604020202020204" pitchFamily="34" charset="0"/>
                <a:cs typeface="Arial" panose="020B0604020202020204" pitchFamily="34" charset="0"/>
              </a:rPr>
              <a:t>2.2 What Strategies Can We use for Managing the Stress of Being an Entrepreneur?</a:t>
            </a:r>
            <a:endParaRPr lang="en-US" sz="2800" b="1" dirty="0">
              <a:solidFill>
                <a:schemeClr val="bg1"/>
              </a:solidFill>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 xmlns:a16="http://schemas.microsoft.com/office/drawing/2014/main" id="{E233BC00-B219-4D40-B089-A2512272D856}"/>
              </a:ext>
            </a:extLst>
          </p:cNvPr>
          <p:cNvCxnSpPr>
            <a:cxnSpLocks/>
          </p:cNvCxnSpPr>
          <p:nvPr/>
        </p:nvCxnSpPr>
        <p:spPr>
          <a:xfrm>
            <a:off x="9214402" y="851337"/>
            <a:ext cx="0" cy="4729655"/>
          </a:xfrm>
          <a:prstGeom prst="straightConnector1">
            <a:avLst/>
          </a:prstGeom>
          <a:ln w="60325">
            <a:solidFill>
              <a:srgbClr val="0DB14B"/>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DC683E07-09CF-4CEE-9FF8-F09653509BA7}"/>
              </a:ext>
            </a:extLst>
          </p:cNvPr>
          <p:cNvCxnSpPr>
            <a:cxnSpLocks/>
          </p:cNvCxnSpPr>
          <p:nvPr/>
        </p:nvCxnSpPr>
        <p:spPr>
          <a:xfrm flipH="1">
            <a:off x="6833995" y="3200586"/>
            <a:ext cx="4776813" cy="0"/>
          </a:xfrm>
          <a:prstGeom prst="straightConnector1">
            <a:avLst/>
          </a:prstGeom>
          <a:ln w="60325">
            <a:solidFill>
              <a:srgbClr val="0DB14B"/>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A1623A91-E538-4E0D-8DC1-7AF3E9193F83}"/>
              </a:ext>
            </a:extLst>
          </p:cNvPr>
          <p:cNvSpPr txBox="1"/>
          <p:nvPr/>
        </p:nvSpPr>
        <p:spPr>
          <a:xfrm>
            <a:off x="7084781" y="1808576"/>
            <a:ext cx="1927520" cy="707886"/>
          </a:xfrm>
          <a:prstGeom prst="rect">
            <a:avLst/>
          </a:prstGeom>
          <a:noFill/>
        </p:spPr>
        <p:txBody>
          <a:bodyPr wrap="square" rtlCol="0">
            <a:spAutoFit/>
          </a:bodyPr>
          <a:lstStyle/>
          <a:p>
            <a:pPr algn="ctr"/>
            <a:r>
              <a:rPr lang="en-US" sz="2000" b="1" dirty="0">
                <a:solidFill>
                  <a:srgbClr val="E76F0A"/>
                </a:solidFill>
                <a:latin typeface="Arial" panose="020B0604020202020204" pitchFamily="34" charset="0"/>
                <a:cs typeface="Arial" panose="020B0604020202020204" pitchFamily="34" charset="0"/>
              </a:rPr>
              <a:t>Important/ Can Control</a:t>
            </a:r>
            <a:endParaRPr lang="en-US" sz="2400" b="1" dirty="0">
              <a:solidFill>
                <a:srgbClr val="E76F0A"/>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B3B65791-A611-42BE-9E94-A8F167B12139}"/>
              </a:ext>
            </a:extLst>
          </p:cNvPr>
          <p:cNvSpPr txBox="1"/>
          <p:nvPr/>
        </p:nvSpPr>
        <p:spPr>
          <a:xfrm>
            <a:off x="9387152" y="1783650"/>
            <a:ext cx="2109401" cy="707886"/>
          </a:xfrm>
          <a:prstGeom prst="rect">
            <a:avLst/>
          </a:prstGeom>
          <a:noFill/>
        </p:spPr>
        <p:txBody>
          <a:bodyPr wrap="square" rtlCol="0">
            <a:spAutoFit/>
          </a:bodyPr>
          <a:lstStyle/>
          <a:p>
            <a:pPr algn="ctr"/>
            <a:r>
              <a:rPr lang="en-US" sz="2000" b="1" dirty="0">
                <a:solidFill>
                  <a:srgbClr val="793905"/>
                </a:solidFill>
                <a:latin typeface="Arial" panose="020B0604020202020204" pitchFamily="34" charset="0"/>
                <a:cs typeface="Arial" panose="020B0604020202020204" pitchFamily="34" charset="0"/>
              </a:rPr>
              <a:t>Important/ Can’t Control</a:t>
            </a:r>
            <a:endParaRPr lang="en-US" sz="2400" b="1" dirty="0">
              <a:solidFill>
                <a:srgbClr val="793905"/>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FB2C209F-352C-40D5-AACA-6427824494BA}"/>
              </a:ext>
            </a:extLst>
          </p:cNvPr>
          <p:cNvSpPr txBox="1"/>
          <p:nvPr/>
        </p:nvSpPr>
        <p:spPr>
          <a:xfrm>
            <a:off x="7097243" y="3896106"/>
            <a:ext cx="1927520" cy="707886"/>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Unimportant/ Can Control</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EEAFEE70-14DF-470B-825B-71A8F0FC74B8}"/>
              </a:ext>
            </a:extLst>
          </p:cNvPr>
          <p:cNvSpPr txBox="1"/>
          <p:nvPr/>
        </p:nvSpPr>
        <p:spPr>
          <a:xfrm>
            <a:off x="9399615" y="3871179"/>
            <a:ext cx="2109401"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Unimportant/ Can’t Control</a:t>
            </a:r>
            <a:endParaRPr lang="en-US" sz="24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698BD5F4-7B52-4C35-8382-E72CE14DEEB0}"/>
              </a:ext>
            </a:extLst>
          </p:cNvPr>
          <p:cNvSpPr txBox="1"/>
          <p:nvPr/>
        </p:nvSpPr>
        <p:spPr>
          <a:xfrm>
            <a:off x="530654" y="4311476"/>
            <a:ext cx="5139678" cy="523220"/>
          </a:xfrm>
          <a:prstGeom prst="rect">
            <a:avLst/>
          </a:prstGeom>
          <a:noFill/>
        </p:spPr>
        <p:txBody>
          <a:bodyPr wrap="square" rtlCol="0">
            <a:spAutoFit/>
          </a:bodyPr>
          <a:lstStyle/>
          <a:p>
            <a:r>
              <a:rPr lang="en-CA" sz="2800" b="1" dirty="0">
                <a:solidFill>
                  <a:schemeClr val="bg1"/>
                </a:solidFill>
                <a:latin typeface="Arial" panose="020B0604020202020204" pitchFamily="34" charset="0"/>
                <a:cs typeface="Arial" panose="020B0604020202020204" pitchFamily="34" charset="0"/>
              </a:rPr>
              <a:t>Realistic Locus of Control</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3541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22</a:t>
            </a:fld>
            <a:endParaRPr lang="en-US"/>
          </a:p>
        </p:txBody>
      </p:sp>
      <p:pic>
        <p:nvPicPr>
          <p:cNvPr id="5" name="Picture Placeholder 4">
            <a:extLst>
              <a:ext uri="{FF2B5EF4-FFF2-40B4-BE49-F238E27FC236}">
                <a16:creationId xmlns="" xmlns:a16="http://schemas.microsoft.com/office/drawing/2014/main" id="{17B1C2CE-54E3-47C5-B3D8-8DCE59763CB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1076" r="8496"/>
          <a:stretch/>
        </p:blipFill>
        <p:spPr>
          <a:xfrm>
            <a:off x="7021166" y="0"/>
            <a:ext cx="5170834" cy="6429087"/>
          </a:xfrm>
        </p:spPr>
      </p:pic>
      <p:pic>
        <p:nvPicPr>
          <p:cNvPr id="8" name="Picture 7">
            <a:extLst>
              <a:ext uri="{FF2B5EF4-FFF2-40B4-BE49-F238E27FC236}">
                <a16:creationId xmlns="" xmlns:a16="http://schemas.microsoft.com/office/drawing/2014/main" id="{0C3FD53A-6585-48C7-8F0D-ED68D1D48D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TextBox 14">
            <a:extLst>
              <a:ext uri="{FF2B5EF4-FFF2-40B4-BE49-F238E27FC236}">
                <a16:creationId xmlns="" xmlns:a16="http://schemas.microsoft.com/office/drawing/2014/main" id="{3CC20EFC-AFEE-4C8D-B4E6-6C1D2009E0A4}"/>
              </a:ext>
            </a:extLst>
          </p:cNvPr>
          <p:cNvSpPr txBox="1"/>
          <p:nvPr/>
        </p:nvSpPr>
        <p:spPr>
          <a:xfrm>
            <a:off x="294408" y="322118"/>
            <a:ext cx="5597237" cy="707886"/>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Stress</a:t>
            </a:r>
            <a:endParaRPr lang="en-US" sz="40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62B0D5A2-630E-4D26-AEAA-9EFC8D97C013}"/>
              </a:ext>
            </a:extLst>
          </p:cNvPr>
          <p:cNvSpPr txBox="1"/>
          <p:nvPr/>
        </p:nvSpPr>
        <p:spPr>
          <a:xfrm>
            <a:off x="315191" y="1037502"/>
            <a:ext cx="5980678"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Don’t “Awfulize”</a:t>
            </a:r>
            <a:endParaRPr lang="en-US" sz="2800" b="1" dirty="0">
              <a:solidFill>
                <a:srgbClr val="E76F0A"/>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 xmlns:a16="http://schemas.microsoft.com/office/drawing/2014/main" id="{83E4E972-4AEC-4537-9275-7D77C8FB8C9E}"/>
              </a:ext>
            </a:extLst>
          </p:cNvPr>
          <p:cNvCxnSpPr>
            <a:cxnSpLocks/>
          </p:cNvCxnSpPr>
          <p:nvPr/>
        </p:nvCxnSpPr>
        <p:spPr>
          <a:xfrm flipH="1">
            <a:off x="961697" y="2112579"/>
            <a:ext cx="3941379" cy="3294993"/>
          </a:xfrm>
          <a:prstGeom prst="straightConnector1">
            <a:avLst/>
          </a:prstGeom>
          <a:ln w="73025">
            <a:solidFill>
              <a:srgbClr val="0DB14B"/>
            </a:solidFill>
            <a:headEnd type="arrow" w="lg" len="sm"/>
            <a:tailEnd type="none" w="lg" len="sm"/>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AAF991C7-F683-495A-9F9D-EC56986F2D46}"/>
              </a:ext>
            </a:extLst>
          </p:cNvPr>
          <p:cNvSpPr/>
          <p:nvPr/>
        </p:nvSpPr>
        <p:spPr>
          <a:xfrm>
            <a:off x="1293571" y="4851913"/>
            <a:ext cx="282982" cy="282982"/>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0A717721-A955-4289-90FF-0ED4A035D445}"/>
              </a:ext>
            </a:extLst>
          </p:cNvPr>
          <p:cNvSpPr txBox="1"/>
          <p:nvPr/>
        </p:nvSpPr>
        <p:spPr>
          <a:xfrm>
            <a:off x="1629479" y="4804781"/>
            <a:ext cx="2233071" cy="400110"/>
          </a:xfrm>
          <a:prstGeom prst="rect">
            <a:avLst/>
          </a:prstGeom>
          <a:noFill/>
        </p:spPr>
        <p:txBody>
          <a:bodyPr wrap="square" rtlCol="0">
            <a:spAutoFit/>
          </a:bodyPr>
          <a:lstStyle/>
          <a:p>
            <a:r>
              <a:rPr lang="en-US" sz="2000" b="1" dirty="0">
                <a:solidFill>
                  <a:srgbClr val="E76F0A"/>
                </a:solidFill>
                <a:latin typeface="Arial" panose="020B0604020202020204" pitchFamily="34" charset="0"/>
                <a:cs typeface="Arial" panose="020B0604020202020204" pitchFamily="34" charset="0"/>
              </a:rPr>
              <a:t>Problem</a:t>
            </a:r>
            <a:endParaRPr lang="en-US" sz="2400" b="1" dirty="0">
              <a:solidFill>
                <a:srgbClr val="E76F0A"/>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 xmlns:a16="http://schemas.microsoft.com/office/drawing/2014/main" id="{951E5F2F-C91C-4BCF-90D8-27DF84AE9B73}"/>
              </a:ext>
            </a:extLst>
          </p:cNvPr>
          <p:cNvSpPr/>
          <p:nvPr/>
        </p:nvSpPr>
        <p:spPr>
          <a:xfrm>
            <a:off x="2260525" y="3816647"/>
            <a:ext cx="514206" cy="514206"/>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4E0D9EBD-8554-4FFF-93F7-E88A73544BE6}"/>
              </a:ext>
            </a:extLst>
          </p:cNvPr>
          <p:cNvSpPr txBox="1"/>
          <p:nvPr/>
        </p:nvSpPr>
        <p:spPr>
          <a:xfrm>
            <a:off x="2916996" y="3837830"/>
            <a:ext cx="2233071"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Problem</a:t>
            </a:r>
            <a:endParaRPr lang="en-US" sz="3200" b="1" dirty="0">
              <a:solidFill>
                <a:srgbClr val="E76F0A"/>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 xmlns:a16="http://schemas.microsoft.com/office/drawing/2014/main" id="{1F052E26-E6EE-4C2E-A647-E4D9E403FD8D}"/>
              </a:ext>
            </a:extLst>
          </p:cNvPr>
          <p:cNvSpPr/>
          <p:nvPr/>
        </p:nvSpPr>
        <p:spPr>
          <a:xfrm>
            <a:off x="3416663" y="2576426"/>
            <a:ext cx="871558" cy="871558"/>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6345C56-9143-407E-BAD8-101D1ECA3452}"/>
              </a:ext>
            </a:extLst>
          </p:cNvPr>
          <p:cNvSpPr txBox="1"/>
          <p:nvPr/>
        </p:nvSpPr>
        <p:spPr>
          <a:xfrm>
            <a:off x="4393700" y="2697457"/>
            <a:ext cx="2233071" cy="646331"/>
          </a:xfrm>
          <a:prstGeom prst="rect">
            <a:avLst/>
          </a:prstGeom>
          <a:noFill/>
        </p:spPr>
        <p:txBody>
          <a:bodyPr wrap="square" rtlCol="0">
            <a:spAutoFit/>
          </a:bodyPr>
          <a:lstStyle/>
          <a:p>
            <a:r>
              <a:rPr lang="en-US" sz="3600" b="1" dirty="0">
                <a:solidFill>
                  <a:srgbClr val="E76F0A"/>
                </a:solidFill>
                <a:latin typeface="Arial" panose="020B0604020202020204" pitchFamily="34" charset="0"/>
                <a:cs typeface="Arial" panose="020B0604020202020204" pitchFamily="34" charset="0"/>
              </a:rPr>
              <a:t>Problem</a:t>
            </a:r>
            <a:endParaRPr lang="en-US" sz="40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6299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000"/>
                            </p:stCondLst>
                            <p:childTnLst>
                              <p:par>
                                <p:cTn id="15" presetID="53" presetClass="entr" presetSubtype="16" fill="hold" grpId="0" nodeType="afterEffect">
                                  <p:stCondLst>
                                    <p:cond delay="5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53" presetClass="entr" presetSubtype="16" fill="hold" grpId="0" nodeType="after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767ACC4-469C-4258-859B-4AB72565DD1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2101163"/>
            <a:ext cx="12192002" cy="4603699"/>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1"/>
            <a:ext cx="12192000" cy="2308485"/>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23</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Stress</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89402A5F-711C-4802-B4F9-52DF41DB047B}"/>
              </a:ext>
            </a:extLst>
          </p:cNvPr>
          <p:cNvSpPr txBox="1"/>
          <p:nvPr/>
        </p:nvSpPr>
        <p:spPr>
          <a:xfrm>
            <a:off x="2633471" y="1337304"/>
            <a:ext cx="6925058" cy="523220"/>
          </a:xfrm>
          <a:prstGeom prst="rect">
            <a:avLst/>
          </a:prstGeom>
          <a:noFill/>
        </p:spPr>
        <p:txBody>
          <a:bodyPr wrap="square" rtlCol="0">
            <a:spAutoFit/>
          </a:bodyPr>
          <a:lstStyle/>
          <a:p>
            <a:pPr algn="ctr"/>
            <a:r>
              <a:rPr lang="en-CA" sz="2800" b="1" dirty="0">
                <a:latin typeface="Arial" panose="020B0604020202020204" pitchFamily="34" charset="0"/>
                <a:cs typeface="Arial" panose="020B0604020202020204" pitchFamily="34" charset="0"/>
              </a:rPr>
              <a:t>Don’t React to Other People’s Stress</a:t>
            </a:r>
            <a:endParaRPr lang="en-US" sz="28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099EAFE9-F311-4758-9219-87C815918DD4}"/>
              </a:ext>
            </a:extLst>
          </p:cNvPr>
          <p:cNvGrpSpPr/>
          <p:nvPr/>
        </p:nvGrpSpPr>
        <p:grpSpPr>
          <a:xfrm>
            <a:off x="6730235" y="2743201"/>
            <a:ext cx="4417626" cy="3326522"/>
            <a:chOff x="6730235" y="2743201"/>
            <a:chExt cx="4417626" cy="3326522"/>
          </a:xfrm>
        </p:grpSpPr>
        <p:sp>
          <p:nvSpPr>
            <p:cNvPr id="6" name="Arrow: Right 5">
              <a:extLst>
                <a:ext uri="{FF2B5EF4-FFF2-40B4-BE49-F238E27FC236}">
                  <a16:creationId xmlns="" xmlns:a16="http://schemas.microsoft.com/office/drawing/2014/main" id="{AC3B0B26-1621-4BA8-A471-B6C7D9600C14}"/>
                </a:ext>
              </a:extLst>
            </p:cNvPr>
            <p:cNvSpPr/>
            <p:nvPr/>
          </p:nvSpPr>
          <p:spPr>
            <a:xfrm>
              <a:off x="6730235" y="2743201"/>
              <a:ext cx="4417626" cy="3326522"/>
            </a:xfrm>
            <a:prstGeom prst="rightArrow">
              <a:avLst/>
            </a:prstGeom>
            <a:solidFill>
              <a:srgbClr val="0DB14B">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577D47E6-CBEC-436F-8B4A-62540B28591B}"/>
                </a:ext>
              </a:extLst>
            </p:cNvPr>
            <p:cNvSpPr txBox="1"/>
            <p:nvPr/>
          </p:nvSpPr>
          <p:spPr>
            <a:xfrm>
              <a:off x="7311673" y="3765933"/>
              <a:ext cx="2226465"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You</a:t>
              </a:r>
              <a:endParaRPr lang="en-US" sz="7200" b="1" dirty="0">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 xmlns:a16="http://schemas.microsoft.com/office/drawing/2014/main" id="{38F198FF-49E6-4193-8C5A-4DF77EC05F7D}"/>
              </a:ext>
            </a:extLst>
          </p:cNvPr>
          <p:cNvGrpSpPr/>
          <p:nvPr/>
        </p:nvGrpSpPr>
        <p:grpSpPr>
          <a:xfrm>
            <a:off x="1009145" y="2743202"/>
            <a:ext cx="4417626" cy="3326522"/>
            <a:chOff x="1009145" y="2743202"/>
            <a:chExt cx="4417626" cy="3326522"/>
          </a:xfrm>
        </p:grpSpPr>
        <p:sp>
          <p:nvSpPr>
            <p:cNvPr id="32" name="Arrow: Right 31">
              <a:extLst>
                <a:ext uri="{FF2B5EF4-FFF2-40B4-BE49-F238E27FC236}">
                  <a16:creationId xmlns="" xmlns:a16="http://schemas.microsoft.com/office/drawing/2014/main" id="{DCBB3EE7-9E91-49E6-AD0B-B37F9A7F172C}"/>
                </a:ext>
              </a:extLst>
            </p:cNvPr>
            <p:cNvSpPr/>
            <p:nvPr/>
          </p:nvSpPr>
          <p:spPr>
            <a:xfrm rot="10800000">
              <a:off x="1009145" y="2743202"/>
              <a:ext cx="4417626" cy="3326522"/>
            </a:xfrm>
            <a:prstGeom prst="rightArrow">
              <a:avLst/>
            </a:prstGeom>
            <a:solidFill>
              <a:srgbClr val="E76F0A">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AA4BB346-CCDE-467D-8410-7F162471B3E9}"/>
                </a:ext>
              </a:extLst>
            </p:cNvPr>
            <p:cNvSpPr txBox="1"/>
            <p:nvPr/>
          </p:nvSpPr>
          <p:spPr>
            <a:xfrm>
              <a:off x="2079314" y="3765934"/>
              <a:ext cx="3012948"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Others</a:t>
              </a:r>
              <a:endParaRPr lang="en-US" sz="7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750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1000"/>
                                        <p:tgtEl>
                                          <p:spTgt spid="2"/>
                                        </p:tgtEl>
                                      </p:cBhvr>
                                    </p:animEffect>
                                  </p:childTnLst>
                                </p:cTn>
                              </p:par>
                            </p:childTnLst>
                          </p:cTn>
                        </p:par>
                        <p:par>
                          <p:cTn id="8" fill="hold">
                            <p:stCondLst>
                              <p:cond delay="1500"/>
                            </p:stCondLst>
                            <p:childTnLst>
                              <p:par>
                                <p:cTn id="9" presetID="21" presetClass="entr" presetSubtype="1"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B25B0BF2-C789-463D-99EB-B4CE427DDDFA}"/>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12192000" cy="6858000"/>
          </a:xfr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24</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6364821" y="-419724"/>
            <a:ext cx="4684614" cy="468461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897539"/>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Stress</a:t>
            </a:r>
            <a:endParaRPr lang="en-US" sz="72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807778" y="2077955"/>
            <a:ext cx="3726872" cy="707886"/>
          </a:xfrm>
          <a:prstGeom prst="rect">
            <a:avLst/>
          </a:prstGeom>
          <a:noFill/>
        </p:spPr>
        <p:txBody>
          <a:bodyPr wrap="square" rtlCol="0">
            <a:spAutoFit/>
          </a:bodyPr>
          <a:lstStyle/>
          <a:p>
            <a:pPr algn="ctr"/>
            <a:r>
              <a:rPr lang="en-CA" sz="4000" b="1" dirty="0">
                <a:latin typeface="Arial" panose="020B0604020202020204" pitchFamily="34" charset="0"/>
                <a:cs typeface="Arial" panose="020B0604020202020204" pitchFamily="34" charset="0"/>
              </a:rPr>
              <a:t>Go for a Walk</a:t>
            </a:r>
            <a:endParaRPr lang="en-US" sz="4000" b="1"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91206683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25</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170"/>
          <a:stretch/>
        </p:blipFill>
        <p:spPr>
          <a:xfrm>
            <a:off x="0" y="0"/>
            <a:ext cx="6289549" cy="6429087"/>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63062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7564583" y="3452405"/>
            <a:ext cx="3116556" cy="523220"/>
          </a:xfrm>
          <a:prstGeom prst="rect">
            <a:avLst/>
          </a:prstGeom>
          <a:noFill/>
        </p:spPr>
        <p:txBody>
          <a:bodyPr wrap="square" rtlCol="0">
            <a:spAutoFit/>
          </a:bodyPr>
          <a:lstStyle/>
          <a:p>
            <a:pPr algn="ctr"/>
            <a:r>
              <a:rPr lang="en-CA" sz="2800" b="1" dirty="0">
                <a:solidFill>
                  <a:srgbClr val="0DB14B"/>
                </a:solidFill>
                <a:latin typeface="Arial" panose="020B0604020202020204" pitchFamily="34" charset="0"/>
                <a:cs typeface="Arial" panose="020B0604020202020204" pitchFamily="34" charset="0"/>
              </a:rPr>
              <a:t>Watch the video</a:t>
            </a:r>
            <a:endParaRPr lang="en-US" sz="2800" b="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335983" y="4115076"/>
            <a:ext cx="3573756" cy="1166410"/>
          </a:xfrm>
          <a:prstGeom prst="rect">
            <a:avLst/>
          </a:prstGeom>
          <a:noFill/>
        </p:spPr>
        <p:txBody>
          <a:bodyPr wrap="square" rtlCol="0">
            <a:spAutoFit/>
          </a:bodyPr>
          <a:lstStyle/>
          <a:p>
            <a:pPr algn="ctr">
              <a:lnSpc>
                <a:spcPct val="120000"/>
              </a:lnSpc>
            </a:pPr>
            <a:r>
              <a:rPr lang="en-CA" sz="2000" dirty="0">
                <a:latin typeface="Arial" panose="020B0604020202020204" pitchFamily="34" charset="0"/>
                <a:cs typeface="Arial" panose="020B0604020202020204" pitchFamily="34" charset="0"/>
              </a:rPr>
              <a:t>Note down additional stress management strategies suggested by the speaker.</a:t>
            </a:r>
            <a:endParaRPr lang="en-US" sz="24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1012874"/>
            <a:ext cx="1565588" cy="1565588"/>
          </a:xfrm>
          <a:prstGeom prst="rect">
            <a:avLst/>
          </a:prstGeom>
        </p:spPr>
      </p:pic>
    </p:spTree>
    <p:extLst>
      <p:ext uri="{BB962C8B-B14F-4D97-AF65-F5344CB8AC3E}">
        <p14:creationId xmlns:p14="http://schemas.microsoft.com/office/powerpoint/2010/main" val="1531899294"/>
      </p:ext>
    </p:extLst>
  </p:cSld>
  <p:clrMapOvr>
    <a:masterClrMapping/>
  </p:clrMapOvr>
  <p:transition spd="slow">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26</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582172"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https://www.youtube.com/watch?v=RcGyVTAoXEU</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How to Make Stress Your Friend by Kelly </a:t>
            </a:r>
            <a:r>
              <a:rPr lang="en-US" sz="3600" b="1" i="1" dirty="0" err="1">
                <a:latin typeface="Arial" panose="020B0604020202020204" pitchFamily="34" charset="0"/>
                <a:cs typeface="Arial" panose="020B0604020202020204" pitchFamily="34" charset="0"/>
              </a:rPr>
              <a:t>McGonical</a:t>
            </a:r>
            <a:endParaRPr lang="en-US" sz="3600" b="1" i="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486F3F45-43EC-4520-8CD1-CFC49AA80A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4013" y="1434968"/>
            <a:ext cx="5219396" cy="2918917"/>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2887543040"/>
      </p:ext>
    </p:extLst>
  </p:cSld>
  <p:clrMapOvr>
    <a:masterClrMapping/>
  </p:clrMapOvr>
  <p:transition spd="slow">
    <p:cover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039" r="3786"/>
          <a:stretch/>
        </p:blipFill>
        <p:spPr>
          <a:xfrm>
            <a:off x="0" y="-1"/>
            <a:ext cx="5476009" cy="6429087"/>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1"/>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27</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6207149"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Risk</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6227931"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3. What is Risk?</a:t>
            </a:r>
            <a:endParaRPr lang="en-US" sz="2800" b="1" dirty="0">
              <a:solidFill>
                <a:srgbClr val="E76F0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6279888" y="2081645"/>
            <a:ext cx="5732316" cy="2923877"/>
          </a:xfrm>
          <a:prstGeom prst="rect">
            <a:avLst/>
          </a:prstGeom>
          <a:noFill/>
        </p:spPr>
        <p:txBody>
          <a:bodyPr wrap="square" rtlCol="0">
            <a:spAutoFit/>
          </a:bodyPr>
          <a:lstStyle/>
          <a:p>
            <a:r>
              <a:rPr lang="en-CA" sz="2400" b="1" dirty="0">
                <a:solidFill>
                  <a:srgbClr val="0DB14B"/>
                </a:solidFill>
                <a:latin typeface="Arial" panose="020B0604020202020204" pitchFamily="34" charset="0"/>
                <a:cs typeface="Arial" panose="020B0604020202020204" pitchFamily="34" charset="0"/>
              </a:rPr>
              <a:t>Risk</a:t>
            </a:r>
            <a:r>
              <a:rPr lang="en-CA" sz="2000" dirty="0">
                <a:latin typeface="Arial" panose="020B0604020202020204" pitchFamily="34" charset="0"/>
                <a:cs typeface="Arial" panose="020B0604020202020204" pitchFamily="34" charset="0"/>
              </a:rPr>
              <a:t> is the exposure to the chance of loss, danger or hazard.</a:t>
            </a:r>
          </a:p>
          <a:p>
            <a:endParaRPr lang="en-CA" sz="2000"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As entrepreneurs we face risk every day:</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Not getting paid by customers</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Not finding financing</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Changing regulations</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Product or service risk</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Random events</a:t>
            </a:r>
            <a:endParaRPr lang="en-US" sz="20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279180476"/>
      </p:ext>
    </p:extLst>
  </p:cSld>
  <p:clrMapOvr>
    <a:masterClrMapping/>
  </p:clrMapOvr>
  <p:transition spd="slow">
    <p:cover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28</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487342"/>
            <a:ext cx="384611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Know the risks in your business.</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463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1" y="1258019"/>
            <a:ext cx="4573704"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Have a plan for your business to eliminate, mitigate or manage each of these risks.</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23161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178576"/>
            <a:ext cx="396717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Scan your environment for changes to the risk to your business.</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211687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3024181"/>
            <a:ext cx="33112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Continually gather information about your industry.</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300212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3944738"/>
            <a:ext cx="33112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Stay connected to others running similar businesses.</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3887380"/>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20089" y="4955236"/>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Keep your skills current.</a:t>
            </a:r>
            <a:endParaRPr lang="en-US" sz="20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65261" y="477263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56620" y="-441981"/>
            <a:ext cx="6144980" cy="6144980"/>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975856" y="3464515"/>
            <a:ext cx="3138164" cy="1815882"/>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We have to manage risk strategically as an entrepreneur.</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146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4500"/>
                            </p:stCondLst>
                            <p:childTnLst>
                              <p:par>
                                <p:cTn id="60" presetID="42" presetClass="entr" presetSubtype="0"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43"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1"/>
            <a:ext cx="12192000" cy="2578309"/>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29</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Risk</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89402A5F-711C-4802-B4F9-52DF41DB047B}"/>
              </a:ext>
            </a:extLst>
          </p:cNvPr>
          <p:cNvSpPr txBox="1"/>
          <p:nvPr/>
        </p:nvSpPr>
        <p:spPr>
          <a:xfrm>
            <a:off x="2633471" y="1337305"/>
            <a:ext cx="6925058" cy="954107"/>
          </a:xfrm>
          <a:prstGeom prst="rect">
            <a:avLst/>
          </a:prstGeom>
          <a:noFill/>
        </p:spPr>
        <p:txBody>
          <a:bodyPr wrap="square" rtlCol="0">
            <a:spAutoFit/>
          </a:bodyPr>
          <a:lstStyle/>
          <a:p>
            <a:pPr algn="ctr"/>
            <a:r>
              <a:rPr lang="en-CA" sz="2800" b="1" dirty="0">
                <a:latin typeface="Arial" panose="020B0604020202020204" pitchFamily="34" charset="0"/>
                <a:cs typeface="Arial" panose="020B0604020202020204" pitchFamily="34" charset="0"/>
              </a:rPr>
              <a:t>Where would you place yourself on the risk tolerance continuum below?</a:t>
            </a:r>
            <a:endParaRPr lang="en-US" sz="2800" b="1"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 xmlns:a16="http://schemas.microsoft.com/office/drawing/2014/main" id="{5E9D9299-1BD6-45F2-92E8-18D051FC98C3}"/>
              </a:ext>
            </a:extLst>
          </p:cNvPr>
          <p:cNvCxnSpPr>
            <a:cxnSpLocks/>
          </p:cNvCxnSpPr>
          <p:nvPr/>
        </p:nvCxnSpPr>
        <p:spPr>
          <a:xfrm flipH="1">
            <a:off x="1324303" y="5071241"/>
            <a:ext cx="9853450" cy="0"/>
          </a:xfrm>
          <a:prstGeom prst="straightConnector1">
            <a:avLst/>
          </a:prstGeom>
          <a:ln w="92075">
            <a:solidFill>
              <a:srgbClr val="0DB14B"/>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0CD58AFD-E3AC-4479-80FE-5ACC62BDBC94}"/>
              </a:ext>
            </a:extLst>
          </p:cNvPr>
          <p:cNvSpPr txBox="1"/>
          <p:nvPr/>
        </p:nvSpPr>
        <p:spPr>
          <a:xfrm>
            <a:off x="1101890" y="3834250"/>
            <a:ext cx="3422814" cy="954107"/>
          </a:xfrm>
          <a:prstGeom prst="rect">
            <a:avLst/>
          </a:prstGeom>
          <a:noFill/>
        </p:spPr>
        <p:txBody>
          <a:bodyPr wrap="square" rtlCol="0">
            <a:spAutoFit/>
          </a:bodyPr>
          <a:lstStyle/>
          <a:p>
            <a:pPr algn="ctr"/>
            <a:r>
              <a:rPr lang="en-US" sz="2800" b="1" dirty="0">
                <a:solidFill>
                  <a:srgbClr val="E76F0A"/>
                </a:solidFill>
                <a:latin typeface="Arial" panose="020B0604020202020204" pitchFamily="34" charset="0"/>
                <a:cs typeface="Arial" panose="020B0604020202020204" pitchFamily="34" charset="0"/>
              </a:rPr>
              <a:t>Very Comfortable with Risk</a:t>
            </a:r>
            <a:endParaRPr lang="en-US" sz="3200" b="1" dirty="0">
              <a:solidFill>
                <a:srgbClr val="E76F0A"/>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26E81FF6-5BF8-458B-9A9C-377DBB308022}"/>
              </a:ext>
            </a:extLst>
          </p:cNvPr>
          <p:cNvSpPr txBox="1"/>
          <p:nvPr/>
        </p:nvSpPr>
        <p:spPr>
          <a:xfrm>
            <a:off x="7800404" y="3828995"/>
            <a:ext cx="3673468"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Very Uncomfortable with Risk</a:t>
            </a:r>
            <a:endParaRPr lang="en-US" sz="3200" b="1" dirty="0">
              <a:latin typeface="Arial" panose="020B0604020202020204" pitchFamily="34" charset="0"/>
              <a:cs typeface="Arial" panose="020B0604020202020204" pitchFamily="34" charset="0"/>
            </a:endParaRPr>
          </a:p>
        </p:txBody>
      </p:sp>
      <p:sp>
        <p:nvSpPr>
          <p:cNvPr id="12" name="Oval 11">
            <a:extLst>
              <a:ext uri="{FF2B5EF4-FFF2-40B4-BE49-F238E27FC236}">
                <a16:creationId xmlns="" xmlns:a16="http://schemas.microsoft.com/office/drawing/2014/main" id="{6EEE2583-F7A9-4C6F-B379-7A507428FFED}"/>
              </a:ext>
            </a:extLst>
          </p:cNvPr>
          <p:cNvSpPr/>
          <p:nvPr/>
        </p:nvSpPr>
        <p:spPr>
          <a:xfrm>
            <a:off x="1977205" y="4912242"/>
            <a:ext cx="316960" cy="316960"/>
          </a:xfrm>
          <a:prstGeom prst="ellipse">
            <a:avLst/>
          </a:prstGeom>
          <a:solidFill>
            <a:srgbClr val="FFFFFF"/>
          </a:solid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0545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autoRev="1" fill="hold" grpId="0" nodeType="withEffect">
                                  <p:stCondLst>
                                    <p:cond delay="0"/>
                                  </p:stCondLst>
                                  <p:childTnLst>
                                    <p:animMotion origin="layout" path="M -2.08333E-7 -1.85185E-6 L 0.67292 -1.85185E-6 " pathEditMode="relative" rAng="0" ptsTypes="AA">
                                      <p:cBhvr>
                                        <p:cTn id="6" dur="4000" fill="hold"/>
                                        <p:tgtEl>
                                          <p:spTgt spid="12"/>
                                        </p:tgtEl>
                                        <p:attrNameLst>
                                          <p:attrName>ppt_x</p:attrName>
                                          <p:attrName>ppt_y</p:attrName>
                                        </p:attrNameLst>
                                      </p:cBhvr>
                                      <p:rCtr x="3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 xmlns:a16="http://schemas.microsoft.com/office/drawing/2014/main" id="{4EB39B9A-12E4-430F-8170-E6A8CDD15C7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Rectangle 19">
            <a:extLst>
              <a:ext uri="{FF2B5EF4-FFF2-40B4-BE49-F238E27FC236}">
                <a16:creationId xmlns="" xmlns:a16="http://schemas.microsoft.com/office/drawing/2014/main" id="{A3C25682-E216-4A64-990D-600519699016}"/>
              </a:ext>
            </a:extLst>
          </p:cNvPr>
          <p:cNvSpPr/>
          <p:nvPr/>
        </p:nvSpPr>
        <p:spPr>
          <a:xfrm>
            <a:off x="0" y="0"/>
            <a:ext cx="5392882"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EF72B780-96B8-4880-9941-E57317D31C56}"/>
              </a:ext>
            </a:extLst>
          </p:cNvPr>
          <p:cNvSpPr/>
          <p:nvPr/>
        </p:nvSpPr>
        <p:spPr>
          <a:xfrm>
            <a:off x="0" y="6431973"/>
            <a:ext cx="12192000" cy="42602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a:t>
            </a:fld>
            <a:endParaRPr lang="en-US"/>
          </a:p>
        </p:txBody>
      </p:sp>
      <p:sp>
        <p:nvSpPr>
          <p:cNvPr id="26" name="TextBox 25">
            <a:extLst>
              <a:ext uri="{FF2B5EF4-FFF2-40B4-BE49-F238E27FC236}">
                <a16:creationId xmlns="" xmlns:a16="http://schemas.microsoft.com/office/drawing/2014/main" id="{40418559-F5E2-4C23-94F8-6E4B71331DF1}"/>
              </a:ext>
            </a:extLst>
          </p:cNvPr>
          <p:cNvSpPr txBox="1"/>
          <p:nvPr/>
        </p:nvSpPr>
        <p:spPr>
          <a:xfrm>
            <a:off x="221673" y="696191"/>
            <a:ext cx="5046517"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Housekeeping</a:t>
            </a:r>
            <a:endParaRPr lang="en-US" sz="54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BD7C2376-6F1A-4D0C-89A8-85E66A8065A5}"/>
              </a:ext>
            </a:extLst>
          </p:cNvPr>
          <p:cNvSpPr txBox="1"/>
          <p:nvPr/>
        </p:nvSpPr>
        <p:spPr>
          <a:xfrm>
            <a:off x="554183" y="1905001"/>
            <a:ext cx="4319154" cy="3170099"/>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Start time, break time, finish time</a:t>
            </a:r>
          </a:p>
          <a:p>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Emergency exits, emergency protocols</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Washrooms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Food and drink</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Cell phone use</a:t>
            </a:r>
          </a:p>
        </p:txBody>
      </p:sp>
      <p:pic>
        <p:nvPicPr>
          <p:cNvPr id="11" name="Picture 10" descr="A picture containing device&#10;&#10;Description automatically generated">
            <a:extLst>
              <a:ext uri="{FF2B5EF4-FFF2-40B4-BE49-F238E27FC236}">
                <a16:creationId xmlns="" xmlns:a16="http://schemas.microsoft.com/office/drawing/2014/main" id="{F7317EEA-F751-4E0F-85FA-BBD424B3B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0689002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75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 calcmode="lin" valueType="num">
                                      <p:cBhvr additive="base">
                                        <p:cTn id="12" dur="125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13" dur="125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 calcmode="lin" valueType="num">
                                      <p:cBhvr additive="base">
                                        <p:cTn id="17" dur="100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28">
                                            <p:txEl>
                                              <p:pRg st="6" end="6"/>
                                            </p:txEl>
                                          </p:spTgt>
                                        </p:tgtEl>
                                        <p:attrNameLst>
                                          <p:attrName>style.visibility</p:attrName>
                                        </p:attrNameLst>
                                      </p:cBhvr>
                                      <p:to>
                                        <p:strVal val="visible"/>
                                      </p:to>
                                    </p:set>
                                    <p:anim calcmode="lin" valueType="num">
                                      <p:cBhvr additive="base">
                                        <p:cTn id="22" dur="1000" fill="hold"/>
                                        <p:tgtEl>
                                          <p:spTgt spid="28">
                                            <p:txEl>
                                              <p:pRg st="6" end="6"/>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28">
                                            <p:txEl>
                                              <p:pRg st="8" end="8"/>
                                            </p:txEl>
                                          </p:spTgt>
                                        </p:tgtEl>
                                        <p:attrNameLst>
                                          <p:attrName>style.visibility</p:attrName>
                                        </p:attrNameLst>
                                      </p:cBhvr>
                                      <p:to>
                                        <p:strVal val="visible"/>
                                      </p:to>
                                    </p:set>
                                    <p:anim calcmode="lin" valueType="num">
                                      <p:cBhvr additive="base">
                                        <p:cTn id="27" dur="1000" fill="hold"/>
                                        <p:tgtEl>
                                          <p:spTgt spid="28">
                                            <p:txEl>
                                              <p:pRg st="8" end="8"/>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2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738" r="8987"/>
          <a:stretch/>
        </p:blipFill>
        <p:spPr>
          <a:xfrm>
            <a:off x="-9746" y="-1"/>
            <a:ext cx="5476010" cy="6421583"/>
          </a:xfrm>
          <a:prstGeom prst="rect">
            <a:avLst/>
          </a:prstGeom>
        </p:spPr>
      </p:pic>
      <p:sp>
        <p:nvSpPr>
          <p:cNvPr id="12" name="Rectangle 11">
            <a:extLst>
              <a:ext uri="{FF2B5EF4-FFF2-40B4-BE49-F238E27FC236}">
                <a16:creationId xmlns="" xmlns:a16="http://schemas.microsoft.com/office/drawing/2014/main" id="{43DF50E8-356C-4B2B-938A-32C2FC0319AF}"/>
              </a:ext>
            </a:extLst>
          </p:cNvPr>
          <p:cNvSpPr/>
          <p:nvPr/>
        </p:nvSpPr>
        <p:spPr>
          <a:xfrm>
            <a:off x="-9746"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30</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6179852"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Ambiguity</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6200634"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4. What is Ambiguity?</a:t>
            </a:r>
            <a:endParaRPr lang="en-US" sz="2800" b="1" dirty="0">
              <a:solidFill>
                <a:srgbClr val="E76F0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6252591" y="2081645"/>
            <a:ext cx="5732316" cy="2923877"/>
          </a:xfrm>
          <a:prstGeom prst="rect">
            <a:avLst/>
          </a:prstGeom>
          <a:noFill/>
        </p:spPr>
        <p:txBody>
          <a:bodyPr wrap="square" rtlCol="0">
            <a:spAutoFit/>
          </a:bodyPr>
          <a:lstStyle/>
          <a:p>
            <a:r>
              <a:rPr lang="en-CA" sz="2400" b="1" dirty="0">
                <a:solidFill>
                  <a:srgbClr val="0DB14B"/>
                </a:solidFill>
                <a:latin typeface="Arial" panose="020B0604020202020204" pitchFamily="34" charset="0"/>
                <a:cs typeface="Arial" panose="020B0604020202020204" pitchFamily="34" charset="0"/>
              </a:rPr>
              <a:t>Ambiguity</a:t>
            </a:r>
            <a:r>
              <a:rPr lang="en-CA" sz="2000" dirty="0">
                <a:latin typeface="Arial" panose="020B0604020202020204" pitchFamily="34" charset="0"/>
                <a:cs typeface="Arial" panose="020B0604020202020204" pitchFamily="34" charset="0"/>
              </a:rPr>
              <a:t> is when we don’t have enough information or clarity in a situation in order to make a good decision, but we have to make a decision anyway.  </a:t>
            </a:r>
          </a:p>
          <a:p>
            <a:endParaRPr lang="en-CA" sz="2000"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This is the daily reality of entrepreneurs.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Every day we make decisions in ambiguous situations, without enough information.</a:t>
            </a:r>
            <a:endParaRPr lang="en-US" sz="20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2355265126"/>
      </p:ext>
    </p:extLst>
  </p:cSld>
  <p:clrMapOvr>
    <a:masterClrMapping/>
  </p:clrMapOvr>
  <p:transition spd="slow">
    <p:cover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31</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487342"/>
            <a:ext cx="489542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Know the areas of ambiguity in your business.</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463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1" y="1362950"/>
            <a:ext cx="4573704"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Have a plan for your business to eliminate, mitigate or manage each of these areas of ambiguity.</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41524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538340"/>
            <a:ext cx="396717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Continually gather information about your industry.</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248413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3563827"/>
            <a:ext cx="33112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Stay connected to others running similar businesses.</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355301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4754207"/>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Keep your skills current.</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462189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40854" y="-457747"/>
            <a:ext cx="6176512" cy="6176512"/>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5648433" y="2548328"/>
            <a:ext cx="3758646" cy="3758646"/>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990846" y="3224672"/>
            <a:ext cx="3108184" cy="2246769"/>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As with risk, we have to manage ambiguity strategically as an entrepreneur.</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257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1"/>
            <a:ext cx="12192000" cy="2578309"/>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32</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Ambiguity</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89402A5F-711C-4802-B4F9-52DF41DB047B}"/>
              </a:ext>
            </a:extLst>
          </p:cNvPr>
          <p:cNvSpPr txBox="1"/>
          <p:nvPr/>
        </p:nvSpPr>
        <p:spPr>
          <a:xfrm>
            <a:off x="2633471" y="1337305"/>
            <a:ext cx="6925058" cy="954107"/>
          </a:xfrm>
          <a:prstGeom prst="rect">
            <a:avLst/>
          </a:prstGeom>
          <a:noFill/>
        </p:spPr>
        <p:txBody>
          <a:bodyPr wrap="square" rtlCol="0">
            <a:spAutoFit/>
          </a:bodyPr>
          <a:lstStyle/>
          <a:p>
            <a:pPr algn="ctr"/>
            <a:r>
              <a:rPr lang="en-CA" sz="2800" b="1" dirty="0">
                <a:latin typeface="Arial" panose="020B0604020202020204" pitchFamily="34" charset="0"/>
                <a:cs typeface="Arial" panose="020B0604020202020204" pitchFamily="34" charset="0"/>
              </a:rPr>
              <a:t>Where would you place yourself on the ambiguity tolerance continuum below?</a:t>
            </a:r>
            <a:endParaRPr lang="en-US" sz="2800" b="1"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 xmlns:a16="http://schemas.microsoft.com/office/drawing/2014/main" id="{10442BB0-F4D0-4F45-9B9F-D9F9B1C766CB}"/>
              </a:ext>
            </a:extLst>
          </p:cNvPr>
          <p:cNvCxnSpPr>
            <a:cxnSpLocks/>
          </p:cNvCxnSpPr>
          <p:nvPr/>
        </p:nvCxnSpPr>
        <p:spPr>
          <a:xfrm flipH="1">
            <a:off x="1324303" y="5071241"/>
            <a:ext cx="9853450" cy="0"/>
          </a:xfrm>
          <a:prstGeom prst="straightConnector1">
            <a:avLst/>
          </a:prstGeom>
          <a:ln w="92075">
            <a:solidFill>
              <a:srgbClr val="0DB14B"/>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A1C5468F-4960-42CB-BED4-43D6D48DF1DE}"/>
              </a:ext>
            </a:extLst>
          </p:cNvPr>
          <p:cNvSpPr txBox="1"/>
          <p:nvPr/>
        </p:nvSpPr>
        <p:spPr>
          <a:xfrm>
            <a:off x="1101890" y="3834250"/>
            <a:ext cx="3422814" cy="954107"/>
          </a:xfrm>
          <a:prstGeom prst="rect">
            <a:avLst/>
          </a:prstGeom>
          <a:noFill/>
        </p:spPr>
        <p:txBody>
          <a:bodyPr wrap="square" rtlCol="0">
            <a:spAutoFit/>
          </a:bodyPr>
          <a:lstStyle/>
          <a:p>
            <a:pPr algn="ctr"/>
            <a:r>
              <a:rPr lang="en-US" sz="2800" b="1" dirty="0">
                <a:solidFill>
                  <a:srgbClr val="E76F0A"/>
                </a:solidFill>
                <a:latin typeface="Arial" panose="020B0604020202020204" pitchFamily="34" charset="0"/>
                <a:cs typeface="Arial" panose="020B0604020202020204" pitchFamily="34" charset="0"/>
              </a:rPr>
              <a:t>Very Comfortable with Ambiguity</a:t>
            </a:r>
            <a:endParaRPr lang="en-US" sz="3200" b="1" dirty="0">
              <a:solidFill>
                <a:srgbClr val="E76F0A"/>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1AD3E943-0F0C-46C0-A2E5-2E462C1DBBB0}"/>
              </a:ext>
            </a:extLst>
          </p:cNvPr>
          <p:cNvSpPr txBox="1"/>
          <p:nvPr/>
        </p:nvSpPr>
        <p:spPr>
          <a:xfrm>
            <a:off x="7800404" y="3828995"/>
            <a:ext cx="3673468"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Very Uncomfortable with Ambiguity</a:t>
            </a:r>
            <a:endParaRPr lang="en-US" sz="3200" b="1" dirty="0">
              <a:latin typeface="Arial" panose="020B0604020202020204" pitchFamily="34" charset="0"/>
              <a:cs typeface="Arial" panose="020B0604020202020204" pitchFamily="34" charset="0"/>
            </a:endParaRPr>
          </a:p>
        </p:txBody>
      </p:sp>
      <p:sp>
        <p:nvSpPr>
          <p:cNvPr id="12" name="Oval 11">
            <a:extLst>
              <a:ext uri="{FF2B5EF4-FFF2-40B4-BE49-F238E27FC236}">
                <a16:creationId xmlns="" xmlns:a16="http://schemas.microsoft.com/office/drawing/2014/main" id="{DFCF1F7C-3A4F-48B5-BDF0-34AFE12A5A29}"/>
              </a:ext>
            </a:extLst>
          </p:cNvPr>
          <p:cNvSpPr/>
          <p:nvPr/>
        </p:nvSpPr>
        <p:spPr>
          <a:xfrm>
            <a:off x="1977205" y="4912242"/>
            <a:ext cx="316960" cy="316960"/>
          </a:xfrm>
          <a:prstGeom prst="ellipse">
            <a:avLst/>
          </a:prstGeom>
          <a:solidFill>
            <a:srgbClr val="FFFFFF"/>
          </a:solid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315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autoRev="1" fill="hold" grpId="0" nodeType="withEffect">
                                  <p:stCondLst>
                                    <p:cond delay="0"/>
                                  </p:stCondLst>
                                  <p:childTnLst>
                                    <p:animMotion origin="layout" path="M -2.08333E-7 -1.85185E-6 L 0.67292 -1.85185E-6 " pathEditMode="relative" rAng="0" ptsTypes="AA">
                                      <p:cBhvr>
                                        <p:cTn id="6" dur="4000" fill="hold"/>
                                        <p:tgtEl>
                                          <p:spTgt spid="12"/>
                                        </p:tgtEl>
                                        <p:attrNameLst>
                                          <p:attrName>ppt_x</p:attrName>
                                          <p:attrName>ppt_y</p:attrName>
                                        </p:attrNameLst>
                                      </p:cBhvr>
                                      <p:rCtr x="3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725"/>
          <a:stretch/>
        </p:blipFill>
        <p:spPr>
          <a:xfrm>
            <a:off x="0" y="0"/>
            <a:ext cx="5476009" cy="6421582"/>
          </a:xfrm>
          <a:prstGeom prst="rect">
            <a:avLst/>
          </a:prstGeom>
        </p:spPr>
      </p:pic>
      <p:sp>
        <p:nvSpPr>
          <p:cNvPr id="12" name="Rectangle 11">
            <a:extLst>
              <a:ext uri="{FF2B5EF4-FFF2-40B4-BE49-F238E27FC236}">
                <a16:creationId xmlns="" xmlns:a16="http://schemas.microsoft.com/office/drawing/2014/main" id="{E63DE892-3C58-4ABB-A756-CDE1F89B883E}"/>
              </a:ext>
            </a:extLst>
          </p:cNvPr>
          <p:cNvSpPr/>
          <p:nvPr/>
        </p:nvSpPr>
        <p:spPr>
          <a:xfrm>
            <a:off x="-1"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33</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Isolation</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5. How is it Isolating?</a:t>
            </a:r>
            <a:endParaRPr lang="en-US" sz="2800" b="1" dirty="0">
              <a:solidFill>
                <a:srgbClr val="E76F0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2081645"/>
            <a:ext cx="5732316" cy="3231654"/>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As entrepreneurs, all responsibility for the business stops with us.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Our staff, our friends and our family can support us to a certain extent, but they can’t share the experience of being ultimately responsible for everything in the business.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For this reason, being an entrepreneur can be very </a:t>
            </a:r>
            <a:r>
              <a:rPr lang="en-CA" sz="2000" b="1" dirty="0">
                <a:solidFill>
                  <a:srgbClr val="0DB14B"/>
                </a:solidFill>
                <a:latin typeface="Arial" panose="020B0604020202020204" pitchFamily="34" charset="0"/>
                <a:cs typeface="Arial" panose="020B0604020202020204" pitchFamily="34" charset="0"/>
              </a:rPr>
              <a:t>isolating.</a:t>
            </a:r>
            <a:r>
              <a:rPr lang="en-CA"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622399694"/>
      </p:ext>
    </p:extLst>
  </p:cSld>
  <p:clrMapOvr>
    <a:masterClrMapping/>
  </p:clrMapOvr>
  <p:transition spd="slow">
    <p:cover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630" r="16630"/>
          <a:stretch/>
        </p:blipFill>
        <p:spPr>
          <a:xfrm>
            <a:off x="7218160" y="-212648"/>
            <a:ext cx="6193555" cy="6193555"/>
          </a:xfrm>
          <a:prstGeom prst="ellipse">
            <a:avLst/>
          </a:prstGeom>
          <a:ln w="76200">
            <a:solidFill>
              <a:srgbClr val="0DB14B"/>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34</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2600955"/>
            <a:ext cx="525518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Make the time to build and maintain a personal support network of friends and family.</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256490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0" y="3686425"/>
            <a:ext cx="556305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Build a team of business experts around you who can advise you on different aspects of your business.</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363379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4756884"/>
            <a:ext cx="458176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Join an entrepreneur network so that you can interact with other entrepreneurs.</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470267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A202F633-657E-4545-AC09-6BCC40A936B2}"/>
              </a:ext>
            </a:extLst>
          </p:cNvPr>
          <p:cNvSpPr txBox="1"/>
          <p:nvPr/>
        </p:nvSpPr>
        <p:spPr>
          <a:xfrm>
            <a:off x="598811" y="324673"/>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Isolation</a:t>
            </a:r>
            <a:endParaRPr lang="en-US" sz="44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1C5A9D73-16C6-40D2-8B7F-2D899B15B54E}"/>
              </a:ext>
            </a:extLst>
          </p:cNvPr>
          <p:cNvSpPr txBox="1"/>
          <p:nvPr/>
        </p:nvSpPr>
        <p:spPr>
          <a:xfrm>
            <a:off x="619593" y="1069355"/>
            <a:ext cx="6725587" cy="1384995"/>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We need strategies to mitigate this isolation, otherwise it will significantly increase our stress level.</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872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35</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r="2656"/>
          <a:stretch/>
        </p:blipFill>
        <p:spPr>
          <a:xfrm>
            <a:off x="-1" y="-6113"/>
            <a:ext cx="6264323" cy="6435199"/>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108782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335983" y="3762651"/>
            <a:ext cx="3573756"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What strategies can you use personally to decrease the amount of isolation you may have as an entrepreneur?</a:t>
            </a:r>
            <a:endParaRPr lang="en-US" sz="24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B0B95076-734F-488C-8908-B25BF55A462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1463040"/>
            <a:ext cx="1565588" cy="1565588"/>
          </a:xfrm>
          <a:prstGeom prst="rect">
            <a:avLst/>
          </a:prstGeom>
        </p:spPr>
      </p:pic>
    </p:spTree>
    <p:extLst>
      <p:ext uri="{BB962C8B-B14F-4D97-AF65-F5344CB8AC3E}">
        <p14:creationId xmlns:p14="http://schemas.microsoft.com/office/powerpoint/2010/main" val="2370788096"/>
      </p:ext>
    </p:extLst>
  </p:cSld>
  <p:clrMapOvr>
    <a:masterClrMapping/>
  </p:clrMapOvr>
  <p:transition spd="slow">
    <p:push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37" r="11727"/>
          <a:stretch/>
        </p:blipFill>
        <p:spPr>
          <a:xfrm>
            <a:off x="0" y="1"/>
            <a:ext cx="5472547" cy="6443132"/>
          </a:xfrm>
          <a:prstGeom prst="rect">
            <a:avLst/>
          </a:prstGeom>
        </p:spPr>
      </p:pic>
      <p:sp>
        <p:nvSpPr>
          <p:cNvPr id="12" name="Rectangle 11">
            <a:extLst>
              <a:ext uri="{FF2B5EF4-FFF2-40B4-BE49-F238E27FC236}">
                <a16:creationId xmlns="" xmlns:a16="http://schemas.microsoft.com/office/drawing/2014/main" id="{B02B025B-6584-4142-81F4-DF4E583C115A}"/>
              </a:ext>
            </a:extLst>
          </p:cNvPr>
          <p:cNvSpPr/>
          <p:nvPr/>
        </p:nvSpPr>
        <p:spPr>
          <a:xfrm>
            <a:off x="-3462"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36</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Rejection</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6. How Does Rejection Fit in?</a:t>
            </a:r>
            <a:endParaRPr lang="en-US" sz="2800" b="1" dirty="0">
              <a:solidFill>
                <a:srgbClr val="E76F0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2081645"/>
            <a:ext cx="5732316" cy="3170099"/>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Running a business is about selling our products or services.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And selling involves being </a:t>
            </a:r>
            <a:r>
              <a:rPr lang="en-CA" sz="2000" b="1" dirty="0">
                <a:solidFill>
                  <a:srgbClr val="0DB14B"/>
                </a:solidFill>
                <a:latin typeface="Arial" panose="020B0604020202020204" pitchFamily="34" charset="0"/>
                <a:cs typeface="Arial" panose="020B0604020202020204" pitchFamily="34" charset="0"/>
              </a:rPr>
              <a:t>rejected</a:t>
            </a:r>
            <a:r>
              <a:rPr lang="en-CA" sz="2000" dirty="0">
                <a:latin typeface="Arial" panose="020B0604020202020204" pitchFamily="34" charset="0"/>
                <a:cs typeface="Arial" panose="020B0604020202020204" pitchFamily="34" charset="0"/>
              </a:rPr>
              <a:t> and people saying “no”. Over and over and over.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As entrepreneurs, managing rejection is a crucial skill. If we can’t manage rejection, the stress of the repeated, and often not polite, “no’s” can paralyze us.</a:t>
            </a:r>
            <a:endParaRPr lang="en-US" sz="20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792377715"/>
      </p:ext>
    </p:extLst>
  </p:cSld>
  <p:clrMapOvr>
    <a:masterClrMapping/>
  </p:clrMapOvr>
  <p:transition spd="slow">
    <p:cover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2">
            <a:extLst>
              <a:ext uri="{FF2B5EF4-FFF2-40B4-BE49-F238E27FC236}">
                <a16:creationId xmlns="" xmlns:a16="http://schemas.microsoft.com/office/drawing/2014/main" id="{2CE9996E-722A-42B8-9EAC-9571293ECC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811"/>
          <a:stretch/>
        </p:blipFill>
        <p:spPr>
          <a:xfrm>
            <a:off x="1" y="0"/>
            <a:ext cx="6248400"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37</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63062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7564583" y="3452405"/>
            <a:ext cx="3116556" cy="523220"/>
          </a:xfrm>
          <a:prstGeom prst="rect">
            <a:avLst/>
          </a:prstGeom>
          <a:noFill/>
        </p:spPr>
        <p:txBody>
          <a:bodyPr wrap="square" rtlCol="0">
            <a:spAutoFit/>
          </a:bodyPr>
          <a:lstStyle/>
          <a:p>
            <a:pPr algn="ctr"/>
            <a:r>
              <a:rPr lang="en-CA" sz="2800" b="1" dirty="0">
                <a:solidFill>
                  <a:srgbClr val="0DB14B"/>
                </a:solidFill>
                <a:latin typeface="Arial" panose="020B0604020202020204" pitchFamily="34" charset="0"/>
                <a:cs typeface="Arial" panose="020B0604020202020204" pitchFamily="34" charset="0"/>
              </a:rPr>
              <a:t>Watch the video</a:t>
            </a:r>
            <a:endParaRPr lang="en-US" sz="2800" b="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335983" y="4115076"/>
            <a:ext cx="3573756" cy="1166410"/>
          </a:xfrm>
          <a:prstGeom prst="rect">
            <a:avLst/>
          </a:prstGeom>
          <a:noFill/>
        </p:spPr>
        <p:txBody>
          <a:bodyPr wrap="square" rtlCol="0">
            <a:spAutoFit/>
          </a:bodyPr>
          <a:lstStyle/>
          <a:p>
            <a:pPr algn="ctr">
              <a:lnSpc>
                <a:spcPct val="120000"/>
              </a:lnSpc>
            </a:pPr>
            <a:r>
              <a:rPr lang="en-CA" sz="2000" dirty="0">
                <a:latin typeface="Arial" panose="020B0604020202020204" pitchFamily="34" charset="0"/>
                <a:cs typeface="Arial" panose="020B0604020202020204" pitchFamily="34" charset="0"/>
              </a:rPr>
              <a:t>What strategies does the speaker recommend for managing rejection?</a:t>
            </a:r>
            <a:endParaRPr lang="en-US" sz="2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 xmlns:a16="http://schemas.microsoft.com/office/drawing/2014/main" id="{AB48803D-C03A-4085-96EB-C799AE0791D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1012874"/>
            <a:ext cx="1565588" cy="1565588"/>
          </a:xfrm>
          <a:prstGeom prst="rect">
            <a:avLst/>
          </a:prstGeom>
        </p:spPr>
      </p:pic>
    </p:spTree>
    <p:extLst>
      <p:ext uri="{BB962C8B-B14F-4D97-AF65-F5344CB8AC3E}">
        <p14:creationId xmlns:p14="http://schemas.microsoft.com/office/powerpoint/2010/main" val="1626671798"/>
      </p:ext>
    </p:extLst>
  </p:cSld>
  <p:clrMapOvr>
    <a:masterClrMapping/>
  </p:clrMapOvr>
  <p:transition spd="slow">
    <p:push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38</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582172" cy="646331"/>
          </a:xfrm>
          <a:prstGeom prst="rect">
            <a:avLst/>
          </a:prstGeom>
        </p:spPr>
        <p:txBody>
          <a:bodyPr wrap="square">
            <a:spAutoFit/>
          </a:bodyPr>
          <a:lstStyle/>
          <a:p>
            <a:r>
              <a:rPr lang="en-CA" u="sng" dirty="0">
                <a:latin typeface="Arial" panose="020B0604020202020204" pitchFamily="34" charset="0"/>
                <a:cs typeface="Arial" panose="020B0604020202020204" pitchFamily="34" charset="0"/>
                <a:hlinkClick r:id="rId3"/>
              </a:rPr>
              <a:t>https://www.ted.com/talks/jia_jiang_what_i_learned_from_100_days_of_rejection</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2308324"/>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What I Learned From 100 Days of Rejection by Jia Jiang </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2" name="Picture 1">
            <a:hlinkClick r:id="rId3"/>
            <a:extLst>
              <a:ext uri="{FF2B5EF4-FFF2-40B4-BE49-F238E27FC236}">
                <a16:creationId xmlns="" xmlns:a16="http://schemas.microsoft.com/office/drawing/2014/main" id="{4FDEDE05-C368-4C28-BF1D-4F0C0E9256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7144" y="1381384"/>
            <a:ext cx="5348911" cy="2980891"/>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2560311988"/>
      </p:ext>
    </p:extLst>
  </p:cSld>
  <p:clrMapOvr>
    <a:masterClrMapping/>
  </p:clrMapOvr>
  <p:transition spd="slow">
    <p:cover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37" r="10449"/>
          <a:stretch/>
        </p:blipFill>
        <p:spPr>
          <a:xfrm>
            <a:off x="0" y="-1"/>
            <a:ext cx="5194852" cy="6428143"/>
          </a:xfrm>
          <a:prstGeom prst="rect">
            <a:avLst/>
          </a:prstGeom>
        </p:spPr>
      </p:pic>
      <p:sp>
        <p:nvSpPr>
          <p:cNvPr id="12" name="Rectangle 11">
            <a:extLst>
              <a:ext uri="{FF2B5EF4-FFF2-40B4-BE49-F238E27FC236}">
                <a16:creationId xmlns="" xmlns:a16="http://schemas.microsoft.com/office/drawing/2014/main" id="{DFDDA34E-1292-4A55-855A-955C5DC4929D}"/>
              </a:ext>
            </a:extLst>
          </p:cNvPr>
          <p:cNvSpPr/>
          <p:nvPr/>
        </p:nvSpPr>
        <p:spPr>
          <a:xfrm>
            <a:off x="6627" y="-1"/>
            <a:ext cx="5188226"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39</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Failure</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7.1 Business Failure</a:t>
            </a:r>
            <a:endParaRPr lang="en-US" sz="2800" b="1" dirty="0">
              <a:solidFill>
                <a:srgbClr val="E76F0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2081645"/>
            <a:ext cx="5732316" cy="3477875"/>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Perhaps the greatest possible stress that we entrepreneurs face is the possibility of the </a:t>
            </a:r>
            <a:r>
              <a:rPr lang="en-CA" sz="2000" b="1" dirty="0">
                <a:solidFill>
                  <a:srgbClr val="0DB14B"/>
                </a:solidFill>
                <a:latin typeface="Arial" panose="020B0604020202020204" pitchFamily="34" charset="0"/>
                <a:cs typeface="Arial" panose="020B0604020202020204" pitchFamily="34" charset="0"/>
              </a:rPr>
              <a:t>failure</a:t>
            </a:r>
            <a:r>
              <a:rPr lang="en-CA" sz="2000" dirty="0">
                <a:latin typeface="Arial" panose="020B0604020202020204" pitchFamily="34" charset="0"/>
                <a:cs typeface="Arial" panose="020B0604020202020204" pitchFamily="34" charset="0"/>
              </a:rPr>
              <a:t> of our business or, the actual failure of our business.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Starting and running a business is risky and businesses fail all the time. </a:t>
            </a:r>
          </a:p>
          <a:p>
            <a:endParaRPr lang="en-CA" sz="2000" dirty="0">
              <a:latin typeface="Arial" panose="020B0604020202020204" pitchFamily="34" charset="0"/>
              <a:cs typeface="Arial" panose="020B0604020202020204" pitchFamily="34" charset="0"/>
            </a:endParaRPr>
          </a:p>
          <a:p>
            <a:r>
              <a:rPr lang="en-CA" sz="2000" b="1" dirty="0">
                <a:latin typeface="Arial" panose="020B0604020202020204" pitchFamily="34" charset="0"/>
                <a:cs typeface="Arial" panose="020B0604020202020204" pitchFamily="34" charset="0"/>
              </a:rPr>
              <a:t>In Canada, only 80% of businesses survive for three years, only 60% survive for five years, and only 40% survive for ten years.</a:t>
            </a:r>
            <a:endParaRPr lang="en-US" sz="2000" b="1"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251577737"/>
      </p:ext>
    </p:extLst>
  </p:cSld>
  <p:clrMapOvr>
    <a:masterClrMapping/>
  </p:clrMapOvr>
  <p:transition spd="slow">
    <p:cover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60665" y="3771901"/>
            <a:ext cx="5618017" cy="1938992"/>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Workshop Materials</a:t>
            </a:r>
            <a:endParaRPr lang="en-US" sz="6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07134FBA-BFF9-47AC-9BDF-A422FA496877}"/>
              </a:ext>
            </a:extLst>
          </p:cNvPr>
          <p:cNvSpPr txBox="1"/>
          <p:nvPr/>
        </p:nvSpPr>
        <p:spPr>
          <a:xfrm>
            <a:off x="5022276" y="5794663"/>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Participant Workbook</a:t>
            </a:r>
            <a:endParaRPr lang="en-US" sz="20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B86FD1AF-5E38-4A4E-A358-08DAF27299D3}"/>
              </a:ext>
            </a:extLst>
          </p:cNvPr>
          <p:cNvSpPr txBox="1"/>
          <p:nvPr/>
        </p:nvSpPr>
        <p:spPr>
          <a:xfrm>
            <a:off x="7980222" y="5791199"/>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Digital device</a:t>
            </a:r>
            <a:endParaRPr lang="en-US" sz="2000" b="1" dirty="0">
              <a:solidFill>
                <a:srgbClr val="E76F0A"/>
              </a:solidFill>
              <a:latin typeface="Arial" panose="020B0604020202020204" pitchFamily="34" charset="0"/>
              <a:cs typeface="Arial" panose="020B0604020202020204" pitchFamily="34" charset="0"/>
            </a:endParaRPr>
          </a:p>
        </p:txBody>
      </p:sp>
      <p:pic>
        <p:nvPicPr>
          <p:cNvPr id="6" name="Picture Placeholder 5" descr="A group of people sitting at a table with a computer&#10;&#10;Description automatically generated">
            <a:extLst>
              <a:ext uri="{FF2B5EF4-FFF2-40B4-BE49-F238E27FC236}">
                <a16:creationId xmlns="" xmlns:a16="http://schemas.microsoft.com/office/drawing/2014/main" id="{11D3F2BD-57B1-414C-9400-1A65C24AC2F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92000" cy="3501736"/>
          </a:xfrm>
        </p:spPr>
      </p:pic>
      <p:grpSp>
        <p:nvGrpSpPr>
          <p:cNvPr id="25" name="Group 24">
            <a:extLst>
              <a:ext uri="{FF2B5EF4-FFF2-40B4-BE49-F238E27FC236}">
                <a16:creationId xmlns="" xmlns:a16="http://schemas.microsoft.com/office/drawing/2014/main" id="{9BC08E09-4B26-430B-B673-24BA481C0AEB}"/>
              </a:ext>
            </a:extLst>
          </p:cNvPr>
          <p:cNvGrpSpPr/>
          <p:nvPr/>
        </p:nvGrpSpPr>
        <p:grpSpPr>
          <a:xfrm>
            <a:off x="5640946" y="3825756"/>
            <a:ext cx="1880316" cy="1880316"/>
            <a:chOff x="5640946" y="3825756"/>
            <a:chExt cx="1880316" cy="1880316"/>
          </a:xfrm>
        </p:grpSpPr>
        <p:sp>
          <p:nvSpPr>
            <p:cNvPr id="15" name="Oval 14">
              <a:extLst>
                <a:ext uri="{FF2B5EF4-FFF2-40B4-BE49-F238E27FC236}">
                  <a16:creationId xmlns="" xmlns:a16="http://schemas.microsoft.com/office/drawing/2014/main" id="{DF1796C9-AB4B-4611-80D7-335D790E8686}"/>
                </a:ext>
              </a:extLst>
            </p:cNvPr>
            <p:cNvSpPr/>
            <p:nvPr/>
          </p:nvSpPr>
          <p:spPr>
            <a:xfrm>
              <a:off x="5640946" y="3825756"/>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logo&#10;&#10;Description automatically generated">
              <a:extLst>
                <a:ext uri="{FF2B5EF4-FFF2-40B4-BE49-F238E27FC236}">
                  <a16:creationId xmlns="" xmlns:a16="http://schemas.microsoft.com/office/drawing/2014/main" id="{56466618-9AAC-4CC4-A5E8-F53EF3020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777" y="4231782"/>
              <a:ext cx="1098998" cy="1098998"/>
            </a:xfrm>
            <a:prstGeom prst="rect">
              <a:avLst/>
            </a:prstGeom>
          </p:spPr>
        </p:pic>
      </p:grpSp>
      <p:grpSp>
        <p:nvGrpSpPr>
          <p:cNvPr id="26" name="Group 25">
            <a:extLst>
              <a:ext uri="{FF2B5EF4-FFF2-40B4-BE49-F238E27FC236}">
                <a16:creationId xmlns="" xmlns:a16="http://schemas.microsoft.com/office/drawing/2014/main" id="{532295A9-7B9E-4367-B015-6DAF2099ACC0}"/>
              </a:ext>
            </a:extLst>
          </p:cNvPr>
          <p:cNvGrpSpPr/>
          <p:nvPr/>
        </p:nvGrpSpPr>
        <p:grpSpPr>
          <a:xfrm>
            <a:off x="8598892" y="3822292"/>
            <a:ext cx="1880316" cy="1880316"/>
            <a:chOff x="8598892" y="3822292"/>
            <a:chExt cx="1880316" cy="1880316"/>
          </a:xfrm>
        </p:grpSpPr>
        <p:sp>
          <p:nvSpPr>
            <p:cNvPr id="18" name="Oval 17">
              <a:extLst>
                <a:ext uri="{FF2B5EF4-FFF2-40B4-BE49-F238E27FC236}">
                  <a16:creationId xmlns="" xmlns:a16="http://schemas.microsoft.com/office/drawing/2014/main" id="{700F2B6F-9B00-4A1F-93FF-2AB14C520B28}"/>
                </a:ext>
              </a:extLst>
            </p:cNvPr>
            <p:cNvSpPr/>
            <p:nvPr/>
          </p:nvSpPr>
          <p:spPr>
            <a:xfrm>
              <a:off x="8598892" y="382229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 xmlns:a16="http://schemas.microsoft.com/office/drawing/2014/main" id="{BB67C11A-71A0-4345-B459-5856A005A5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68038" y="4159877"/>
              <a:ext cx="1162268" cy="1162268"/>
            </a:xfrm>
            <a:prstGeom prst="rect">
              <a:avLst/>
            </a:prstGeom>
          </p:spPr>
        </p:pic>
      </p:grpSp>
    </p:spTree>
    <p:extLst>
      <p:ext uri="{BB962C8B-B14F-4D97-AF65-F5344CB8AC3E}">
        <p14:creationId xmlns:p14="http://schemas.microsoft.com/office/powerpoint/2010/main" val="305695376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55897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40</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Failure</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1DB16599-5E24-46B3-81E8-8F1E5C637DD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41787" y="1715583"/>
            <a:ext cx="8308426" cy="4435830"/>
          </a:xfrm>
          <a:prstGeom prst="rect">
            <a:avLst/>
          </a:prstGeom>
        </p:spPr>
      </p:pic>
    </p:spTree>
    <p:extLst>
      <p:ext uri="{BB962C8B-B14F-4D97-AF65-F5344CB8AC3E}">
        <p14:creationId xmlns:p14="http://schemas.microsoft.com/office/powerpoint/2010/main" val="276407000"/>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 xmlns:a16="http://schemas.microsoft.com/office/drawing/2014/main" id="{AD4687FD-CDB0-43AD-9D40-8F6C955851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958" r="15824"/>
          <a:stretch/>
        </p:blipFill>
        <p:spPr>
          <a:xfrm>
            <a:off x="1400" y="0"/>
            <a:ext cx="4257206" cy="6429087"/>
          </a:xfrm>
          <a:prstGeom prst="rect">
            <a:avLst/>
          </a:prstGeom>
        </p:spPr>
      </p:pic>
      <p:sp>
        <p:nvSpPr>
          <p:cNvPr id="36" name="Rectangle 35">
            <a:extLst>
              <a:ext uri="{FF2B5EF4-FFF2-40B4-BE49-F238E27FC236}">
                <a16:creationId xmlns="" xmlns:a16="http://schemas.microsoft.com/office/drawing/2014/main" id="{A98EE6E3-6E5D-4339-BAB0-62D43826DB50}"/>
              </a:ext>
            </a:extLst>
          </p:cNvPr>
          <p:cNvSpPr/>
          <p:nvPr/>
        </p:nvSpPr>
        <p:spPr>
          <a:xfrm>
            <a:off x="1400" y="0"/>
            <a:ext cx="4257206"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41</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3" name="TextBox 32">
            <a:extLst>
              <a:ext uri="{FF2B5EF4-FFF2-40B4-BE49-F238E27FC236}">
                <a16:creationId xmlns="" xmlns:a16="http://schemas.microsoft.com/office/drawing/2014/main" id="{9F16498C-9622-476D-8851-29EFEDB2C0EA}"/>
              </a:ext>
            </a:extLst>
          </p:cNvPr>
          <p:cNvSpPr txBox="1"/>
          <p:nvPr/>
        </p:nvSpPr>
        <p:spPr>
          <a:xfrm>
            <a:off x="412968" y="2088743"/>
            <a:ext cx="3716480"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Failure</a:t>
            </a:r>
            <a:endParaRPr lang="en-US" sz="540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5960C881-87AB-4E86-8665-EB2EC75F3F4E}"/>
              </a:ext>
            </a:extLst>
          </p:cNvPr>
          <p:cNvSpPr txBox="1"/>
          <p:nvPr/>
        </p:nvSpPr>
        <p:spPr>
          <a:xfrm>
            <a:off x="412968" y="3063047"/>
            <a:ext cx="3649366" cy="1815882"/>
          </a:xfrm>
          <a:prstGeom prst="rect">
            <a:avLst/>
          </a:prstGeom>
          <a:noFill/>
        </p:spPr>
        <p:txBody>
          <a:bodyPr wrap="square" rtlCol="0">
            <a:spAutoFit/>
          </a:bodyPr>
          <a:lstStyle/>
          <a:p>
            <a:r>
              <a:rPr lang="en-CA" sz="2800" b="1" dirty="0">
                <a:solidFill>
                  <a:schemeClr val="bg1"/>
                </a:solidFill>
                <a:latin typeface="Arial" panose="020B0604020202020204" pitchFamily="34" charset="0"/>
                <a:cs typeface="Arial" panose="020B0604020202020204" pitchFamily="34" charset="0"/>
              </a:rPr>
              <a:t>Some of the reasons businesses fail lie directly with the entrepreneur:</a:t>
            </a:r>
            <a:endParaRPr lang="en-US" sz="2800" b="1" dirty="0">
              <a:solidFill>
                <a:schemeClr val="bg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 xmlns:a16="http://schemas.microsoft.com/office/drawing/2014/main" id="{440B52C4-D569-496F-8DF5-137C8E3DE932}"/>
              </a:ext>
            </a:extLst>
          </p:cNvPr>
          <p:cNvSpPr/>
          <p:nvPr/>
        </p:nvSpPr>
        <p:spPr>
          <a:xfrm>
            <a:off x="6186061" y="1072787"/>
            <a:ext cx="4520649" cy="4520649"/>
          </a:xfrm>
          <a:prstGeom prst="ellipse">
            <a:avLst/>
          </a:prstGeom>
          <a:solidFill>
            <a:schemeClr val="bg1"/>
          </a:solidFill>
          <a:ln w="6032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F7673DAE-E8E7-4F13-8C8E-59B8AAF9A76C}"/>
              </a:ext>
            </a:extLst>
          </p:cNvPr>
          <p:cNvSpPr txBox="1"/>
          <p:nvPr/>
        </p:nvSpPr>
        <p:spPr>
          <a:xfrm>
            <a:off x="6759653" y="3082613"/>
            <a:ext cx="3381219" cy="531643"/>
          </a:xfrm>
          <a:prstGeom prst="rect">
            <a:avLst/>
          </a:prstGeom>
          <a:noFill/>
        </p:spPr>
        <p:txBody>
          <a:bodyPr wrap="square" rtlCol="0">
            <a:spAutoFit/>
          </a:bodyPr>
          <a:lstStyle/>
          <a:p>
            <a:pPr algn="ctr"/>
            <a:r>
              <a:rPr lang="en-US" sz="2800" b="1" dirty="0">
                <a:solidFill>
                  <a:srgbClr val="0DB14B"/>
                </a:solidFill>
                <a:latin typeface="Arial" panose="020B0604020202020204" pitchFamily="34" charset="0"/>
                <a:cs typeface="Arial" panose="020B0604020202020204" pitchFamily="34" charset="0"/>
              </a:rPr>
              <a:t>Entrepreneur</a:t>
            </a:r>
            <a:endParaRPr lang="en-US" sz="3200" b="1" dirty="0">
              <a:solidFill>
                <a:srgbClr val="0DB14B"/>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 xmlns:a16="http://schemas.microsoft.com/office/drawing/2014/main" id="{A13EDDC5-8F82-47E2-9BD9-0D20B18F59BD}"/>
              </a:ext>
            </a:extLst>
          </p:cNvPr>
          <p:cNvGrpSpPr/>
          <p:nvPr/>
        </p:nvGrpSpPr>
        <p:grpSpPr>
          <a:xfrm>
            <a:off x="7609866" y="294667"/>
            <a:ext cx="1628728" cy="1577341"/>
            <a:chOff x="7609866" y="294667"/>
            <a:chExt cx="1628728" cy="1577341"/>
          </a:xfrm>
        </p:grpSpPr>
        <p:sp>
          <p:nvSpPr>
            <p:cNvPr id="20" name="Oval 19">
              <a:extLst>
                <a:ext uri="{FF2B5EF4-FFF2-40B4-BE49-F238E27FC236}">
                  <a16:creationId xmlns="" xmlns:a16="http://schemas.microsoft.com/office/drawing/2014/main" id="{14387C43-3651-41DB-B5FC-A7D1FCD796A8}"/>
                </a:ext>
              </a:extLst>
            </p:cNvPr>
            <p:cNvSpPr/>
            <p:nvPr/>
          </p:nvSpPr>
          <p:spPr>
            <a:xfrm>
              <a:off x="7635892" y="294667"/>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113F380B-E974-493B-8F7A-41D5D6E4CB12}"/>
                </a:ext>
              </a:extLst>
            </p:cNvPr>
            <p:cNvSpPr txBox="1"/>
            <p:nvPr/>
          </p:nvSpPr>
          <p:spPr>
            <a:xfrm>
              <a:off x="7609866" y="774064"/>
              <a:ext cx="1628728"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Skills</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 xmlns:a16="http://schemas.microsoft.com/office/drawing/2014/main" id="{8A3DFF7D-641F-4BA0-8D59-6446405E44C1}"/>
              </a:ext>
            </a:extLst>
          </p:cNvPr>
          <p:cNvGrpSpPr/>
          <p:nvPr/>
        </p:nvGrpSpPr>
        <p:grpSpPr>
          <a:xfrm>
            <a:off x="9413568" y="1118812"/>
            <a:ext cx="1676573" cy="1577341"/>
            <a:chOff x="9413568" y="1118812"/>
            <a:chExt cx="1676573" cy="1577341"/>
          </a:xfrm>
        </p:grpSpPr>
        <p:sp>
          <p:nvSpPr>
            <p:cNvPr id="66" name="Oval 65">
              <a:extLst>
                <a:ext uri="{FF2B5EF4-FFF2-40B4-BE49-F238E27FC236}">
                  <a16:creationId xmlns="" xmlns:a16="http://schemas.microsoft.com/office/drawing/2014/main" id="{51DFEDC9-70D5-47F4-845C-B75FBF9EF5A4}"/>
                </a:ext>
              </a:extLst>
            </p:cNvPr>
            <p:cNvSpPr/>
            <p:nvPr/>
          </p:nvSpPr>
          <p:spPr>
            <a:xfrm rot="12845901">
              <a:off x="9436314" y="1118812"/>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 xmlns:a16="http://schemas.microsoft.com/office/drawing/2014/main" id="{452FFE4E-E663-473B-97E8-457D770EB78B}"/>
                </a:ext>
              </a:extLst>
            </p:cNvPr>
            <p:cNvSpPr txBox="1"/>
            <p:nvPr/>
          </p:nvSpPr>
          <p:spPr>
            <a:xfrm>
              <a:off x="9413568" y="1569233"/>
              <a:ext cx="1676573"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Experience</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 xmlns:a16="http://schemas.microsoft.com/office/drawing/2014/main" id="{33AFC833-851E-45ED-90EB-2422BC3358B3}"/>
              </a:ext>
            </a:extLst>
          </p:cNvPr>
          <p:cNvGrpSpPr/>
          <p:nvPr/>
        </p:nvGrpSpPr>
        <p:grpSpPr>
          <a:xfrm>
            <a:off x="9872013" y="2972561"/>
            <a:ext cx="1577341" cy="1577341"/>
            <a:chOff x="9872013" y="2972561"/>
            <a:chExt cx="1577341" cy="1577341"/>
          </a:xfrm>
        </p:grpSpPr>
        <p:sp>
          <p:nvSpPr>
            <p:cNvPr id="61" name="Oval 60">
              <a:extLst>
                <a:ext uri="{FF2B5EF4-FFF2-40B4-BE49-F238E27FC236}">
                  <a16:creationId xmlns="" xmlns:a16="http://schemas.microsoft.com/office/drawing/2014/main" id="{E2C32B71-E2F6-4A63-B42E-AAFD6C3C7960}"/>
                </a:ext>
              </a:extLst>
            </p:cNvPr>
            <p:cNvSpPr/>
            <p:nvPr/>
          </p:nvSpPr>
          <p:spPr>
            <a:xfrm rot="16200000">
              <a:off x="9872013" y="2972561"/>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 xmlns:a16="http://schemas.microsoft.com/office/drawing/2014/main" id="{72C20108-CAEA-40CF-B4EC-16F81CEA5ADA}"/>
                </a:ext>
              </a:extLst>
            </p:cNvPr>
            <p:cNvSpPr txBox="1"/>
            <p:nvPr/>
          </p:nvSpPr>
          <p:spPr>
            <a:xfrm>
              <a:off x="9974145" y="3435557"/>
              <a:ext cx="1377028"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Effort</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76" name="Group 75">
            <a:extLst>
              <a:ext uri="{FF2B5EF4-FFF2-40B4-BE49-F238E27FC236}">
                <a16:creationId xmlns="" xmlns:a16="http://schemas.microsoft.com/office/drawing/2014/main" id="{BE259EB6-0214-4193-B339-FF63FEB0930D}"/>
              </a:ext>
            </a:extLst>
          </p:cNvPr>
          <p:cNvGrpSpPr/>
          <p:nvPr/>
        </p:nvGrpSpPr>
        <p:grpSpPr>
          <a:xfrm>
            <a:off x="8729721" y="4521582"/>
            <a:ext cx="1676573" cy="1577341"/>
            <a:chOff x="8729721" y="4521582"/>
            <a:chExt cx="1676573" cy="1577341"/>
          </a:xfrm>
        </p:grpSpPr>
        <p:sp>
          <p:nvSpPr>
            <p:cNvPr id="63" name="Oval 62">
              <a:extLst>
                <a:ext uri="{FF2B5EF4-FFF2-40B4-BE49-F238E27FC236}">
                  <a16:creationId xmlns="" xmlns:a16="http://schemas.microsoft.com/office/drawing/2014/main" id="{3A9C962D-0CC0-494F-89BC-63D5BC76667A}"/>
                </a:ext>
              </a:extLst>
            </p:cNvPr>
            <p:cNvSpPr/>
            <p:nvPr/>
          </p:nvSpPr>
          <p:spPr>
            <a:xfrm rot="8759214">
              <a:off x="8772015" y="4521582"/>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 xmlns:a16="http://schemas.microsoft.com/office/drawing/2014/main" id="{E6EE0CC4-2723-4A9B-933D-ED02E3D8C307}"/>
                </a:ext>
              </a:extLst>
            </p:cNvPr>
            <p:cNvSpPr txBox="1"/>
            <p:nvPr/>
          </p:nvSpPr>
          <p:spPr>
            <a:xfrm>
              <a:off x="8729721" y="4979867"/>
              <a:ext cx="1676573"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Motivation</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75" name="Group 74">
            <a:extLst>
              <a:ext uri="{FF2B5EF4-FFF2-40B4-BE49-F238E27FC236}">
                <a16:creationId xmlns="" xmlns:a16="http://schemas.microsoft.com/office/drawing/2014/main" id="{A3D5E3D3-75BC-4F76-A792-9497618E7E9E}"/>
              </a:ext>
            </a:extLst>
          </p:cNvPr>
          <p:cNvGrpSpPr/>
          <p:nvPr/>
        </p:nvGrpSpPr>
        <p:grpSpPr>
          <a:xfrm>
            <a:off x="6526888" y="4574308"/>
            <a:ext cx="1676573" cy="1577341"/>
            <a:chOff x="6526888" y="4574308"/>
            <a:chExt cx="1676573" cy="1577341"/>
          </a:xfrm>
        </p:grpSpPr>
        <p:sp>
          <p:nvSpPr>
            <p:cNvPr id="67" name="Oval 66">
              <a:extLst>
                <a:ext uri="{FF2B5EF4-FFF2-40B4-BE49-F238E27FC236}">
                  <a16:creationId xmlns="" xmlns:a16="http://schemas.microsoft.com/office/drawing/2014/main" id="{71EFAF06-5D6C-4CDA-8E8D-A65B0228B66E}"/>
                </a:ext>
              </a:extLst>
            </p:cNvPr>
            <p:cNvSpPr/>
            <p:nvPr/>
          </p:nvSpPr>
          <p:spPr>
            <a:xfrm rot="13505115">
              <a:off x="6590952" y="4574308"/>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 xmlns:a16="http://schemas.microsoft.com/office/drawing/2014/main" id="{9E9BC58F-0DD8-40E8-B7B9-08ACC25D5FDA}"/>
                </a:ext>
              </a:extLst>
            </p:cNvPr>
            <p:cNvSpPr txBox="1"/>
            <p:nvPr/>
          </p:nvSpPr>
          <p:spPr>
            <a:xfrm>
              <a:off x="6526888" y="5028281"/>
              <a:ext cx="1676573"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Self-Awareness</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 xmlns:a16="http://schemas.microsoft.com/office/drawing/2014/main" id="{8E364D9C-A50E-4A4A-B0EF-BF9711A27A9D}"/>
              </a:ext>
            </a:extLst>
          </p:cNvPr>
          <p:cNvGrpSpPr/>
          <p:nvPr/>
        </p:nvGrpSpPr>
        <p:grpSpPr>
          <a:xfrm>
            <a:off x="5316540" y="2966511"/>
            <a:ext cx="1676573" cy="1577341"/>
            <a:chOff x="5316540" y="2966511"/>
            <a:chExt cx="1676573" cy="1577341"/>
          </a:xfrm>
        </p:grpSpPr>
        <p:sp>
          <p:nvSpPr>
            <p:cNvPr id="60" name="Oval 59">
              <a:extLst>
                <a:ext uri="{FF2B5EF4-FFF2-40B4-BE49-F238E27FC236}">
                  <a16:creationId xmlns="" xmlns:a16="http://schemas.microsoft.com/office/drawing/2014/main" id="{2B45D5B2-8828-40F3-A42B-80B5F9B7E930}"/>
                </a:ext>
              </a:extLst>
            </p:cNvPr>
            <p:cNvSpPr/>
            <p:nvPr/>
          </p:nvSpPr>
          <p:spPr>
            <a:xfrm rot="16200000">
              <a:off x="5393726" y="2966511"/>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 xmlns:a16="http://schemas.microsoft.com/office/drawing/2014/main" id="{F711571B-CAAE-48F9-9F3D-EF3E402BAA5D}"/>
                </a:ext>
              </a:extLst>
            </p:cNvPr>
            <p:cNvSpPr txBox="1"/>
            <p:nvPr/>
          </p:nvSpPr>
          <p:spPr>
            <a:xfrm>
              <a:off x="5316540" y="3431895"/>
              <a:ext cx="1676573"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Focus</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77" name="Group 76">
            <a:extLst>
              <a:ext uri="{FF2B5EF4-FFF2-40B4-BE49-F238E27FC236}">
                <a16:creationId xmlns="" xmlns:a16="http://schemas.microsoft.com/office/drawing/2014/main" id="{8904EAE8-9779-4E41-B221-A60605C4E947}"/>
              </a:ext>
            </a:extLst>
          </p:cNvPr>
          <p:cNvGrpSpPr/>
          <p:nvPr/>
        </p:nvGrpSpPr>
        <p:grpSpPr>
          <a:xfrm>
            <a:off x="5887561" y="1074710"/>
            <a:ext cx="1577341" cy="1577341"/>
            <a:chOff x="5887561" y="1074710"/>
            <a:chExt cx="1577341" cy="1577341"/>
          </a:xfrm>
        </p:grpSpPr>
        <p:sp>
          <p:nvSpPr>
            <p:cNvPr id="55" name="Oval 54">
              <a:extLst>
                <a:ext uri="{FF2B5EF4-FFF2-40B4-BE49-F238E27FC236}">
                  <a16:creationId xmlns="" xmlns:a16="http://schemas.microsoft.com/office/drawing/2014/main" id="{02A840B7-8D25-4E52-A48F-81B06D4FDED0}"/>
                </a:ext>
              </a:extLst>
            </p:cNvPr>
            <p:cNvSpPr/>
            <p:nvPr/>
          </p:nvSpPr>
          <p:spPr>
            <a:xfrm rot="8100000">
              <a:off x="5887561" y="1074710"/>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 xmlns:a16="http://schemas.microsoft.com/office/drawing/2014/main" id="{58903640-35DC-4B9E-8062-A9D763211E3E}"/>
                </a:ext>
              </a:extLst>
            </p:cNvPr>
            <p:cNvSpPr txBox="1"/>
            <p:nvPr/>
          </p:nvSpPr>
          <p:spPr>
            <a:xfrm>
              <a:off x="5932962" y="1397238"/>
              <a:ext cx="1448316" cy="956957"/>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People Skills</a:t>
              </a:r>
              <a:endParaRPr lang="en-US" sz="2000" b="1" dirty="0">
                <a:solidFill>
                  <a:srgbClr val="E76F0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4242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ppt_w</p:attrName>
                                        </p:attrNameLst>
                                      </p:cBhvr>
                                      <p:tavLst>
                                        <p:tav tm="0">
                                          <p:val>
                                            <p:fltVal val="0"/>
                                          </p:val>
                                        </p:tav>
                                        <p:tav tm="100000">
                                          <p:val>
                                            <p:strVal val="#ppt_w"/>
                                          </p:val>
                                        </p:tav>
                                      </p:tavLst>
                                    </p:anim>
                                    <p:anim calcmode="lin" valueType="num">
                                      <p:cBhvr>
                                        <p:cTn id="8" dur="750" fill="hold"/>
                                        <p:tgtEl>
                                          <p:spTgt spid="29"/>
                                        </p:tgtEl>
                                        <p:attrNameLst>
                                          <p:attrName>ppt_h</p:attrName>
                                        </p:attrNameLst>
                                      </p:cBhvr>
                                      <p:tavLst>
                                        <p:tav tm="0">
                                          <p:val>
                                            <p:fltVal val="0"/>
                                          </p:val>
                                        </p:tav>
                                        <p:tav tm="100000">
                                          <p:val>
                                            <p:strVal val="#ppt_h"/>
                                          </p:val>
                                        </p:tav>
                                      </p:tavLst>
                                    </p:anim>
                                    <p:anim calcmode="lin" valueType="num">
                                      <p:cBhvr>
                                        <p:cTn id="9" dur="750" fill="hold"/>
                                        <p:tgtEl>
                                          <p:spTgt spid="29"/>
                                        </p:tgtEl>
                                        <p:attrNameLst>
                                          <p:attrName>style.rotation</p:attrName>
                                        </p:attrNameLst>
                                      </p:cBhvr>
                                      <p:tavLst>
                                        <p:tav tm="0">
                                          <p:val>
                                            <p:fltVal val="90"/>
                                          </p:val>
                                        </p:tav>
                                        <p:tav tm="100000">
                                          <p:val>
                                            <p:fltVal val="0"/>
                                          </p:val>
                                        </p:tav>
                                      </p:tavLst>
                                    </p:anim>
                                    <p:animEffect transition="in" filter="fade">
                                      <p:cBhvr>
                                        <p:cTn id="10" dur="750"/>
                                        <p:tgtEl>
                                          <p:spTgt spid="29"/>
                                        </p:tgtEl>
                                      </p:cBhvr>
                                    </p:animEffect>
                                  </p:childTnLst>
                                </p:cTn>
                              </p:par>
                            </p:childTnLst>
                          </p:cTn>
                        </p:par>
                        <p:par>
                          <p:cTn id="11" fill="hold">
                            <p:stCondLst>
                              <p:cond delay="750"/>
                            </p:stCondLst>
                            <p:childTnLst>
                              <p:par>
                                <p:cTn id="12" presetID="31" presetClass="entr" presetSubtype="0" fill="hold" nodeType="afterEffect">
                                  <p:stCondLst>
                                    <p:cond delay="250"/>
                                  </p:stCondLst>
                                  <p:childTnLst>
                                    <p:set>
                                      <p:cBhvr>
                                        <p:cTn id="13" dur="1" fill="hold">
                                          <p:stCondLst>
                                            <p:cond delay="0"/>
                                          </p:stCondLst>
                                        </p:cTn>
                                        <p:tgtEl>
                                          <p:spTgt spid="30"/>
                                        </p:tgtEl>
                                        <p:attrNameLst>
                                          <p:attrName>style.visibility</p:attrName>
                                        </p:attrNameLst>
                                      </p:cBhvr>
                                      <p:to>
                                        <p:strVal val="visible"/>
                                      </p:to>
                                    </p:set>
                                    <p:anim calcmode="lin" valueType="num">
                                      <p:cBhvr>
                                        <p:cTn id="14" dur="750" fill="hold"/>
                                        <p:tgtEl>
                                          <p:spTgt spid="30"/>
                                        </p:tgtEl>
                                        <p:attrNameLst>
                                          <p:attrName>ppt_w</p:attrName>
                                        </p:attrNameLst>
                                      </p:cBhvr>
                                      <p:tavLst>
                                        <p:tav tm="0">
                                          <p:val>
                                            <p:fltVal val="0"/>
                                          </p:val>
                                        </p:tav>
                                        <p:tav tm="100000">
                                          <p:val>
                                            <p:strVal val="#ppt_w"/>
                                          </p:val>
                                        </p:tav>
                                      </p:tavLst>
                                    </p:anim>
                                    <p:anim calcmode="lin" valueType="num">
                                      <p:cBhvr>
                                        <p:cTn id="15" dur="750" fill="hold"/>
                                        <p:tgtEl>
                                          <p:spTgt spid="30"/>
                                        </p:tgtEl>
                                        <p:attrNameLst>
                                          <p:attrName>ppt_h</p:attrName>
                                        </p:attrNameLst>
                                      </p:cBhvr>
                                      <p:tavLst>
                                        <p:tav tm="0">
                                          <p:val>
                                            <p:fltVal val="0"/>
                                          </p:val>
                                        </p:tav>
                                        <p:tav tm="100000">
                                          <p:val>
                                            <p:strVal val="#ppt_h"/>
                                          </p:val>
                                        </p:tav>
                                      </p:tavLst>
                                    </p:anim>
                                    <p:anim calcmode="lin" valueType="num">
                                      <p:cBhvr>
                                        <p:cTn id="16" dur="750" fill="hold"/>
                                        <p:tgtEl>
                                          <p:spTgt spid="30"/>
                                        </p:tgtEl>
                                        <p:attrNameLst>
                                          <p:attrName>style.rotation</p:attrName>
                                        </p:attrNameLst>
                                      </p:cBhvr>
                                      <p:tavLst>
                                        <p:tav tm="0">
                                          <p:val>
                                            <p:fltVal val="90"/>
                                          </p:val>
                                        </p:tav>
                                        <p:tav tm="100000">
                                          <p:val>
                                            <p:fltVal val="0"/>
                                          </p:val>
                                        </p:tav>
                                      </p:tavLst>
                                    </p:anim>
                                    <p:animEffect transition="in" filter="fade">
                                      <p:cBhvr>
                                        <p:cTn id="17" dur="750"/>
                                        <p:tgtEl>
                                          <p:spTgt spid="30"/>
                                        </p:tgtEl>
                                      </p:cBhvr>
                                    </p:animEffect>
                                  </p:childTnLst>
                                </p:cTn>
                              </p:par>
                            </p:childTnLst>
                          </p:cTn>
                        </p:par>
                        <p:par>
                          <p:cTn id="18" fill="hold">
                            <p:stCondLst>
                              <p:cond delay="1750"/>
                            </p:stCondLst>
                            <p:childTnLst>
                              <p:par>
                                <p:cTn id="19" presetID="31" presetClass="entr" presetSubtype="0" fill="hold" nodeType="afterEffect">
                                  <p:stCondLst>
                                    <p:cond delay="250"/>
                                  </p:stCondLst>
                                  <p:childTnLst>
                                    <p:set>
                                      <p:cBhvr>
                                        <p:cTn id="20" dur="1" fill="hold">
                                          <p:stCondLst>
                                            <p:cond delay="0"/>
                                          </p:stCondLst>
                                        </p:cTn>
                                        <p:tgtEl>
                                          <p:spTgt spid="32"/>
                                        </p:tgtEl>
                                        <p:attrNameLst>
                                          <p:attrName>style.visibility</p:attrName>
                                        </p:attrNameLst>
                                      </p:cBhvr>
                                      <p:to>
                                        <p:strVal val="visible"/>
                                      </p:to>
                                    </p:set>
                                    <p:anim calcmode="lin" valueType="num">
                                      <p:cBhvr>
                                        <p:cTn id="21" dur="750" fill="hold"/>
                                        <p:tgtEl>
                                          <p:spTgt spid="32"/>
                                        </p:tgtEl>
                                        <p:attrNameLst>
                                          <p:attrName>ppt_w</p:attrName>
                                        </p:attrNameLst>
                                      </p:cBhvr>
                                      <p:tavLst>
                                        <p:tav tm="0">
                                          <p:val>
                                            <p:fltVal val="0"/>
                                          </p:val>
                                        </p:tav>
                                        <p:tav tm="100000">
                                          <p:val>
                                            <p:strVal val="#ppt_w"/>
                                          </p:val>
                                        </p:tav>
                                      </p:tavLst>
                                    </p:anim>
                                    <p:anim calcmode="lin" valueType="num">
                                      <p:cBhvr>
                                        <p:cTn id="22" dur="750" fill="hold"/>
                                        <p:tgtEl>
                                          <p:spTgt spid="32"/>
                                        </p:tgtEl>
                                        <p:attrNameLst>
                                          <p:attrName>ppt_h</p:attrName>
                                        </p:attrNameLst>
                                      </p:cBhvr>
                                      <p:tavLst>
                                        <p:tav tm="0">
                                          <p:val>
                                            <p:fltVal val="0"/>
                                          </p:val>
                                        </p:tav>
                                        <p:tav tm="100000">
                                          <p:val>
                                            <p:strVal val="#ppt_h"/>
                                          </p:val>
                                        </p:tav>
                                      </p:tavLst>
                                    </p:anim>
                                    <p:anim calcmode="lin" valueType="num">
                                      <p:cBhvr>
                                        <p:cTn id="23" dur="750" fill="hold"/>
                                        <p:tgtEl>
                                          <p:spTgt spid="32"/>
                                        </p:tgtEl>
                                        <p:attrNameLst>
                                          <p:attrName>style.rotation</p:attrName>
                                        </p:attrNameLst>
                                      </p:cBhvr>
                                      <p:tavLst>
                                        <p:tav tm="0">
                                          <p:val>
                                            <p:fltVal val="90"/>
                                          </p:val>
                                        </p:tav>
                                        <p:tav tm="100000">
                                          <p:val>
                                            <p:fltVal val="0"/>
                                          </p:val>
                                        </p:tav>
                                      </p:tavLst>
                                    </p:anim>
                                    <p:animEffect transition="in" filter="fade">
                                      <p:cBhvr>
                                        <p:cTn id="24" dur="750"/>
                                        <p:tgtEl>
                                          <p:spTgt spid="32"/>
                                        </p:tgtEl>
                                      </p:cBhvr>
                                    </p:animEffect>
                                  </p:childTnLst>
                                </p:cTn>
                              </p:par>
                            </p:childTnLst>
                          </p:cTn>
                        </p:par>
                        <p:par>
                          <p:cTn id="25" fill="hold">
                            <p:stCondLst>
                              <p:cond delay="2750"/>
                            </p:stCondLst>
                            <p:childTnLst>
                              <p:par>
                                <p:cTn id="26" presetID="31" presetClass="entr" presetSubtype="0" fill="hold" nodeType="afterEffect">
                                  <p:stCondLst>
                                    <p:cond delay="250"/>
                                  </p:stCondLst>
                                  <p:childTnLst>
                                    <p:set>
                                      <p:cBhvr>
                                        <p:cTn id="27" dur="1" fill="hold">
                                          <p:stCondLst>
                                            <p:cond delay="0"/>
                                          </p:stCondLst>
                                        </p:cTn>
                                        <p:tgtEl>
                                          <p:spTgt spid="76"/>
                                        </p:tgtEl>
                                        <p:attrNameLst>
                                          <p:attrName>style.visibility</p:attrName>
                                        </p:attrNameLst>
                                      </p:cBhvr>
                                      <p:to>
                                        <p:strVal val="visible"/>
                                      </p:to>
                                    </p:set>
                                    <p:anim calcmode="lin" valueType="num">
                                      <p:cBhvr>
                                        <p:cTn id="28" dur="750" fill="hold"/>
                                        <p:tgtEl>
                                          <p:spTgt spid="76"/>
                                        </p:tgtEl>
                                        <p:attrNameLst>
                                          <p:attrName>ppt_w</p:attrName>
                                        </p:attrNameLst>
                                      </p:cBhvr>
                                      <p:tavLst>
                                        <p:tav tm="0">
                                          <p:val>
                                            <p:fltVal val="0"/>
                                          </p:val>
                                        </p:tav>
                                        <p:tav tm="100000">
                                          <p:val>
                                            <p:strVal val="#ppt_w"/>
                                          </p:val>
                                        </p:tav>
                                      </p:tavLst>
                                    </p:anim>
                                    <p:anim calcmode="lin" valueType="num">
                                      <p:cBhvr>
                                        <p:cTn id="29" dur="750" fill="hold"/>
                                        <p:tgtEl>
                                          <p:spTgt spid="76"/>
                                        </p:tgtEl>
                                        <p:attrNameLst>
                                          <p:attrName>ppt_h</p:attrName>
                                        </p:attrNameLst>
                                      </p:cBhvr>
                                      <p:tavLst>
                                        <p:tav tm="0">
                                          <p:val>
                                            <p:fltVal val="0"/>
                                          </p:val>
                                        </p:tav>
                                        <p:tav tm="100000">
                                          <p:val>
                                            <p:strVal val="#ppt_h"/>
                                          </p:val>
                                        </p:tav>
                                      </p:tavLst>
                                    </p:anim>
                                    <p:anim calcmode="lin" valueType="num">
                                      <p:cBhvr>
                                        <p:cTn id="30" dur="750" fill="hold"/>
                                        <p:tgtEl>
                                          <p:spTgt spid="76"/>
                                        </p:tgtEl>
                                        <p:attrNameLst>
                                          <p:attrName>style.rotation</p:attrName>
                                        </p:attrNameLst>
                                      </p:cBhvr>
                                      <p:tavLst>
                                        <p:tav tm="0">
                                          <p:val>
                                            <p:fltVal val="90"/>
                                          </p:val>
                                        </p:tav>
                                        <p:tav tm="100000">
                                          <p:val>
                                            <p:fltVal val="0"/>
                                          </p:val>
                                        </p:tav>
                                      </p:tavLst>
                                    </p:anim>
                                    <p:animEffect transition="in" filter="fade">
                                      <p:cBhvr>
                                        <p:cTn id="31" dur="750"/>
                                        <p:tgtEl>
                                          <p:spTgt spid="76"/>
                                        </p:tgtEl>
                                      </p:cBhvr>
                                    </p:animEffect>
                                  </p:childTnLst>
                                </p:cTn>
                              </p:par>
                            </p:childTnLst>
                          </p:cTn>
                        </p:par>
                        <p:par>
                          <p:cTn id="32" fill="hold">
                            <p:stCondLst>
                              <p:cond delay="3750"/>
                            </p:stCondLst>
                            <p:childTnLst>
                              <p:par>
                                <p:cTn id="33" presetID="31" presetClass="entr" presetSubtype="0" fill="hold" nodeType="afterEffect">
                                  <p:stCondLst>
                                    <p:cond delay="250"/>
                                  </p:stCondLst>
                                  <p:childTnLst>
                                    <p:set>
                                      <p:cBhvr>
                                        <p:cTn id="34" dur="1" fill="hold">
                                          <p:stCondLst>
                                            <p:cond delay="0"/>
                                          </p:stCondLst>
                                        </p:cTn>
                                        <p:tgtEl>
                                          <p:spTgt spid="75"/>
                                        </p:tgtEl>
                                        <p:attrNameLst>
                                          <p:attrName>style.visibility</p:attrName>
                                        </p:attrNameLst>
                                      </p:cBhvr>
                                      <p:to>
                                        <p:strVal val="visible"/>
                                      </p:to>
                                    </p:set>
                                    <p:anim calcmode="lin" valueType="num">
                                      <p:cBhvr>
                                        <p:cTn id="35" dur="750" fill="hold"/>
                                        <p:tgtEl>
                                          <p:spTgt spid="75"/>
                                        </p:tgtEl>
                                        <p:attrNameLst>
                                          <p:attrName>ppt_w</p:attrName>
                                        </p:attrNameLst>
                                      </p:cBhvr>
                                      <p:tavLst>
                                        <p:tav tm="0">
                                          <p:val>
                                            <p:fltVal val="0"/>
                                          </p:val>
                                        </p:tav>
                                        <p:tav tm="100000">
                                          <p:val>
                                            <p:strVal val="#ppt_w"/>
                                          </p:val>
                                        </p:tav>
                                      </p:tavLst>
                                    </p:anim>
                                    <p:anim calcmode="lin" valueType="num">
                                      <p:cBhvr>
                                        <p:cTn id="36" dur="750" fill="hold"/>
                                        <p:tgtEl>
                                          <p:spTgt spid="75"/>
                                        </p:tgtEl>
                                        <p:attrNameLst>
                                          <p:attrName>ppt_h</p:attrName>
                                        </p:attrNameLst>
                                      </p:cBhvr>
                                      <p:tavLst>
                                        <p:tav tm="0">
                                          <p:val>
                                            <p:fltVal val="0"/>
                                          </p:val>
                                        </p:tav>
                                        <p:tav tm="100000">
                                          <p:val>
                                            <p:strVal val="#ppt_h"/>
                                          </p:val>
                                        </p:tav>
                                      </p:tavLst>
                                    </p:anim>
                                    <p:anim calcmode="lin" valueType="num">
                                      <p:cBhvr>
                                        <p:cTn id="37" dur="750" fill="hold"/>
                                        <p:tgtEl>
                                          <p:spTgt spid="75"/>
                                        </p:tgtEl>
                                        <p:attrNameLst>
                                          <p:attrName>style.rotation</p:attrName>
                                        </p:attrNameLst>
                                      </p:cBhvr>
                                      <p:tavLst>
                                        <p:tav tm="0">
                                          <p:val>
                                            <p:fltVal val="90"/>
                                          </p:val>
                                        </p:tav>
                                        <p:tav tm="100000">
                                          <p:val>
                                            <p:fltVal val="0"/>
                                          </p:val>
                                        </p:tav>
                                      </p:tavLst>
                                    </p:anim>
                                    <p:animEffect transition="in" filter="fade">
                                      <p:cBhvr>
                                        <p:cTn id="38" dur="750"/>
                                        <p:tgtEl>
                                          <p:spTgt spid="75"/>
                                        </p:tgtEl>
                                      </p:cBhvr>
                                    </p:animEffect>
                                  </p:childTnLst>
                                </p:cTn>
                              </p:par>
                            </p:childTnLst>
                          </p:cTn>
                        </p:par>
                        <p:par>
                          <p:cTn id="39" fill="hold">
                            <p:stCondLst>
                              <p:cond delay="4750"/>
                            </p:stCondLst>
                            <p:childTnLst>
                              <p:par>
                                <p:cTn id="40" presetID="31" presetClass="entr" presetSubtype="0" fill="hold" nodeType="afterEffect">
                                  <p:stCondLst>
                                    <p:cond delay="250"/>
                                  </p:stCondLst>
                                  <p:childTnLst>
                                    <p:set>
                                      <p:cBhvr>
                                        <p:cTn id="41" dur="1" fill="hold">
                                          <p:stCondLst>
                                            <p:cond delay="0"/>
                                          </p:stCondLst>
                                        </p:cTn>
                                        <p:tgtEl>
                                          <p:spTgt spid="74"/>
                                        </p:tgtEl>
                                        <p:attrNameLst>
                                          <p:attrName>style.visibility</p:attrName>
                                        </p:attrNameLst>
                                      </p:cBhvr>
                                      <p:to>
                                        <p:strVal val="visible"/>
                                      </p:to>
                                    </p:set>
                                    <p:anim calcmode="lin" valueType="num">
                                      <p:cBhvr>
                                        <p:cTn id="42" dur="750" fill="hold"/>
                                        <p:tgtEl>
                                          <p:spTgt spid="74"/>
                                        </p:tgtEl>
                                        <p:attrNameLst>
                                          <p:attrName>ppt_w</p:attrName>
                                        </p:attrNameLst>
                                      </p:cBhvr>
                                      <p:tavLst>
                                        <p:tav tm="0">
                                          <p:val>
                                            <p:fltVal val="0"/>
                                          </p:val>
                                        </p:tav>
                                        <p:tav tm="100000">
                                          <p:val>
                                            <p:strVal val="#ppt_w"/>
                                          </p:val>
                                        </p:tav>
                                      </p:tavLst>
                                    </p:anim>
                                    <p:anim calcmode="lin" valueType="num">
                                      <p:cBhvr>
                                        <p:cTn id="43" dur="750" fill="hold"/>
                                        <p:tgtEl>
                                          <p:spTgt spid="74"/>
                                        </p:tgtEl>
                                        <p:attrNameLst>
                                          <p:attrName>ppt_h</p:attrName>
                                        </p:attrNameLst>
                                      </p:cBhvr>
                                      <p:tavLst>
                                        <p:tav tm="0">
                                          <p:val>
                                            <p:fltVal val="0"/>
                                          </p:val>
                                        </p:tav>
                                        <p:tav tm="100000">
                                          <p:val>
                                            <p:strVal val="#ppt_h"/>
                                          </p:val>
                                        </p:tav>
                                      </p:tavLst>
                                    </p:anim>
                                    <p:anim calcmode="lin" valueType="num">
                                      <p:cBhvr>
                                        <p:cTn id="44" dur="750" fill="hold"/>
                                        <p:tgtEl>
                                          <p:spTgt spid="74"/>
                                        </p:tgtEl>
                                        <p:attrNameLst>
                                          <p:attrName>style.rotation</p:attrName>
                                        </p:attrNameLst>
                                      </p:cBhvr>
                                      <p:tavLst>
                                        <p:tav tm="0">
                                          <p:val>
                                            <p:fltVal val="90"/>
                                          </p:val>
                                        </p:tav>
                                        <p:tav tm="100000">
                                          <p:val>
                                            <p:fltVal val="0"/>
                                          </p:val>
                                        </p:tav>
                                      </p:tavLst>
                                    </p:anim>
                                    <p:animEffect transition="in" filter="fade">
                                      <p:cBhvr>
                                        <p:cTn id="45" dur="750"/>
                                        <p:tgtEl>
                                          <p:spTgt spid="74"/>
                                        </p:tgtEl>
                                      </p:cBhvr>
                                    </p:animEffect>
                                  </p:childTnLst>
                                </p:cTn>
                              </p:par>
                            </p:childTnLst>
                          </p:cTn>
                        </p:par>
                        <p:par>
                          <p:cTn id="46" fill="hold">
                            <p:stCondLst>
                              <p:cond delay="5750"/>
                            </p:stCondLst>
                            <p:childTnLst>
                              <p:par>
                                <p:cTn id="47" presetID="31" presetClass="entr" presetSubtype="0" fill="hold" nodeType="afterEffect">
                                  <p:stCondLst>
                                    <p:cond delay="250"/>
                                  </p:stCondLst>
                                  <p:childTnLst>
                                    <p:set>
                                      <p:cBhvr>
                                        <p:cTn id="48" dur="1" fill="hold">
                                          <p:stCondLst>
                                            <p:cond delay="0"/>
                                          </p:stCondLst>
                                        </p:cTn>
                                        <p:tgtEl>
                                          <p:spTgt spid="77"/>
                                        </p:tgtEl>
                                        <p:attrNameLst>
                                          <p:attrName>style.visibility</p:attrName>
                                        </p:attrNameLst>
                                      </p:cBhvr>
                                      <p:to>
                                        <p:strVal val="visible"/>
                                      </p:to>
                                    </p:set>
                                    <p:anim calcmode="lin" valueType="num">
                                      <p:cBhvr>
                                        <p:cTn id="49" dur="750" fill="hold"/>
                                        <p:tgtEl>
                                          <p:spTgt spid="77"/>
                                        </p:tgtEl>
                                        <p:attrNameLst>
                                          <p:attrName>ppt_w</p:attrName>
                                        </p:attrNameLst>
                                      </p:cBhvr>
                                      <p:tavLst>
                                        <p:tav tm="0">
                                          <p:val>
                                            <p:fltVal val="0"/>
                                          </p:val>
                                        </p:tav>
                                        <p:tav tm="100000">
                                          <p:val>
                                            <p:strVal val="#ppt_w"/>
                                          </p:val>
                                        </p:tav>
                                      </p:tavLst>
                                    </p:anim>
                                    <p:anim calcmode="lin" valueType="num">
                                      <p:cBhvr>
                                        <p:cTn id="50" dur="750" fill="hold"/>
                                        <p:tgtEl>
                                          <p:spTgt spid="77"/>
                                        </p:tgtEl>
                                        <p:attrNameLst>
                                          <p:attrName>ppt_h</p:attrName>
                                        </p:attrNameLst>
                                      </p:cBhvr>
                                      <p:tavLst>
                                        <p:tav tm="0">
                                          <p:val>
                                            <p:fltVal val="0"/>
                                          </p:val>
                                        </p:tav>
                                        <p:tav tm="100000">
                                          <p:val>
                                            <p:strVal val="#ppt_h"/>
                                          </p:val>
                                        </p:tav>
                                      </p:tavLst>
                                    </p:anim>
                                    <p:anim calcmode="lin" valueType="num">
                                      <p:cBhvr>
                                        <p:cTn id="51" dur="750" fill="hold"/>
                                        <p:tgtEl>
                                          <p:spTgt spid="77"/>
                                        </p:tgtEl>
                                        <p:attrNameLst>
                                          <p:attrName>style.rotation</p:attrName>
                                        </p:attrNameLst>
                                      </p:cBhvr>
                                      <p:tavLst>
                                        <p:tav tm="0">
                                          <p:val>
                                            <p:fltVal val="90"/>
                                          </p:val>
                                        </p:tav>
                                        <p:tav tm="100000">
                                          <p:val>
                                            <p:fltVal val="0"/>
                                          </p:val>
                                        </p:tav>
                                      </p:tavLst>
                                    </p:anim>
                                    <p:animEffect transition="in" filter="fade">
                                      <p:cBhvr>
                                        <p:cTn id="52" dur="7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 xmlns:a16="http://schemas.microsoft.com/office/drawing/2014/main" id="{1CFF2F88-C96F-4EBC-B009-84F995DA33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958" r="15824"/>
          <a:stretch/>
        </p:blipFill>
        <p:spPr>
          <a:xfrm>
            <a:off x="7939922" y="0"/>
            <a:ext cx="4257206" cy="6429087"/>
          </a:xfrm>
          <a:prstGeom prst="rect">
            <a:avLst/>
          </a:prstGeom>
        </p:spPr>
      </p:pic>
      <p:sp>
        <p:nvSpPr>
          <p:cNvPr id="44" name="Rectangle 43">
            <a:extLst>
              <a:ext uri="{FF2B5EF4-FFF2-40B4-BE49-F238E27FC236}">
                <a16:creationId xmlns="" xmlns:a16="http://schemas.microsoft.com/office/drawing/2014/main" id="{BFB154B8-55DE-4997-BE9E-776CB7EF0810}"/>
              </a:ext>
            </a:extLst>
          </p:cNvPr>
          <p:cNvSpPr/>
          <p:nvPr/>
        </p:nvSpPr>
        <p:spPr>
          <a:xfrm>
            <a:off x="7941149" y="0"/>
            <a:ext cx="4257206"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9F16498C-9622-476D-8851-29EFEDB2C0EA}"/>
              </a:ext>
            </a:extLst>
          </p:cNvPr>
          <p:cNvSpPr txBox="1"/>
          <p:nvPr/>
        </p:nvSpPr>
        <p:spPr>
          <a:xfrm>
            <a:off x="8347761" y="1893871"/>
            <a:ext cx="3716480"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Failure</a:t>
            </a:r>
            <a:endParaRPr lang="en-US" sz="540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5960C881-87AB-4E86-8665-EB2EC75F3F4E}"/>
              </a:ext>
            </a:extLst>
          </p:cNvPr>
          <p:cNvSpPr txBox="1"/>
          <p:nvPr/>
        </p:nvSpPr>
        <p:spPr>
          <a:xfrm>
            <a:off x="8347761" y="2868175"/>
            <a:ext cx="3649366" cy="2246769"/>
          </a:xfrm>
          <a:prstGeom prst="rect">
            <a:avLst/>
          </a:prstGeom>
          <a:noFill/>
        </p:spPr>
        <p:txBody>
          <a:bodyPr wrap="square" rtlCol="0">
            <a:spAutoFit/>
          </a:bodyPr>
          <a:lstStyle/>
          <a:p>
            <a:r>
              <a:rPr lang="en-CA" sz="2800" b="1" dirty="0">
                <a:solidFill>
                  <a:schemeClr val="bg1"/>
                </a:solidFill>
                <a:latin typeface="Arial" panose="020B0604020202020204" pitchFamily="34" charset="0"/>
                <a:cs typeface="Arial" panose="020B0604020202020204" pitchFamily="34" charset="0"/>
              </a:rPr>
              <a:t>And some of the reasons businesses fail lie with how the business is run or structured:</a:t>
            </a:r>
            <a:endParaRPr lang="en-US" sz="2800" b="1" dirty="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42</a:t>
            </a:fld>
            <a:endParaRPr lang="en-US"/>
          </a:p>
        </p:txBody>
      </p:sp>
      <p:pic>
        <p:nvPicPr>
          <p:cNvPr id="37" name="Picture 36">
            <a:extLst>
              <a:ext uri="{FF2B5EF4-FFF2-40B4-BE49-F238E27FC236}">
                <a16:creationId xmlns="" xmlns:a16="http://schemas.microsoft.com/office/drawing/2014/main" id="{B3AF2F06-C184-4B95-9155-62411BD568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8" name="Oval 37">
            <a:extLst>
              <a:ext uri="{FF2B5EF4-FFF2-40B4-BE49-F238E27FC236}">
                <a16:creationId xmlns="" xmlns:a16="http://schemas.microsoft.com/office/drawing/2014/main" id="{330012D6-813B-4A80-ABED-707D7B519B19}"/>
              </a:ext>
            </a:extLst>
          </p:cNvPr>
          <p:cNvSpPr/>
          <p:nvPr/>
        </p:nvSpPr>
        <p:spPr>
          <a:xfrm>
            <a:off x="1550999" y="1072787"/>
            <a:ext cx="4520649" cy="4520649"/>
          </a:xfrm>
          <a:prstGeom prst="ellipse">
            <a:avLst/>
          </a:prstGeom>
          <a:solidFill>
            <a:schemeClr val="bg1"/>
          </a:solidFill>
          <a:ln w="6032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67CBE59B-2C31-459C-BEC9-79D0847D36B9}"/>
              </a:ext>
            </a:extLst>
          </p:cNvPr>
          <p:cNvSpPr txBox="1"/>
          <p:nvPr/>
        </p:nvSpPr>
        <p:spPr>
          <a:xfrm>
            <a:off x="2124591" y="3082613"/>
            <a:ext cx="3381219" cy="531643"/>
          </a:xfrm>
          <a:prstGeom prst="rect">
            <a:avLst/>
          </a:prstGeom>
          <a:noFill/>
        </p:spPr>
        <p:txBody>
          <a:bodyPr wrap="square" rtlCol="0">
            <a:spAutoFit/>
          </a:bodyPr>
          <a:lstStyle/>
          <a:p>
            <a:pPr algn="ctr"/>
            <a:r>
              <a:rPr lang="en-US" sz="2800" b="1" dirty="0">
                <a:solidFill>
                  <a:srgbClr val="0DB14B"/>
                </a:solidFill>
                <a:latin typeface="Arial" panose="020B0604020202020204" pitchFamily="34" charset="0"/>
                <a:cs typeface="Arial" panose="020B0604020202020204" pitchFamily="34" charset="0"/>
              </a:rPr>
              <a:t>Entrepreneur</a:t>
            </a:r>
            <a:endParaRPr lang="en-US" sz="3200" b="1" dirty="0">
              <a:solidFill>
                <a:srgbClr val="0DB14B"/>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 xmlns:a16="http://schemas.microsoft.com/office/drawing/2014/main" id="{646039D1-3F11-4ADA-9461-7CF89EB5A8A7}"/>
              </a:ext>
            </a:extLst>
          </p:cNvPr>
          <p:cNvGrpSpPr/>
          <p:nvPr/>
        </p:nvGrpSpPr>
        <p:grpSpPr>
          <a:xfrm>
            <a:off x="2974804" y="294667"/>
            <a:ext cx="1628728" cy="1577341"/>
            <a:chOff x="2974804" y="294667"/>
            <a:chExt cx="1628728" cy="1577341"/>
          </a:xfrm>
        </p:grpSpPr>
        <p:sp>
          <p:nvSpPr>
            <p:cNvPr id="42" name="Oval 41">
              <a:extLst>
                <a:ext uri="{FF2B5EF4-FFF2-40B4-BE49-F238E27FC236}">
                  <a16:creationId xmlns="" xmlns:a16="http://schemas.microsoft.com/office/drawing/2014/main" id="{3D636383-2CCD-449A-90B2-255B67287117}"/>
                </a:ext>
              </a:extLst>
            </p:cNvPr>
            <p:cNvSpPr/>
            <p:nvPr/>
          </p:nvSpPr>
          <p:spPr>
            <a:xfrm>
              <a:off x="3000830" y="294667"/>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 xmlns:a16="http://schemas.microsoft.com/office/drawing/2014/main" id="{8C0EC7EF-4307-44A5-8EEE-11A414568763}"/>
                </a:ext>
              </a:extLst>
            </p:cNvPr>
            <p:cNvSpPr txBox="1"/>
            <p:nvPr/>
          </p:nvSpPr>
          <p:spPr>
            <a:xfrm>
              <a:off x="2974804" y="726768"/>
              <a:ext cx="1628728"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Planning</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 xmlns:a16="http://schemas.microsoft.com/office/drawing/2014/main" id="{AECE192E-1423-4033-BFA4-EF019FBE0A34}"/>
              </a:ext>
            </a:extLst>
          </p:cNvPr>
          <p:cNvGrpSpPr/>
          <p:nvPr/>
        </p:nvGrpSpPr>
        <p:grpSpPr>
          <a:xfrm>
            <a:off x="4778506" y="1118812"/>
            <a:ext cx="1676573" cy="1577341"/>
            <a:chOff x="4778506" y="1118812"/>
            <a:chExt cx="1676573" cy="1577341"/>
          </a:xfrm>
        </p:grpSpPr>
        <p:sp>
          <p:nvSpPr>
            <p:cNvPr id="51" name="Oval 50">
              <a:extLst>
                <a:ext uri="{FF2B5EF4-FFF2-40B4-BE49-F238E27FC236}">
                  <a16:creationId xmlns="" xmlns:a16="http://schemas.microsoft.com/office/drawing/2014/main" id="{4EBDE6B2-E3AF-4779-BFD6-F32323283FEE}"/>
                </a:ext>
              </a:extLst>
            </p:cNvPr>
            <p:cNvSpPr/>
            <p:nvPr/>
          </p:nvSpPr>
          <p:spPr>
            <a:xfrm rot="12845901">
              <a:off x="4801252" y="1118812"/>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 xmlns:a16="http://schemas.microsoft.com/office/drawing/2014/main" id="{B04B190B-FF6F-4243-8BCC-A004D99C159E}"/>
                </a:ext>
              </a:extLst>
            </p:cNvPr>
            <p:cNvSpPr txBox="1"/>
            <p:nvPr/>
          </p:nvSpPr>
          <p:spPr>
            <a:xfrm>
              <a:off x="4778506" y="1458872"/>
              <a:ext cx="1676573" cy="923330"/>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Agility &amp; Flexibility</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 xmlns:a16="http://schemas.microsoft.com/office/drawing/2014/main" id="{F5198D45-1EDA-4876-A93A-8B8968E22DF4}"/>
              </a:ext>
            </a:extLst>
          </p:cNvPr>
          <p:cNvGrpSpPr/>
          <p:nvPr/>
        </p:nvGrpSpPr>
        <p:grpSpPr>
          <a:xfrm>
            <a:off x="5236951" y="2972561"/>
            <a:ext cx="1577341" cy="1577341"/>
            <a:chOff x="5236951" y="2972561"/>
            <a:chExt cx="1577341" cy="1577341"/>
          </a:xfrm>
        </p:grpSpPr>
        <p:sp>
          <p:nvSpPr>
            <p:cNvPr id="45" name="Oval 44">
              <a:extLst>
                <a:ext uri="{FF2B5EF4-FFF2-40B4-BE49-F238E27FC236}">
                  <a16:creationId xmlns="" xmlns:a16="http://schemas.microsoft.com/office/drawing/2014/main" id="{415DBB3D-2CC4-4725-AF8C-FD26549E79AF}"/>
                </a:ext>
              </a:extLst>
            </p:cNvPr>
            <p:cNvSpPr/>
            <p:nvPr/>
          </p:nvSpPr>
          <p:spPr>
            <a:xfrm rot="16200000">
              <a:off x="5236951" y="2972561"/>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 xmlns:a16="http://schemas.microsoft.com/office/drawing/2014/main" id="{19711634-FCB8-4E8E-8303-0CB5441FE494}"/>
                </a:ext>
              </a:extLst>
            </p:cNvPr>
            <p:cNvSpPr txBox="1"/>
            <p:nvPr/>
          </p:nvSpPr>
          <p:spPr>
            <a:xfrm>
              <a:off x="5339083" y="3404025"/>
              <a:ext cx="1377028"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Lack of Financing</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 xmlns:a16="http://schemas.microsoft.com/office/drawing/2014/main" id="{4D6CCB7B-E80E-4634-888E-1FFAD4046D16}"/>
              </a:ext>
            </a:extLst>
          </p:cNvPr>
          <p:cNvGrpSpPr/>
          <p:nvPr/>
        </p:nvGrpSpPr>
        <p:grpSpPr>
          <a:xfrm>
            <a:off x="4094659" y="4521582"/>
            <a:ext cx="1676573" cy="1577341"/>
            <a:chOff x="4094659" y="4521582"/>
            <a:chExt cx="1676573" cy="1577341"/>
          </a:xfrm>
        </p:grpSpPr>
        <p:sp>
          <p:nvSpPr>
            <p:cNvPr id="50" name="Oval 49">
              <a:extLst>
                <a:ext uri="{FF2B5EF4-FFF2-40B4-BE49-F238E27FC236}">
                  <a16:creationId xmlns="" xmlns:a16="http://schemas.microsoft.com/office/drawing/2014/main" id="{B8701726-7261-4C79-B683-F83D5738D286}"/>
                </a:ext>
              </a:extLst>
            </p:cNvPr>
            <p:cNvSpPr/>
            <p:nvPr/>
          </p:nvSpPr>
          <p:spPr>
            <a:xfrm rot="8759214">
              <a:off x="4136953" y="4521582"/>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 xmlns:a16="http://schemas.microsoft.com/office/drawing/2014/main" id="{FAB8FA1E-5E32-4071-B723-81D1B34FD4B1}"/>
                </a:ext>
              </a:extLst>
            </p:cNvPr>
            <p:cNvSpPr txBox="1"/>
            <p:nvPr/>
          </p:nvSpPr>
          <p:spPr>
            <a:xfrm>
              <a:off x="4094659" y="4979867"/>
              <a:ext cx="1676573"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Poor Money Management</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 xmlns:a16="http://schemas.microsoft.com/office/drawing/2014/main" id="{31CD0CBE-2282-4FB8-BE61-23663694BAD2}"/>
              </a:ext>
            </a:extLst>
          </p:cNvPr>
          <p:cNvGrpSpPr/>
          <p:nvPr/>
        </p:nvGrpSpPr>
        <p:grpSpPr>
          <a:xfrm>
            <a:off x="1891826" y="4574308"/>
            <a:ext cx="1676573" cy="1577341"/>
            <a:chOff x="1891826" y="4574308"/>
            <a:chExt cx="1676573" cy="1577341"/>
          </a:xfrm>
        </p:grpSpPr>
        <p:sp>
          <p:nvSpPr>
            <p:cNvPr id="52" name="Oval 51">
              <a:extLst>
                <a:ext uri="{FF2B5EF4-FFF2-40B4-BE49-F238E27FC236}">
                  <a16:creationId xmlns="" xmlns:a16="http://schemas.microsoft.com/office/drawing/2014/main" id="{76516575-D875-4552-8A66-C0F2DA805BC2}"/>
                </a:ext>
              </a:extLst>
            </p:cNvPr>
            <p:cNvSpPr/>
            <p:nvPr/>
          </p:nvSpPr>
          <p:spPr>
            <a:xfrm rot="13505115">
              <a:off x="1955890" y="4574308"/>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 xmlns:a16="http://schemas.microsoft.com/office/drawing/2014/main" id="{0938CAB5-BCDB-4CDF-BFBF-0858E8137E25}"/>
                </a:ext>
              </a:extLst>
            </p:cNvPr>
            <p:cNvSpPr txBox="1"/>
            <p:nvPr/>
          </p:nvSpPr>
          <p:spPr>
            <a:xfrm>
              <a:off x="1891826" y="5028281"/>
              <a:ext cx="1676573"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Not Meeting Market Need</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 xmlns:a16="http://schemas.microsoft.com/office/drawing/2014/main" id="{60E9CDC4-8AAC-4BE0-847B-2D59EDBFB9D2}"/>
              </a:ext>
            </a:extLst>
          </p:cNvPr>
          <p:cNvGrpSpPr/>
          <p:nvPr/>
        </p:nvGrpSpPr>
        <p:grpSpPr>
          <a:xfrm>
            <a:off x="681478" y="2966511"/>
            <a:ext cx="1676573" cy="1577341"/>
            <a:chOff x="681478" y="2966511"/>
            <a:chExt cx="1676573" cy="1577341"/>
          </a:xfrm>
        </p:grpSpPr>
        <p:sp>
          <p:nvSpPr>
            <p:cNvPr id="43" name="Oval 42">
              <a:extLst>
                <a:ext uri="{FF2B5EF4-FFF2-40B4-BE49-F238E27FC236}">
                  <a16:creationId xmlns="" xmlns:a16="http://schemas.microsoft.com/office/drawing/2014/main" id="{4FE82D5D-0309-43BD-88C5-23D722D906BE}"/>
                </a:ext>
              </a:extLst>
            </p:cNvPr>
            <p:cNvSpPr/>
            <p:nvPr/>
          </p:nvSpPr>
          <p:spPr>
            <a:xfrm rot="16200000">
              <a:off x="758664" y="2966511"/>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 xmlns:a16="http://schemas.microsoft.com/office/drawing/2014/main" id="{C7884D19-A44E-4BA1-8512-27FC49669783}"/>
                </a:ext>
              </a:extLst>
            </p:cNvPr>
            <p:cNvSpPr txBox="1"/>
            <p:nvPr/>
          </p:nvSpPr>
          <p:spPr>
            <a:xfrm>
              <a:off x="681478" y="3400363"/>
              <a:ext cx="1676573" cy="646331"/>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Not Competitive</a:t>
              </a:r>
              <a:endParaRPr lang="en-US" sz="2000" b="1" dirty="0">
                <a:solidFill>
                  <a:srgbClr val="E76F0A"/>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45509F31-8BCB-43AC-A9B0-61E18A592356}"/>
              </a:ext>
            </a:extLst>
          </p:cNvPr>
          <p:cNvGrpSpPr/>
          <p:nvPr/>
        </p:nvGrpSpPr>
        <p:grpSpPr>
          <a:xfrm>
            <a:off x="1252499" y="1074710"/>
            <a:ext cx="1577341" cy="1577341"/>
            <a:chOff x="1252499" y="1074710"/>
            <a:chExt cx="1577341" cy="1577341"/>
          </a:xfrm>
        </p:grpSpPr>
        <p:sp>
          <p:nvSpPr>
            <p:cNvPr id="46" name="Oval 45">
              <a:extLst>
                <a:ext uri="{FF2B5EF4-FFF2-40B4-BE49-F238E27FC236}">
                  <a16:creationId xmlns="" xmlns:a16="http://schemas.microsoft.com/office/drawing/2014/main" id="{7636D83D-3E4A-4A1C-A14D-B66D52B1DB5D}"/>
                </a:ext>
              </a:extLst>
            </p:cNvPr>
            <p:cNvSpPr/>
            <p:nvPr/>
          </p:nvSpPr>
          <p:spPr>
            <a:xfrm rot="8100000">
              <a:off x="1252499" y="1074710"/>
              <a:ext cx="1577341" cy="1577341"/>
            </a:xfrm>
            <a:prstGeom prst="ellipse">
              <a:avLst/>
            </a:prstGeom>
            <a:solidFill>
              <a:schemeClr val="bg1"/>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 xmlns:a16="http://schemas.microsoft.com/office/drawing/2014/main" id="{E137DA86-71BA-4C57-9F46-3DDF352E8320}"/>
                </a:ext>
              </a:extLst>
            </p:cNvPr>
            <p:cNvSpPr txBox="1"/>
            <p:nvPr/>
          </p:nvSpPr>
          <p:spPr>
            <a:xfrm>
              <a:off x="1297900" y="1223817"/>
              <a:ext cx="1448316" cy="1200329"/>
            </a:xfrm>
            <a:prstGeom prst="rect">
              <a:avLst/>
            </a:prstGeom>
            <a:noFill/>
          </p:spPr>
          <p:txBody>
            <a:bodyPr wrap="square" rtlCol="0">
              <a:spAutoFit/>
            </a:bodyPr>
            <a:lstStyle/>
            <a:p>
              <a:pPr algn="ctr"/>
              <a:r>
                <a:rPr lang="en-US" b="1" dirty="0">
                  <a:solidFill>
                    <a:srgbClr val="E76F0A"/>
                  </a:solidFill>
                  <a:latin typeface="Arial" panose="020B0604020202020204" pitchFamily="34" charset="0"/>
                  <a:cs typeface="Arial" panose="020B0604020202020204" pitchFamily="34" charset="0"/>
                </a:rPr>
                <a:t>Low Quality Product or Service</a:t>
              </a:r>
              <a:endParaRPr lang="en-US" sz="2000" b="1" dirty="0">
                <a:solidFill>
                  <a:srgbClr val="E76F0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47859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 calcmode="lin" valueType="num">
                                      <p:cBhvr>
                                        <p:cTn id="9" dur="750" fill="hold"/>
                                        <p:tgtEl>
                                          <p:spTgt spid="13"/>
                                        </p:tgtEl>
                                        <p:attrNameLst>
                                          <p:attrName>style.rotation</p:attrName>
                                        </p:attrNameLst>
                                      </p:cBhvr>
                                      <p:tavLst>
                                        <p:tav tm="0">
                                          <p:val>
                                            <p:fltVal val="90"/>
                                          </p:val>
                                        </p:tav>
                                        <p:tav tm="100000">
                                          <p:val>
                                            <p:fltVal val="0"/>
                                          </p:val>
                                        </p:tav>
                                      </p:tavLst>
                                    </p:anim>
                                    <p:animEffect transition="in" filter="fade">
                                      <p:cBhvr>
                                        <p:cTn id="10" dur="750"/>
                                        <p:tgtEl>
                                          <p:spTgt spid="13"/>
                                        </p:tgtEl>
                                      </p:cBhvr>
                                    </p:animEffect>
                                  </p:childTnLst>
                                </p:cTn>
                              </p:par>
                            </p:childTnLst>
                          </p:cTn>
                        </p:par>
                        <p:par>
                          <p:cTn id="11" fill="hold">
                            <p:stCondLst>
                              <p:cond delay="750"/>
                            </p:stCondLst>
                            <p:childTnLst>
                              <p:par>
                                <p:cTn id="12" presetID="31" presetClass="entr" presetSubtype="0" fill="hold" nodeType="afterEffect">
                                  <p:stCondLst>
                                    <p:cond delay="25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cTn>
                              </p:par>
                            </p:childTnLst>
                          </p:cTn>
                        </p:par>
                        <p:par>
                          <p:cTn id="18" fill="hold">
                            <p:stCondLst>
                              <p:cond delay="1750"/>
                            </p:stCondLst>
                            <p:childTnLst>
                              <p:par>
                                <p:cTn id="19" presetID="31" presetClass="entr" presetSubtype="0" fill="hold" nodeType="afterEffect">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cBhvr>
                                        <p:cTn id="21" dur="750" fill="hold"/>
                                        <p:tgtEl>
                                          <p:spTgt spid="15"/>
                                        </p:tgtEl>
                                        <p:attrNameLst>
                                          <p:attrName>ppt_w</p:attrName>
                                        </p:attrNameLst>
                                      </p:cBhvr>
                                      <p:tavLst>
                                        <p:tav tm="0">
                                          <p:val>
                                            <p:fltVal val="0"/>
                                          </p:val>
                                        </p:tav>
                                        <p:tav tm="100000">
                                          <p:val>
                                            <p:strVal val="#ppt_w"/>
                                          </p:val>
                                        </p:tav>
                                      </p:tavLst>
                                    </p:anim>
                                    <p:anim calcmode="lin" valueType="num">
                                      <p:cBhvr>
                                        <p:cTn id="22" dur="750" fill="hold"/>
                                        <p:tgtEl>
                                          <p:spTgt spid="15"/>
                                        </p:tgtEl>
                                        <p:attrNameLst>
                                          <p:attrName>ppt_h</p:attrName>
                                        </p:attrNameLst>
                                      </p:cBhvr>
                                      <p:tavLst>
                                        <p:tav tm="0">
                                          <p:val>
                                            <p:fltVal val="0"/>
                                          </p:val>
                                        </p:tav>
                                        <p:tav tm="100000">
                                          <p:val>
                                            <p:strVal val="#ppt_h"/>
                                          </p:val>
                                        </p:tav>
                                      </p:tavLst>
                                    </p:anim>
                                    <p:anim calcmode="lin" valueType="num">
                                      <p:cBhvr>
                                        <p:cTn id="23" dur="750" fill="hold"/>
                                        <p:tgtEl>
                                          <p:spTgt spid="15"/>
                                        </p:tgtEl>
                                        <p:attrNameLst>
                                          <p:attrName>style.rotation</p:attrName>
                                        </p:attrNameLst>
                                      </p:cBhvr>
                                      <p:tavLst>
                                        <p:tav tm="0">
                                          <p:val>
                                            <p:fltVal val="90"/>
                                          </p:val>
                                        </p:tav>
                                        <p:tav tm="100000">
                                          <p:val>
                                            <p:fltVal val="0"/>
                                          </p:val>
                                        </p:tav>
                                      </p:tavLst>
                                    </p:anim>
                                    <p:animEffect transition="in" filter="fade">
                                      <p:cBhvr>
                                        <p:cTn id="24" dur="750"/>
                                        <p:tgtEl>
                                          <p:spTgt spid="15"/>
                                        </p:tgtEl>
                                      </p:cBhvr>
                                    </p:animEffect>
                                  </p:childTnLst>
                                </p:cTn>
                              </p:par>
                            </p:childTnLst>
                          </p:cTn>
                        </p:par>
                        <p:par>
                          <p:cTn id="25" fill="hold">
                            <p:stCondLst>
                              <p:cond delay="2750"/>
                            </p:stCondLst>
                            <p:childTnLst>
                              <p:par>
                                <p:cTn id="26" presetID="31" presetClass="entr" presetSubtype="0" fill="hold" nodeType="after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p:cTn id="28" dur="750" fill="hold"/>
                                        <p:tgtEl>
                                          <p:spTgt spid="28"/>
                                        </p:tgtEl>
                                        <p:attrNameLst>
                                          <p:attrName>ppt_w</p:attrName>
                                        </p:attrNameLst>
                                      </p:cBhvr>
                                      <p:tavLst>
                                        <p:tav tm="0">
                                          <p:val>
                                            <p:fltVal val="0"/>
                                          </p:val>
                                        </p:tav>
                                        <p:tav tm="100000">
                                          <p:val>
                                            <p:strVal val="#ppt_w"/>
                                          </p:val>
                                        </p:tav>
                                      </p:tavLst>
                                    </p:anim>
                                    <p:anim calcmode="lin" valueType="num">
                                      <p:cBhvr>
                                        <p:cTn id="29" dur="750" fill="hold"/>
                                        <p:tgtEl>
                                          <p:spTgt spid="28"/>
                                        </p:tgtEl>
                                        <p:attrNameLst>
                                          <p:attrName>ppt_h</p:attrName>
                                        </p:attrNameLst>
                                      </p:cBhvr>
                                      <p:tavLst>
                                        <p:tav tm="0">
                                          <p:val>
                                            <p:fltVal val="0"/>
                                          </p:val>
                                        </p:tav>
                                        <p:tav tm="100000">
                                          <p:val>
                                            <p:strVal val="#ppt_h"/>
                                          </p:val>
                                        </p:tav>
                                      </p:tavLst>
                                    </p:anim>
                                    <p:anim calcmode="lin" valueType="num">
                                      <p:cBhvr>
                                        <p:cTn id="30" dur="750" fill="hold"/>
                                        <p:tgtEl>
                                          <p:spTgt spid="28"/>
                                        </p:tgtEl>
                                        <p:attrNameLst>
                                          <p:attrName>style.rotation</p:attrName>
                                        </p:attrNameLst>
                                      </p:cBhvr>
                                      <p:tavLst>
                                        <p:tav tm="0">
                                          <p:val>
                                            <p:fltVal val="90"/>
                                          </p:val>
                                        </p:tav>
                                        <p:tav tm="100000">
                                          <p:val>
                                            <p:fltVal val="0"/>
                                          </p:val>
                                        </p:tav>
                                      </p:tavLst>
                                    </p:anim>
                                    <p:animEffect transition="in" filter="fade">
                                      <p:cBhvr>
                                        <p:cTn id="31" dur="750"/>
                                        <p:tgtEl>
                                          <p:spTgt spid="28"/>
                                        </p:tgtEl>
                                      </p:cBhvr>
                                    </p:animEffect>
                                  </p:childTnLst>
                                </p:cTn>
                              </p:par>
                            </p:childTnLst>
                          </p:cTn>
                        </p:par>
                        <p:par>
                          <p:cTn id="32" fill="hold">
                            <p:stCondLst>
                              <p:cond delay="3750"/>
                            </p:stCondLst>
                            <p:childTnLst>
                              <p:par>
                                <p:cTn id="33" presetID="31" presetClass="entr" presetSubtype="0" fill="hold" nodeType="after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p:cTn id="35" dur="750" fill="hold"/>
                                        <p:tgtEl>
                                          <p:spTgt spid="29"/>
                                        </p:tgtEl>
                                        <p:attrNameLst>
                                          <p:attrName>ppt_w</p:attrName>
                                        </p:attrNameLst>
                                      </p:cBhvr>
                                      <p:tavLst>
                                        <p:tav tm="0">
                                          <p:val>
                                            <p:fltVal val="0"/>
                                          </p:val>
                                        </p:tav>
                                        <p:tav tm="100000">
                                          <p:val>
                                            <p:strVal val="#ppt_w"/>
                                          </p:val>
                                        </p:tav>
                                      </p:tavLst>
                                    </p:anim>
                                    <p:anim calcmode="lin" valueType="num">
                                      <p:cBhvr>
                                        <p:cTn id="36" dur="750" fill="hold"/>
                                        <p:tgtEl>
                                          <p:spTgt spid="29"/>
                                        </p:tgtEl>
                                        <p:attrNameLst>
                                          <p:attrName>ppt_h</p:attrName>
                                        </p:attrNameLst>
                                      </p:cBhvr>
                                      <p:tavLst>
                                        <p:tav tm="0">
                                          <p:val>
                                            <p:fltVal val="0"/>
                                          </p:val>
                                        </p:tav>
                                        <p:tav tm="100000">
                                          <p:val>
                                            <p:strVal val="#ppt_h"/>
                                          </p:val>
                                        </p:tav>
                                      </p:tavLst>
                                    </p:anim>
                                    <p:anim calcmode="lin" valueType="num">
                                      <p:cBhvr>
                                        <p:cTn id="37" dur="750" fill="hold"/>
                                        <p:tgtEl>
                                          <p:spTgt spid="29"/>
                                        </p:tgtEl>
                                        <p:attrNameLst>
                                          <p:attrName>style.rotation</p:attrName>
                                        </p:attrNameLst>
                                      </p:cBhvr>
                                      <p:tavLst>
                                        <p:tav tm="0">
                                          <p:val>
                                            <p:fltVal val="90"/>
                                          </p:val>
                                        </p:tav>
                                        <p:tav tm="100000">
                                          <p:val>
                                            <p:fltVal val="0"/>
                                          </p:val>
                                        </p:tav>
                                      </p:tavLst>
                                    </p:anim>
                                    <p:animEffect transition="in" filter="fade">
                                      <p:cBhvr>
                                        <p:cTn id="38" dur="750"/>
                                        <p:tgtEl>
                                          <p:spTgt spid="29"/>
                                        </p:tgtEl>
                                      </p:cBhvr>
                                    </p:animEffect>
                                  </p:childTnLst>
                                </p:cTn>
                              </p:par>
                            </p:childTnLst>
                          </p:cTn>
                        </p:par>
                        <p:par>
                          <p:cTn id="39" fill="hold">
                            <p:stCondLst>
                              <p:cond delay="4750"/>
                            </p:stCondLst>
                            <p:childTnLst>
                              <p:par>
                                <p:cTn id="40" presetID="31" presetClass="entr" presetSubtype="0" fill="hold" nodeType="afterEffect">
                                  <p:stCondLst>
                                    <p:cond delay="250"/>
                                  </p:stCondLst>
                                  <p:childTnLst>
                                    <p:set>
                                      <p:cBhvr>
                                        <p:cTn id="41" dur="1" fill="hold">
                                          <p:stCondLst>
                                            <p:cond delay="0"/>
                                          </p:stCondLst>
                                        </p:cTn>
                                        <p:tgtEl>
                                          <p:spTgt spid="30"/>
                                        </p:tgtEl>
                                        <p:attrNameLst>
                                          <p:attrName>style.visibility</p:attrName>
                                        </p:attrNameLst>
                                      </p:cBhvr>
                                      <p:to>
                                        <p:strVal val="visible"/>
                                      </p:to>
                                    </p:set>
                                    <p:anim calcmode="lin" valueType="num">
                                      <p:cBhvr>
                                        <p:cTn id="42" dur="750" fill="hold"/>
                                        <p:tgtEl>
                                          <p:spTgt spid="30"/>
                                        </p:tgtEl>
                                        <p:attrNameLst>
                                          <p:attrName>ppt_w</p:attrName>
                                        </p:attrNameLst>
                                      </p:cBhvr>
                                      <p:tavLst>
                                        <p:tav tm="0">
                                          <p:val>
                                            <p:fltVal val="0"/>
                                          </p:val>
                                        </p:tav>
                                        <p:tav tm="100000">
                                          <p:val>
                                            <p:strVal val="#ppt_w"/>
                                          </p:val>
                                        </p:tav>
                                      </p:tavLst>
                                    </p:anim>
                                    <p:anim calcmode="lin" valueType="num">
                                      <p:cBhvr>
                                        <p:cTn id="43" dur="750" fill="hold"/>
                                        <p:tgtEl>
                                          <p:spTgt spid="30"/>
                                        </p:tgtEl>
                                        <p:attrNameLst>
                                          <p:attrName>ppt_h</p:attrName>
                                        </p:attrNameLst>
                                      </p:cBhvr>
                                      <p:tavLst>
                                        <p:tav tm="0">
                                          <p:val>
                                            <p:fltVal val="0"/>
                                          </p:val>
                                        </p:tav>
                                        <p:tav tm="100000">
                                          <p:val>
                                            <p:strVal val="#ppt_h"/>
                                          </p:val>
                                        </p:tav>
                                      </p:tavLst>
                                    </p:anim>
                                    <p:anim calcmode="lin" valueType="num">
                                      <p:cBhvr>
                                        <p:cTn id="44" dur="750" fill="hold"/>
                                        <p:tgtEl>
                                          <p:spTgt spid="30"/>
                                        </p:tgtEl>
                                        <p:attrNameLst>
                                          <p:attrName>style.rotation</p:attrName>
                                        </p:attrNameLst>
                                      </p:cBhvr>
                                      <p:tavLst>
                                        <p:tav tm="0">
                                          <p:val>
                                            <p:fltVal val="90"/>
                                          </p:val>
                                        </p:tav>
                                        <p:tav tm="100000">
                                          <p:val>
                                            <p:fltVal val="0"/>
                                          </p:val>
                                        </p:tav>
                                      </p:tavLst>
                                    </p:anim>
                                    <p:animEffect transition="in" filter="fade">
                                      <p:cBhvr>
                                        <p:cTn id="45" dur="750"/>
                                        <p:tgtEl>
                                          <p:spTgt spid="30"/>
                                        </p:tgtEl>
                                      </p:cBhvr>
                                    </p:animEffect>
                                  </p:childTnLst>
                                </p:cTn>
                              </p:par>
                            </p:childTnLst>
                          </p:cTn>
                        </p:par>
                        <p:par>
                          <p:cTn id="46" fill="hold">
                            <p:stCondLst>
                              <p:cond delay="5750"/>
                            </p:stCondLst>
                            <p:childTnLst>
                              <p:par>
                                <p:cTn id="47" presetID="31" presetClass="entr" presetSubtype="0" fill="hold" nodeType="afterEffect">
                                  <p:stCondLst>
                                    <p:cond delay="250"/>
                                  </p:stCondLst>
                                  <p:childTnLst>
                                    <p:set>
                                      <p:cBhvr>
                                        <p:cTn id="48" dur="1" fill="hold">
                                          <p:stCondLst>
                                            <p:cond delay="0"/>
                                          </p:stCondLst>
                                        </p:cTn>
                                        <p:tgtEl>
                                          <p:spTgt spid="31"/>
                                        </p:tgtEl>
                                        <p:attrNameLst>
                                          <p:attrName>style.visibility</p:attrName>
                                        </p:attrNameLst>
                                      </p:cBhvr>
                                      <p:to>
                                        <p:strVal val="visible"/>
                                      </p:to>
                                    </p:set>
                                    <p:anim calcmode="lin" valueType="num">
                                      <p:cBhvr>
                                        <p:cTn id="49" dur="750" fill="hold"/>
                                        <p:tgtEl>
                                          <p:spTgt spid="31"/>
                                        </p:tgtEl>
                                        <p:attrNameLst>
                                          <p:attrName>ppt_w</p:attrName>
                                        </p:attrNameLst>
                                      </p:cBhvr>
                                      <p:tavLst>
                                        <p:tav tm="0">
                                          <p:val>
                                            <p:fltVal val="0"/>
                                          </p:val>
                                        </p:tav>
                                        <p:tav tm="100000">
                                          <p:val>
                                            <p:strVal val="#ppt_w"/>
                                          </p:val>
                                        </p:tav>
                                      </p:tavLst>
                                    </p:anim>
                                    <p:anim calcmode="lin" valueType="num">
                                      <p:cBhvr>
                                        <p:cTn id="50" dur="750" fill="hold"/>
                                        <p:tgtEl>
                                          <p:spTgt spid="31"/>
                                        </p:tgtEl>
                                        <p:attrNameLst>
                                          <p:attrName>ppt_h</p:attrName>
                                        </p:attrNameLst>
                                      </p:cBhvr>
                                      <p:tavLst>
                                        <p:tav tm="0">
                                          <p:val>
                                            <p:fltVal val="0"/>
                                          </p:val>
                                        </p:tav>
                                        <p:tav tm="100000">
                                          <p:val>
                                            <p:strVal val="#ppt_h"/>
                                          </p:val>
                                        </p:tav>
                                      </p:tavLst>
                                    </p:anim>
                                    <p:anim calcmode="lin" valueType="num">
                                      <p:cBhvr>
                                        <p:cTn id="51" dur="750" fill="hold"/>
                                        <p:tgtEl>
                                          <p:spTgt spid="31"/>
                                        </p:tgtEl>
                                        <p:attrNameLst>
                                          <p:attrName>style.rotation</p:attrName>
                                        </p:attrNameLst>
                                      </p:cBhvr>
                                      <p:tavLst>
                                        <p:tav tm="0">
                                          <p:val>
                                            <p:fltVal val="90"/>
                                          </p:val>
                                        </p:tav>
                                        <p:tav tm="100000">
                                          <p:val>
                                            <p:fltVal val="0"/>
                                          </p:val>
                                        </p:tav>
                                      </p:tavLst>
                                    </p:anim>
                                    <p:animEffect transition="in" filter="fade">
                                      <p:cBhvr>
                                        <p:cTn id="5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43</a:t>
            </a:fld>
            <a:endParaRPr lang="en-US"/>
          </a:p>
        </p:txBody>
      </p:sp>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11082" b="48292"/>
          <a:stretch/>
        </p:blipFill>
        <p:spPr>
          <a:xfrm>
            <a:off x="0" y="0"/>
            <a:ext cx="12192000" cy="2786137"/>
          </a:xfrm>
        </p:spPr>
      </p:pic>
      <p:sp>
        <p:nvSpPr>
          <p:cNvPr id="11" name="TextBox 10">
            <a:extLst>
              <a:ext uri="{FF2B5EF4-FFF2-40B4-BE49-F238E27FC236}">
                <a16:creationId xmlns="" xmlns:a16="http://schemas.microsoft.com/office/drawing/2014/main" id="{385CDEE6-3247-4254-A647-AC713675EEA6}"/>
              </a:ext>
            </a:extLst>
          </p:cNvPr>
          <p:cNvSpPr txBox="1"/>
          <p:nvPr/>
        </p:nvSpPr>
        <p:spPr>
          <a:xfrm>
            <a:off x="460665" y="3323559"/>
            <a:ext cx="5618017"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Failure</a:t>
            </a:r>
            <a:endParaRPr lang="en-US" sz="48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51F29E9E-D02D-4A04-9769-CE2EFCFA8B2E}"/>
              </a:ext>
            </a:extLst>
          </p:cNvPr>
          <p:cNvSpPr txBox="1"/>
          <p:nvPr/>
        </p:nvSpPr>
        <p:spPr>
          <a:xfrm>
            <a:off x="460665" y="4099413"/>
            <a:ext cx="5330536"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7.2 Daily Failure</a:t>
            </a:r>
            <a:endParaRPr lang="en-US" sz="2800" b="1" dirty="0">
              <a:solidFill>
                <a:srgbClr val="E76F0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5D0181D3-E010-4FA2-9E41-BC9292D7876C}"/>
              </a:ext>
            </a:extLst>
          </p:cNvPr>
          <p:cNvSpPr txBox="1"/>
          <p:nvPr/>
        </p:nvSpPr>
        <p:spPr>
          <a:xfrm>
            <a:off x="460665" y="4771634"/>
            <a:ext cx="4306207" cy="707886"/>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Failure is much more than the risk of our entire business failing.</a:t>
            </a:r>
            <a:endParaRPr lang="en-US"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04D671D0-DC96-4E23-B424-045EDE95C5BA}"/>
              </a:ext>
            </a:extLst>
          </p:cNvPr>
          <p:cNvSpPr txBox="1"/>
          <p:nvPr/>
        </p:nvSpPr>
        <p:spPr>
          <a:xfrm>
            <a:off x="6267422" y="3325026"/>
            <a:ext cx="5155083" cy="2554545"/>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As entrepreneurs we actually fail regularly, on a daily basis, sometimes in large, spectacular ways and sometimes in small, insignificant ways.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We have to become comfortable with daily failure and view it as a way to learn, rather than as a source of stress. </a:t>
            </a:r>
            <a:endParaRPr lang="en-US" sz="2000"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 xmlns:a16="http://schemas.microsoft.com/office/drawing/2014/main" id="{3C25689E-9B9F-4955-8DD7-DC8593692B0C}"/>
              </a:ext>
            </a:extLst>
          </p:cNvPr>
          <p:cNvCxnSpPr/>
          <p:nvPr/>
        </p:nvCxnSpPr>
        <p:spPr>
          <a:xfrm>
            <a:off x="5607173" y="3169227"/>
            <a:ext cx="0" cy="290945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793472397"/>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44</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3" name="TextBox 22">
            <a:extLst>
              <a:ext uri="{FF2B5EF4-FFF2-40B4-BE49-F238E27FC236}">
                <a16:creationId xmlns="" xmlns:a16="http://schemas.microsoft.com/office/drawing/2014/main" id="{A5C41B80-697F-46ED-9DEF-93AE43972060}"/>
              </a:ext>
            </a:extLst>
          </p:cNvPr>
          <p:cNvSpPr txBox="1"/>
          <p:nvPr/>
        </p:nvSpPr>
        <p:spPr>
          <a:xfrm>
            <a:off x="5308101" y="269567"/>
            <a:ext cx="1628728" cy="523220"/>
          </a:xfrm>
          <a:prstGeom prst="rect">
            <a:avLst/>
          </a:prstGeom>
          <a:noFill/>
        </p:spPr>
        <p:txBody>
          <a:bodyPr wrap="square" rtlCol="0">
            <a:spAutoFit/>
          </a:bodyPr>
          <a:lstStyle/>
          <a:p>
            <a:pPr algn="ctr"/>
            <a:r>
              <a:rPr lang="en-US" sz="2800" b="1" dirty="0">
                <a:solidFill>
                  <a:srgbClr val="E76F0A"/>
                </a:solidFill>
                <a:latin typeface="Arial" panose="020B0604020202020204" pitchFamily="34" charset="0"/>
                <a:cs typeface="Arial" panose="020B0604020202020204" pitchFamily="34" charset="0"/>
              </a:rPr>
              <a:t>Failure</a:t>
            </a:r>
            <a:endParaRPr lang="en-US" sz="3200" b="1" dirty="0">
              <a:solidFill>
                <a:srgbClr val="E76F0A"/>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 xmlns:a16="http://schemas.microsoft.com/office/drawing/2014/main" id="{6F3631C8-6169-48DE-9EF5-C6935AAD0FE9}"/>
              </a:ext>
            </a:extLst>
          </p:cNvPr>
          <p:cNvGrpSpPr/>
          <p:nvPr/>
        </p:nvGrpSpPr>
        <p:grpSpPr>
          <a:xfrm>
            <a:off x="3792814" y="1329611"/>
            <a:ext cx="4614122" cy="4614120"/>
            <a:chOff x="4228933" y="1461370"/>
            <a:chExt cx="3880746" cy="3880746"/>
          </a:xfrm>
        </p:grpSpPr>
        <p:sp>
          <p:nvSpPr>
            <p:cNvPr id="12" name="Oval 11">
              <a:extLst>
                <a:ext uri="{FF2B5EF4-FFF2-40B4-BE49-F238E27FC236}">
                  <a16:creationId xmlns="" xmlns:a16="http://schemas.microsoft.com/office/drawing/2014/main" id="{C6697580-9D57-40FE-B04D-DBE453A64A22}"/>
                </a:ext>
              </a:extLst>
            </p:cNvPr>
            <p:cNvSpPr/>
            <p:nvPr/>
          </p:nvSpPr>
          <p:spPr>
            <a:xfrm>
              <a:off x="4228933" y="1461370"/>
              <a:ext cx="3880746" cy="3880746"/>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59770" y="1492205"/>
              <a:ext cx="3819075" cy="3819076"/>
            </a:xfrm>
            <a:prstGeom prst="ellipse">
              <a:avLst/>
            </a:prstGeom>
          </p:spPr>
        </p:pic>
      </p:grpSp>
      <p:sp>
        <p:nvSpPr>
          <p:cNvPr id="22" name="Oval 21">
            <a:extLst>
              <a:ext uri="{FF2B5EF4-FFF2-40B4-BE49-F238E27FC236}">
                <a16:creationId xmlns="" xmlns:a16="http://schemas.microsoft.com/office/drawing/2014/main" id="{ACCE0DD6-823B-4083-9736-B9AF75D2A986}"/>
              </a:ext>
            </a:extLst>
          </p:cNvPr>
          <p:cNvSpPr/>
          <p:nvPr/>
        </p:nvSpPr>
        <p:spPr>
          <a:xfrm>
            <a:off x="5657783" y="898635"/>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1ECD8D3C-9358-450F-814C-126D8DA52028}"/>
              </a:ext>
            </a:extLst>
          </p:cNvPr>
          <p:cNvSpPr/>
          <p:nvPr/>
        </p:nvSpPr>
        <p:spPr>
          <a:xfrm>
            <a:off x="7938406" y="2541934"/>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D86F6CA5-CDC1-4D55-98F0-E6DB0FC0E4CA}"/>
              </a:ext>
            </a:extLst>
          </p:cNvPr>
          <p:cNvSpPr/>
          <p:nvPr/>
        </p:nvSpPr>
        <p:spPr>
          <a:xfrm>
            <a:off x="3377159" y="2554429"/>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8B962BD9-850B-47B9-8D0C-61182E88C380}"/>
              </a:ext>
            </a:extLst>
          </p:cNvPr>
          <p:cNvSpPr/>
          <p:nvPr/>
        </p:nvSpPr>
        <p:spPr>
          <a:xfrm>
            <a:off x="4083216" y="4985011"/>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CFCDF7A2-E634-42FB-A530-815D8C6D53E2}"/>
              </a:ext>
            </a:extLst>
          </p:cNvPr>
          <p:cNvSpPr/>
          <p:nvPr/>
        </p:nvSpPr>
        <p:spPr>
          <a:xfrm>
            <a:off x="7244847" y="4922529"/>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 xmlns:a16="http://schemas.microsoft.com/office/drawing/2014/main" id="{7DB3F1E0-A9A0-4A60-B02F-03E81BE41301}"/>
              </a:ext>
            </a:extLst>
          </p:cNvPr>
          <p:cNvSpPr txBox="1"/>
          <p:nvPr/>
        </p:nvSpPr>
        <p:spPr>
          <a:xfrm>
            <a:off x="8928914" y="2439953"/>
            <a:ext cx="2233071" cy="954107"/>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Emotional Reaction</a:t>
            </a:r>
            <a:endParaRPr lang="en-US" sz="32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603D0128-51D2-4821-8FB3-050224953FF1}"/>
              </a:ext>
            </a:extLst>
          </p:cNvPr>
          <p:cNvSpPr txBox="1"/>
          <p:nvPr/>
        </p:nvSpPr>
        <p:spPr>
          <a:xfrm>
            <a:off x="8245741" y="5083307"/>
            <a:ext cx="2233071"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Analysis</a:t>
            </a:r>
            <a:endParaRPr lang="en-US" sz="3200" b="1" dirty="0">
              <a:solidFill>
                <a:srgbClr val="E76F0A"/>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8AD2F5C0-3B17-45D5-9661-A72764C9C78D}"/>
              </a:ext>
            </a:extLst>
          </p:cNvPr>
          <p:cNvSpPr txBox="1"/>
          <p:nvPr/>
        </p:nvSpPr>
        <p:spPr>
          <a:xfrm>
            <a:off x="1040900" y="2655416"/>
            <a:ext cx="2233071" cy="523220"/>
          </a:xfrm>
          <a:prstGeom prst="rect">
            <a:avLst/>
          </a:prstGeom>
          <a:noFill/>
        </p:spPr>
        <p:txBody>
          <a:bodyPr wrap="square" rtlCol="0">
            <a:spAutoFit/>
          </a:bodyPr>
          <a:lstStyle/>
          <a:p>
            <a:pPr algn="r"/>
            <a:r>
              <a:rPr lang="en-US" sz="2800" b="1" dirty="0">
                <a:solidFill>
                  <a:srgbClr val="E76F0A"/>
                </a:solidFill>
                <a:latin typeface="Arial" panose="020B0604020202020204" pitchFamily="34" charset="0"/>
                <a:cs typeface="Arial" panose="020B0604020202020204" pitchFamily="34" charset="0"/>
              </a:rPr>
              <a:t>Action</a:t>
            </a:r>
            <a:endParaRPr lang="en-US" sz="32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C01CBB58-5BF8-4BB3-ADB4-EE58B1231ECF}"/>
              </a:ext>
            </a:extLst>
          </p:cNvPr>
          <p:cNvSpPr txBox="1"/>
          <p:nvPr/>
        </p:nvSpPr>
        <p:spPr>
          <a:xfrm>
            <a:off x="1682031" y="5062284"/>
            <a:ext cx="2233071" cy="523220"/>
          </a:xfrm>
          <a:prstGeom prst="rect">
            <a:avLst/>
          </a:prstGeom>
          <a:noFill/>
        </p:spPr>
        <p:txBody>
          <a:bodyPr wrap="square" rtlCol="0">
            <a:spAutoFit/>
          </a:bodyPr>
          <a:lstStyle/>
          <a:p>
            <a:pPr algn="r"/>
            <a:r>
              <a:rPr lang="en-US" sz="2800" b="1" dirty="0">
                <a:solidFill>
                  <a:srgbClr val="E76F0A"/>
                </a:solidFill>
                <a:latin typeface="Arial" panose="020B0604020202020204" pitchFamily="34" charset="0"/>
                <a:cs typeface="Arial" panose="020B0604020202020204" pitchFamily="34" charset="0"/>
              </a:rPr>
              <a:t>Learning</a:t>
            </a:r>
            <a:endParaRPr lang="en-US" sz="32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474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animBg="1"/>
      <p:bldP spid="30" grpId="0" animBg="1"/>
      <p:bldP spid="31" grpId="0" animBg="1"/>
      <p:bldP spid="32" grpId="0" animBg="1"/>
      <p:bldP spid="33" grpId="0" animBg="1"/>
      <p:bldP spid="34" grpId="0"/>
      <p:bldP spid="39" grpId="0"/>
      <p:bldP spid="40" grpId="0"/>
      <p:bldP spid="4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281040" y="2911492"/>
              <a:ext cx="2509456" cy="2554545"/>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Think about a recent failure you had, large or small. Use the experiential learning process to the side to analyze what you learned from the failure.</a:t>
              </a:r>
              <a:endParaRPr lang="en-US" sz="24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561765" y="704393"/>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32115" y="1173379"/>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45</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1" name="TextBox 30">
            <a:extLst>
              <a:ext uri="{FF2B5EF4-FFF2-40B4-BE49-F238E27FC236}">
                <a16:creationId xmlns="" xmlns:a16="http://schemas.microsoft.com/office/drawing/2014/main" id="{1BD091C2-B21A-48B9-B5AD-E8B90A505C70}"/>
              </a:ext>
            </a:extLst>
          </p:cNvPr>
          <p:cNvSpPr txBox="1"/>
          <p:nvPr/>
        </p:nvSpPr>
        <p:spPr>
          <a:xfrm>
            <a:off x="6597639" y="269567"/>
            <a:ext cx="1628728" cy="523220"/>
          </a:xfrm>
          <a:prstGeom prst="rect">
            <a:avLst/>
          </a:prstGeom>
          <a:noFill/>
        </p:spPr>
        <p:txBody>
          <a:bodyPr wrap="square" rtlCol="0">
            <a:spAutoFit/>
          </a:bodyPr>
          <a:lstStyle/>
          <a:p>
            <a:pPr algn="ctr"/>
            <a:r>
              <a:rPr lang="en-US" sz="2800" b="1" dirty="0">
                <a:solidFill>
                  <a:srgbClr val="E76F0A"/>
                </a:solidFill>
                <a:latin typeface="Arial" panose="020B0604020202020204" pitchFamily="34" charset="0"/>
                <a:cs typeface="Arial" panose="020B0604020202020204" pitchFamily="34" charset="0"/>
              </a:rPr>
              <a:t>Failure</a:t>
            </a:r>
            <a:endParaRPr lang="en-US" sz="3200" b="1" dirty="0">
              <a:solidFill>
                <a:srgbClr val="E76F0A"/>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 xmlns:a16="http://schemas.microsoft.com/office/drawing/2014/main" id="{FE90643A-B3BF-44A7-B757-46FC5BB494E3}"/>
              </a:ext>
            </a:extLst>
          </p:cNvPr>
          <p:cNvGrpSpPr/>
          <p:nvPr/>
        </p:nvGrpSpPr>
        <p:grpSpPr>
          <a:xfrm>
            <a:off x="5082352" y="1329611"/>
            <a:ext cx="4614122" cy="4614120"/>
            <a:chOff x="4228933" y="1461370"/>
            <a:chExt cx="3880746" cy="3880746"/>
          </a:xfrm>
        </p:grpSpPr>
        <p:sp>
          <p:nvSpPr>
            <p:cNvPr id="33" name="Oval 32">
              <a:extLst>
                <a:ext uri="{FF2B5EF4-FFF2-40B4-BE49-F238E27FC236}">
                  <a16:creationId xmlns="" xmlns:a16="http://schemas.microsoft.com/office/drawing/2014/main" id="{9403A006-BD52-4A11-A903-B2EB4355A45F}"/>
                </a:ext>
              </a:extLst>
            </p:cNvPr>
            <p:cNvSpPr/>
            <p:nvPr/>
          </p:nvSpPr>
          <p:spPr>
            <a:xfrm>
              <a:off x="4228933" y="1461370"/>
              <a:ext cx="3880746" cy="3880746"/>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 xmlns:a16="http://schemas.microsoft.com/office/drawing/2014/main" id="{B829CA83-7B7F-49D5-A38E-B8500801ECC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59770" y="1492205"/>
              <a:ext cx="3819075" cy="3819076"/>
            </a:xfrm>
            <a:prstGeom prst="ellipse">
              <a:avLst/>
            </a:prstGeom>
          </p:spPr>
        </p:pic>
      </p:grpSp>
      <p:sp>
        <p:nvSpPr>
          <p:cNvPr id="35" name="Oval 34">
            <a:extLst>
              <a:ext uri="{FF2B5EF4-FFF2-40B4-BE49-F238E27FC236}">
                <a16:creationId xmlns="" xmlns:a16="http://schemas.microsoft.com/office/drawing/2014/main" id="{7EBFF800-621C-4F27-B7FF-EF6307790FF9}"/>
              </a:ext>
            </a:extLst>
          </p:cNvPr>
          <p:cNvSpPr/>
          <p:nvPr/>
        </p:nvSpPr>
        <p:spPr>
          <a:xfrm>
            <a:off x="6947321" y="898635"/>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8F67A5BA-5B25-4F26-946A-5E7AA9A96258}"/>
              </a:ext>
            </a:extLst>
          </p:cNvPr>
          <p:cNvSpPr/>
          <p:nvPr/>
        </p:nvSpPr>
        <p:spPr>
          <a:xfrm>
            <a:off x="9227944" y="2541934"/>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66BA2EB4-B4E7-455A-A260-10324AB8EFD7}"/>
              </a:ext>
            </a:extLst>
          </p:cNvPr>
          <p:cNvSpPr/>
          <p:nvPr/>
        </p:nvSpPr>
        <p:spPr>
          <a:xfrm>
            <a:off x="4666697" y="2554429"/>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5DA69E5F-D3A9-4789-BA41-BD3D37E24F7F}"/>
              </a:ext>
            </a:extLst>
          </p:cNvPr>
          <p:cNvSpPr/>
          <p:nvPr/>
        </p:nvSpPr>
        <p:spPr>
          <a:xfrm>
            <a:off x="5372754" y="4985011"/>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13B53D1E-46D3-41B0-A065-96E194337F9B}"/>
              </a:ext>
            </a:extLst>
          </p:cNvPr>
          <p:cNvSpPr/>
          <p:nvPr/>
        </p:nvSpPr>
        <p:spPr>
          <a:xfrm>
            <a:off x="8534385" y="4922529"/>
            <a:ext cx="835435" cy="835435"/>
          </a:xfrm>
          <a:prstGeom prst="ellipse">
            <a:avLst/>
          </a:prstGeom>
          <a:solidFill>
            <a:schemeClr val="bg1"/>
          </a:solidFill>
          <a:ln w="41275">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8827EB70-DDD3-4D7D-BFD0-51D4B7F079B5}"/>
              </a:ext>
            </a:extLst>
          </p:cNvPr>
          <p:cNvSpPr txBox="1"/>
          <p:nvPr/>
        </p:nvSpPr>
        <p:spPr>
          <a:xfrm>
            <a:off x="10218452" y="2439953"/>
            <a:ext cx="2233071" cy="954107"/>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Emotional Reaction</a:t>
            </a:r>
            <a:endParaRPr lang="en-US" sz="32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A1D2C20E-1889-490A-9F65-49068D8E78EA}"/>
              </a:ext>
            </a:extLst>
          </p:cNvPr>
          <p:cNvSpPr txBox="1"/>
          <p:nvPr/>
        </p:nvSpPr>
        <p:spPr>
          <a:xfrm>
            <a:off x="9535279" y="5083307"/>
            <a:ext cx="2233071"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Analysis</a:t>
            </a:r>
            <a:endParaRPr lang="en-US" sz="3200" b="1" dirty="0">
              <a:solidFill>
                <a:srgbClr val="E76F0A"/>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22C1677-94A6-4CAA-959A-E55598B505D1}"/>
              </a:ext>
            </a:extLst>
          </p:cNvPr>
          <p:cNvSpPr txBox="1"/>
          <p:nvPr/>
        </p:nvSpPr>
        <p:spPr>
          <a:xfrm>
            <a:off x="2330438" y="2655416"/>
            <a:ext cx="2233071" cy="523220"/>
          </a:xfrm>
          <a:prstGeom prst="rect">
            <a:avLst/>
          </a:prstGeom>
          <a:noFill/>
        </p:spPr>
        <p:txBody>
          <a:bodyPr wrap="square" rtlCol="0">
            <a:spAutoFit/>
          </a:bodyPr>
          <a:lstStyle/>
          <a:p>
            <a:pPr algn="r"/>
            <a:r>
              <a:rPr lang="en-US" sz="2800" b="1" dirty="0">
                <a:solidFill>
                  <a:srgbClr val="E76F0A"/>
                </a:solidFill>
                <a:latin typeface="Arial" panose="020B0604020202020204" pitchFamily="34" charset="0"/>
                <a:cs typeface="Arial" panose="020B0604020202020204" pitchFamily="34" charset="0"/>
              </a:rPr>
              <a:t>Action</a:t>
            </a:r>
            <a:endParaRPr lang="en-US" sz="32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EF92FD10-7FF0-4323-87C0-D604F07DCCAE}"/>
              </a:ext>
            </a:extLst>
          </p:cNvPr>
          <p:cNvSpPr txBox="1"/>
          <p:nvPr/>
        </p:nvSpPr>
        <p:spPr>
          <a:xfrm>
            <a:off x="2971569" y="5062284"/>
            <a:ext cx="2233071" cy="523220"/>
          </a:xfrm>
          <a:prstGeom prst="rect">
            <a:avLst/>
          </a:prstGeom>
          <a:noFill/>
        </p:spPr>
        <p:txBody>
          <a:bodyPr wrap="square" rtlCol="0">
            <a:spAutoFit/>
          </a:bodyPr>
          <a:lstStyle/>
          <a:p>
            <a:pPr algn="r"/>
            <a:r>
              <a:rPr lang="en-US" sz="2800" b="1" dirty="0">
                <a:solidFill>
                  <a:srgbClr val="E76F0A"/>
                </a:solidFill>
                <a:latin typeface="Arial" panose="020B0604020202020204" pitchFamily="34" charset="0"/>
                <a:cs typeface="Arial" panose="020B0604020202020204" pitchFamily="34" charset="0"/>
              </a:rPr>
              <a:t>Learning</a:t>
            </a:r>
            <a:endParaRPr lang="en-US" sz="32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433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par>
                          <p:cTn id="49" fill="hold">
                            <p:stCondLst>
                              <p:cond delay="4500"/>
                            </p:stCondLst>
                            <p:childTnLst>
                              <p:par>
                                <p:cTn id="50" presetID="53" presetClass="entr" presetSubtype="16"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animBg="1"/>
      <p:bldP spid="36" grpId="0" animBg="1"/>
      <p:bldP spid="37" grpId="0" animBg="1"/>
      <p:bldP spid="38" grpId="0" animBg="1"/>
      <p:bldP spid="39" grpId="0" animBg="1"/>
      <p:bldP spid="40" grpId="0"/>
      <p:bldP spid="41" grpId="0"/>
      <p:bldP spid="42" grpId="0"/>
      <p:bldP spid="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38" r="12580"/>
          <a:stretch/>
        </p:blipFill>
        <p:spPr>
          <a:xfrm>
            <a:off x="0" y="-29819"/>
            <a:ext cx="5476009" cy="6458905"/>
          </a:xfrm>
          <a:prstGeom prst="rect">
            <a:avLst/>
          </a:prstGeom>
        </p:spPr>
      </p:pic>
      <p:sp>
        <p:nvSpPr>
          <p:cNvPr id="18" name="Rectangle 17">
            <a:extLst>
              <a:ext uri="{FF2B5EF4-FFF2-40B4-BE49-F238E27FC236}">
                <a16:creationId xmlns="" xmlns:a16="http://schemas.microsoft.com/office/drawing/2014/main" id="{DCCA926A-D69F-4925-97C1-F301756C8735}"/>
              </a:ext>
            </a:extLst>
          </p:cNvPr>
          <p:cNvSpPr/>
          <p:nvPr/>
        </p:nvSpPr>
        <p:spPr>
          <a:xfrm>
            <a:off x="0" y="-29819"/>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46</a:t>
            </a:fld>
            <a:endParaRPr lang="en-US"/>
          </a:p>
        </p:txBody>
      </p:sp>
      <p:sp>
        <p:nvSpPr>
          <p:cNvPr id="34" name="TextBox 33">
            <a:extLst>
              <a:ext uri="{FF2B5EF4-FFF2-40B4-BE49-F238E27FC236}">
                <a16:creationId xmlns="" xmlns:a16="http://schemas.microsoft.com/office/drawing/2014/main" id="{445A8936-2C07-4E1A-87E7-F9F17058E1A1}"/>
              </a:ext>
            </a:extLst>
          </p:cNvPr>
          <p:cNvSpPr txBox="1"/>
          <p:nvPr/>
        </p:nvSpPr>
        <p:spPr>
          <a:xfrm>
            <a:off x="7390150" y="3969047"/>
            <a:ext cx="3732551"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 Merriam-Webster Dictionary</a:t>
            </a:r>
            <a:endParaRPr lang="en-US" sz="2800" b="1" dirty="0">
              <a:solidFill>
                <a:srgbClr val="0DB14B"/>
              </a:solidFill>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5" name="TextBox 14">
            <a:extLst>
              <a:ext uri="{FF2B5EF4-FFF2-40B4-BE49-F238E27FC236}">
                <a16:creationId xmlns="" xmlns:a16="http://schemas.microsoft.com/office/drawing/2014/main" id="{1519CDE3-8E39-4EA9-9077-73713983EAEB}"/>
              </a:ext>
            </a:extLst>
          </p:cNvPr>
          <p:cNvSpPr txBox="1"/>
          <p:nvPr/>
        </p:nvSpPr>
        <p:spPr>
          <a:xfrm>
            <a:off x="5843157" y="2501370"/>
            <a:ext cx="5732316" cy="1077218"/>
          </a:xfrm>
          <a:prstGeom prst="rect">
            <a:avLst/>
          </a:prstGeom>
          <a:noFill/>
        </p:spPr>
        <p:txBody>
          <a:bodyPr wrap="square" rtlCol="0">
            <a:spAutoFit/>
          </a:bodyPr>
          <a:lstStyle/>
          <a:p>
            <a:r>
              <a:rPr lang="en-CA" sz="2400" b="1" dirty="0">
                <a:solidFill>
                  <a:srgbClr val="0DB14B"/>
                </a:solidFill>
                <a:latin typeface="Arial" panose="020B0604020202020204" pitchFamily="34" charset="0"/>
                <a:cs typeface="Arial" panose="020B0604020202020204" pitchFamily="34" charset="0"/>
              </a:rPr>
              <a:t>Fear</a:t>
            </a:r>
            <a:r>
              <a:rPr lang="en-CA" sz="2000" dirty="0">
                <a:latin typeface="Arial" panose="020B0604020202020204" pitchFamily="34" charset="0"/>
                <a:cs typeface="Arial" panose="020B0604020202020204" pitchFamily="34" charset="0"/>
              </a:rPr>
              <a:t> is an unpleasant emotion caused by our belief that someone or something is dangerous or a threat, and is likely to cause us pain or harm. </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5C267221-9367-4AA5-82F8-9D431B203E0A}"/>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Fear</a:t>
            </a:r>
            <a:endParaRPr lang="en-US" sz="44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DBC83DAE-14BD-4278-A9BD-5EE670B091A4}"/>
              </a:ext>
            </a:extLst>
          </p:cNvPr>
          <p:cNvSpPr txBox="1"/>
          <p:nvPr/>
        </p:nvSpPr>
        <p:spPr>
          <a:xfrm>
            <a:off x="5791200"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8. What is Fear?</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786346"/>
      </p:ext>
    </p:extLst>
  </p:cSld>
  <p:clrMapOvr>
    <a:masterClrMapping/>
  </p:clrMapOvr>
  <p:transition spd="slow">
    <p:cover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47</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236" r="1677"/>
          <a:stretch/>
        </p:blipFill>
        <p:spPr>
          <a:xfrm>
            <a:off x="0" y="0"/>
            <a:ext cx="6241774" cy="6429087"/>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63062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7564583" y="3452405"/>
            <a:ext cx="3116556" cy="523220"/>
          </a:xfrm>
          <a:prstGeom prst="rect">
            <a:avLst/>
          </a:prstGeom>
          <a:noFill/>
        </p:spPr>
        <p:txBody>
          <a:bodyPr wrap="square" rtlCol="0">
            <a:spAutoFit/>
          </a:bodyPr>
          <a:lstStyle/>
          <a:p>
            <a:pPr algn="ctr"/>
            <a:r>
              <a:rPr lang="en-CA" sz="2800" b="1" dirty="0">
                <a:solidFill>
                  <a:srgbClr val="0DB14B"/>
                </a:solidFill>
                <a:latin typeface="Arial" panose="020B0604020202020204" pitchFamily="34" charset="0"/>
                <a:cs typeface="Arial" panose="020B0604020202020204" pitchFamily="34" charset="0"/>
              </a:rPr>
              <a:t>Watch the video</a:t>
            </a:r>
            <a:endParaRPr lang="en-US" sz="2800" b="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335983" y="4115076"/>
            <a:ext cx="3573756" cy="1535741"/>
          </a:xfrm>
          <a:prstGeom prst="rect">
            <a:avLst/>
          </a:prstGeom>
          <a:noFill/>
        </p:spPr>
        <p:txBody>
          <a:bodyPr wrap="square" rtlCol="0">
            <a:spAutoFit/>
          </a:bodyPr>
          <a:lstStyle/>
          <a:p>
            <a:pPr algn="ctr">
              <a:lnSpc>
                <a:spcPct val="120000"/>
              </a:lnSpc>
            </a:pPr>
            <a:r>
              <a:rPr lang="en-CA" sz="2000" dirty="0">
                <a:latin typeface="Arial" panose="020B0604020202020204" pitchFamily="34" charset="0"/>
                <a:cs typeface="Arial" panose="020B0604020202020204" pitchFamily="34" charset="0"/>
              </a:rPr>
              <a:t>What key ideas about fear does the speaker share? How do these ideas relate to you as an entrepreneur?</a:t>
            </a:r>
            <a:endParaRPr lang="en-US" sz="20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C4966CBA-EC21-45B4-B415-35EC7506A30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1012874"/>
            <a:ext cx="1565588" cy="1565588"/>
          </a:xfrm>
          <a:prstGeom prst="rect">
            <a:avLst/>
          </a:prstGeom>
        </p:spPr>
      </p:pic>
    </p:spTree>
    <p:extLst>
      <p:ext uri="{BB962C8B-B14F-4D97-AF65-F5344CB8AC3E}">
        <p14:creationId xmlns:p14="http://schemas.microsoft.com/office/powerpoint/2010/main" val="4197306110"/>
      </p:ext>
    </p:extLst>
  </p:cSld>
  <p:clrMapOvr>
    <a:masterClrMapping/>
  </p:clrMapOvr>
  <p:transition spd="slow">
    <p:push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48</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582172" cy="646331"/>
          </a:xfrm>
          <a:prstGeom prst="rect">
            <a:avLst/>
          </a:prstGeom>
        </p:spPr>
        <p:txBody>
          <a:bodyPr wrap="square">
            <a:spAutoFit/>
          </a:bodyPr>
          <a:lstStyle/>
          <a:p>
            <a:r>
              <a:rPr lang="en-US" u="sng" dirty="0">
                <a:latin typeface="Arial" panose="020B0604020202020204" pitchFamily="34" charset="0"/>
                <a:cs typeface="Arial" panose="020B0604020202020204" pitchFamily="34" charset="0"/>
                <a:hlinkClick r:id="rId3"/>
              </a:rPr>
              <a:t>https://www.ted.com/talks/karen_thompson_walker_what_fear_can_teach_us</a:t>
            </a:r>
            <a:r>
              <a:rPr lang="en-US" dirty="0">
                <a:latin typeface="Arial" panose="020B0604020202020204" pitchFamily="34" charset="0"/>
                <a:cs typeface="Arial" panose="020B0604020202020204" pitchFamily="34" charset="0"/>
              </a:rPr>
              <a:t>   </a:t>
            </a: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What Fear Can Teach Us by Karen Thompson Walker</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997BA633-0D81-4676-8AA5-49EB1FBFA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7067" y="1409802"/>
            <a:ext cx="5312235" cy="2960862"/>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3316830789"/>
      </p:ext>
    </p:extLst>
  </p:cSld>
  <p:clrMapOvr>
    <a:masterClrMapping/>
  </p:clrMapOvr>
  <p:transition spd="slow">
    <p:cover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859"/>
          <a:stretch/>
        </p:blipFill>
        <p:spPr>
          <a:xfrm>
            <a:off x="-1" y="0"/>
            <a:ext cx="5467427" cy="6421582"/>
          </a:xfrm>
          <a:prstGeom prst="rect">
            <a:avLst/>
          </a:prstGeom>
        </p:spPr>
      </p:pic>
      <p:sp>
        <p:nvSpPr>
          <p:cNvPr id="15" name="Rectangle 14">
            <a:extLst>
              <a:ext uri="{FF2B5EF4-FFF2-40B4-BE49-F238E27FC236}">
                <a16:creationId xmlns="" xmlns:a16="http://schemas.microsoft.com/office/drawing/2014/main" id="{1016C296-A25C-416C-91C2-33FB9EF7D785}"/>
              </a:ext>
            </a:extLst>
          </p:cNvPr>
          <p:cNvSpPr/>
          <p:nvPr/>
        </p:nvSpPr>
        <p:spPr>
          <a:xfrm>
            <a:off x="0" y="5016"/>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49</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2186576"/>
            <a:ext cx="5732316" cy="3477875"/>
          </a:xfrm>
          <a:prstGeom prst="rect">
            <a:avLst/>
          </a:prstGeom>
          <a:noFill/>
        </p:spPr>
        <p:txBody>
          <a:bodyPr wrap="square" rtlCol="0">
            <a:spAutoFit/>
          </a:bodyPr>
          <a:lstStyle/>
          <a:p>
            <a:r>
              <a:rPr lang="en-CA" sz="2000" b="1" dirty="0">
                <a:solidFill>
                  <a:srgbClr val="0DB14B"/>
                </a:solidFill>
                <a:latin typeface="Arial" panose="020B0604020202020204" pitchFamily="34" charset="0"/>
                <a:cs typeface="Arial" panose="020B0604020202020204" pitchFamily="34" charset="0"/>
              </a:rPr>
              <a:t>Resilience</a:t>
            </a:r>
            <a:r>
              <a:rPr lang="en-CA" sz="2000" dirty="0">
                <a:latin typeface="Arial" panose="020B0604020202020204" pitchFamily="34" charset="0"/>
                <a:cs typeface="Arial" panose="020B0604020202020204" pitchFamily="34" charset="0"/>
              </a:rPr>
              <a:t> is the ability to recover from a negative event.</a:t>
            </a:r>
          </a:p>
          <a:p>
            <a:endParaRPr lang="en-CA" sz="2000" b="1" dirty="0">
              <a:latin typeface="Arial" panose="020B0604020202020204" pitchFamily="34" charset="0"/>
              <a:cs typeface="Arial" panose="020B0604020202020204" pitchFamily="34" charset="0"/>
            </a:endParaRPr>
          </a:p>
          <a:p>
            <a:r>
              <a:rPr lang="en-CA" sz="2000" b="1" dirty="0">
                <a:solidFill>
                  <a:srgbClr val="0DB14B"/>
                </a:solidFill>
                <a:latin typeface="Arial" panose="020B0604020202020204" pitchFamily="34" charset="0"/>
                <a:cs typeface="Arial" panose="020B0604020202020204" pitchFamily="34" charset="0"/>
              </a:rPr>
              <a:t>Persistence</a:t>
            </a:r>
            <a:r>
              <a:rPr lang="en-CA" sz="2000" dirty="0">
                <a:latin typeface="Arial" panose="020B0604020202020204" pitchFamily="34" charset="0"/>
                <a:cs typeface="Arial" panose="020B0604020202020204" pitchFamily="34" charset="0"/>
              </a:rPr>
              <a:t> is continuing our effort and not giving up.</a:t>
            </a:r>
          </a:p>
          <a:p>
            <a:endParaRPr lang="en-CA" sz="2000" b="1" dirty="0">
              <a:latin typeface="Arial" panose="020B0604020202020204" pitchFamily="34" charset="0"/>
              <a:cs typeface="Arial" panose="020B0604020202020204" pitchFamily="34" charset="0"/>
            </a:endParaRPr>
          </a:p>
          <a:p>
            <a:r>
              <a:rPr lang="en-CA" sz="2000" b="1" dirty="0">
                <a:solidFill>
                  <a:srgbClr val="0DB14B"/>
                </a:solidFill>
                <a:latin typeface="Arial" panose="020B0604020202020204" pitchFamily="34" charset="0"/>
                <a:cs typeface="Arial" panose="020B0604020202020204" pitchFamily="34" charset="0"/>
              </a:rPr>
              <a:t>Perseverance</a:t>
            </a:r>
            <a:r>
              <a:rPr lang="en-CA" sz="2000" dirty="0">
                <a:latin typeface="Arial" panose="020B0604020202020204" pitchFamily="34" charset="0"/>
                <a:cs typeface="Arial" panose="020B0604020202020204" pitchFamily="34" charset="0"/>
              </a:rPr>
              <a:t> is continuing our effort regardless of difficulties or obstacles we face.</a:t>
            </a:r>
          </a:p>
          <a:p>
            <a:endParaRPr lang="en-CA" sz="2000" b="1" dirty="0">
              <a:latin typeface="Arial" panose="020B0604020202020204" pitchFamily="34" charset="0"/>
              <a:cs typeface="Arial" panose="020B0604020202020204" pitchFamily="34" charset="0"/>
            </a:endParaRPr>
          </a:p>
          <a:p>
            <a:r>
              <a:rPr lang="en-CA" sz="2000" b="1" dirty="0">
                <a:solidFill>
                  <a:srgbClr val="0DB14B"/>
                </a:solidFill>
                <a:latin typeface="Arial" panose="020B0604020202020204" pitchFamily="34" charset="0"/>
                <a:cs typeface="Arial" panose="020B0604020202020204" pitchFamily="34" charset="0"/>
              </a:rPr>
              <a:t>Grit</a:t>
            </a:r>
            <a:r>
              <a:rPr lang="en-CA" sz="2000" dirty="0">
                <a:latin typeface="Arial" panose="020B0604020202020204" pitchFamily="34" charset="0"/>
                <a:cs typeface="Arial" panose="020B0604020202020204" pitchFamily="34" charset="0"/>
              </a:rPr>
              <a:t> is courage, resolve and strength of character.</a:t>
            </a:r>
            <a:endParaRPr lang="en-US" sz="2000" b="1"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01A1BCD0-6EC0-46A1-A877-AC46F2029038}"/>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Resilience</a:t>
            </a:r>
            <a:endParaRPr lang="en-US" sz="4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8A424BD7-3D1F-426B-A0B7-AEA3AA080C7D}"/>
              </a:ext>
            </a:extLst>
          </p:cNvPr>
          <p:cNvSpPr txBox="1"/>
          <p:nvPr/>
        </p:nvSpPr>
        <p:spPr>
          <a:xfrm>
            <a:off x="5791200"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9. What is Resilience?</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036932"/>
      </p:ext>
    </p:extLst>
  </p:cSld>
  <p:clrMapOvr>
    <a:masterClrMapping/>
  </p:clrMapOvr>
  <p:transition spd="slow">
    <p:cover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t a table&#10;&#10;Description automatically generated">
            <a:extLst>
              <a:ext uri="{FF2B5EF4-FFF2-40B4-BE49-F238E27FC236}">
                <a16:creationId xmlns="" xmlns:a16="http://schemas.microsoft.com/office/drawing/2014/main" id="{2581044F-72B3-4A46-8BA9-49BF6FEDEF1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r="-48" b="-176"/>
          <a:stretch/>
        </p:blipFill>
        <p:spPr>
          <a:xfrm>
            <a:off x="5524346" y="-1279937"/>
            <a:ext cx="9003024" cy="8960272"/>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A8FA3752-5211-488B-83DF-C6C7E1C1278E}"/>
              </a:ext>
            </a:extLst>
          </p:cNvPr>
          <p:cNvSpPr txBox="1"/>
          <p:nvPr/>
        </p:nvSpPr>
        <p:spPr>
          <a:xfrm>
            <a:off x="585356" y="342902"/>
            <a:ext cx="5212771" cy="1569660"/>
          </a:xfrm>
          <a:prstGeom prst="rect">
            <a:avLst/>
          </a:prstGeom>
          <a:noFill/>
        </p:spPr>
        <p:txBody>
          <a:bodyPr wrap="square" rtlCol="0">
            <a:spAutoFit/>
          </a:bodyPr>
          <a:lstStyle/>
          <a:p>
            <a:r>
              <a:rPr lang="en-CA" sz="4800" b="1" dirty="0">
                <a:solidFill>
                  <a:srgbClr val="0DB14B"/>
                </a:solidFill>
                <a:latin typeface="Arial" panose="020B0604020202020204" pitchFamily="34" charset="0"/>
                <a:cs typeface="Arial" panose="020B0604020202020204" pitchFamily="34" charset="0"/>
              </a:rPr>
              <a:t>Rules of Engagement</a:t>
            </a:r>
            <a:endParaRPr lang="en-US" sz="4800" b="1" dirty="0">
              <a:solidFill>
                <a:srgbClr val="0DB14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A5B9902D-E82B-4D78-A41C-8405CF488BC7}"/>
              </a:ext>
            </a:extLst>
          </p:cNvPr>
          <p:cNvSpPr txBox="1"/>
          <p:nvPr/>
        </p:nvSpPr>
        <p:spPr>
          <a:xfrm>
            <a:off x="1136075" y="2245791"/>
            <a:ext cx="3945080" cy="3416320"/>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This workshop is for you.</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Ask your questions.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Make your comments.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One person speaking at a time.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Communicate respectfully even when you disagree.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Have some fun along the way.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397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 calcmode="lin" valueType="num">
                                      <p:cBhvr additive="base">
                                        <p:cTn id="12" dur="125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3" dur="125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 calcmode="lin" valueType="num">
                                      <p:cBhvr additive="base">
                                        <p:cTn id="17" dur="10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 calcmode="lin" valueType="num">
                                      <p:cBhvr additive="base">
                                        <p:cTn id="22" dur="100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anim calcmode="lin" valueType="num">
                                      <p:cBhvr additive="base">
                                        <p:cTn id="27" dur="1000" fill="hold"/>
                                        <p:tgtEl>
                                          <p:spTgt spid="17">
                                            <p:txEl>
                                              <p:pRg st="8" end="8"/>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grpId="0" nodeType="afterEffect">
                                  <p:stCondLst>
                                    <p:cond delay="0"/>
                                  </p:stCondLst>
                                  <p:childTnLst>
                                    <p:set>
                                      <p:cBhvr>
                                        <p:cTn id="31" dur="1" fill="hold">
                                          <p:stCondLst>
                                            <p:cond delay="0"/>
                                          </p:stCondLst>
                                        </p:cTn>
                                        <p:tgtEl>
                                          <p:spTgt spid="17">
                                            <p:txEl>
                                              <p:pRg st="10" end="10"/>
                                            </p:txEl>
                                          </p:spTgt>
                                        </p:tgtEl>
                                        <p:attrNameLst>
                                          <p:attrName>style.visibility</p:attrName>
                                        </p:attrNameLst>
                                      </p:cBhvr>
                                      <p:to>
                                        <p:strVal val="visible"/>
                                      </p:to>
                                    </p:set>
                                    <p:anim calcmode="lin" valueType="num">
                                      <p:cBhvr additive="base">
                                        <p:cTn id="32" dur="1000" fill="hold"/>
                                        <p:tgtEl>
                                          <p:spTgt spid="17">
                                            <p:txEl>
                                              <p:pRg st="10" end="10"/>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532"/>
          <a:stretch/>
        </p:blipFill>
        <p:spPr>
          <a:xfrm>
            <a:off x="9487" y="0"/>
            <a:ext cx="6266296" cy="6429087"/>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50</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630620"/>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E363BFF-6266-46BC-8D4B-C12F0911FBB8}"/>
              </a:ext>
            </a:extLst>
          </p:cNvPr>
          <p:cNvSpPr txBox="1"/>
          <p:nvPr/>
        </p:nvSpPr>
        <p:spPr>
          <a:xfrm>
            <a:off x="7564583" y="3452405"/>
            <a:ext cx="3116556" cy="523220"/>
          </a:xfrm>
          <a:prstGeom prst="rect">
            <a:avLst/>
          </a:prstGeom>
          <a:noFill/>
        </p:spPr>
        <p:txBody>
          <a:bodyPr wrap="square" rtlCol="0">
            <a:spAutoFit/>
          </a:bodyPr>
          <a:lstStyle/>
          <a:p>
            <a:pPr algn="ctr"/>
            <a:r>
              <a:rPr lang="en-CA" sz="2800" b="1" dirty="0">
                <a:solidFill>
                  <a:srgbClr val="0DB14B"/>
                </a:solidFill>
                <a:latin typeface="Arial" panose="020B0604020202020204" pitchFamily="34" charset="0"/>
                <a:cs typeface="Arial" panose="020B0604020202020204" pitchFamily="34" charset="0"/>
              </a:rPr>
              <a:t>Watch the video</a:t>
            </a:r>
            <a:endParaRPr lang="en-US" sz="2800" b="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225624" y="4115076"/>
            <a:ext cx="3778707" cy="1535741"/>
          </a:xfrm>
          <a:prstGeom prst="rect">
            <a:avLst/>
          </a:prstGeom>
          <a:noFill/>
        </p:spPr>
        <p:txBody>
          <a:bodyPr wrap="square" rtlCol="0">
            <a:spAutoFit/>
          </a:bodyPr>
          <a:lstStyle/>
          <a:p>
            <a:pPr algn="ctr">
              <a:lnSpc>
                <a:spcPct val="120000"/>
              </a:lnSpc>
            </a:pPr>
            <a:r>
              <a:rPr lang="en-CA" sz="2000" dirty="0">
                <a:latin typeface="Arial" panose="020B0604020202020204" pitchFamily="34" charset="0"/>
                <a:cs typeface="Arial" panose="020B0604020202020204" pitchFamily="34" charset="0"/>
              </a:rPr>
              <a:t>What does the speaker say about the reasons for success? How does this apply to you as an entrepreneur?</a:t>
            </a:r>
            <a:endParaRPr lang="en-US" sz="20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9290BE98-C78A-4079-B485-46F8F0F4F76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1012874"/>
            <a:ext cx="1565588" cy="1565588"/>
          </a:xfrm>
          <a:prstGeom prst="rect">
            <a:avLst/>
          </a:prstGeom>
        </p:spPr>
      </p:pic>
    </p:spTree>
    <p:extLst>
      <p:ext uri="{BB962C8B-B14F-4D97-AF65-F5344CB8AC3E}">
        <p14:creationId xmlns:p14="http://schemas.microsoft.com/office/powerpoint/2010/main" val="2420273649"/>
      </p:ext>
    </p:extLst>
  </p:cSld>
  <p:clrMapOvr>
    <a:masterClrMapping/>
  </p:clrMapOvr>
  <p:transition spd="slow">
    <p:push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 xmlns:a16="http://schemas.microsoft.com/office/drawing/2014/main" id="{DB43F4EE-3E3C-419B-9535-6C11DD18DA4F}"/>
              </a:ext>
            </a:extLst>
          </p:cNvPr>
          <p:cNvSpPr/>
          <p:nvPr/>
        </p:nvSpPr>
        <p:spPr>
          <a:xfrm>
            <a:off x="0" y="5679095"/>
            <a:ext cx="12192000" cy="122059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51</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582172"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3"/>
              </a:rPr>
              <a:t>https://www.ted.com/talks/angela_lee_duckworth_grit_the_power_of_passion_and_perseverance</a:t>
            </a:r>
            <a:endParaRPr lang="en-US"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20159" y="1163768"/>
            <a:ext cx="4950044" cy="2862322"/>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Grit:  The Power of Passion and Perseverance by Angela Lee Duckworth </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405630" y="216350"/>
            <a:ext cx="5049406" cy="707886"/>
          </a:xfrm>
          <a:prstGeom prst="rect">
            <a:avLst/>
          </a:prstGeom>
        </p:spPr>
        <p:txBody>
          <a:bodyPr wrap="square">
            <a:spAutoFit/>
          </a:bodyPr>
          <a:lstStyle/>
          <a:p>
            <a:r>
              <a:rPr lang="en-US" sz="4000" b="1" dirty="0">
                <a:solidFill>
                  <a:srgbClr val="0DB14B"/>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3" name="Picture 2">
            <a:hlinkClick r:id="rId3"/>
            <a:extLst>
              <a:ext uri="{FF2B5EF4-FFF2-40B4-BE49-F238E27FC236}">
                <a16:creationId xmlns="" xmlns:a16="http://schemas.microsoft.com/office/drawing/2014/main" id="{997BA633-0D81-4676-8AA5-49EB1FBFA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7067" y="1381385"/>
            <a:ext cx="5312235" cy="2964112"/>
          </a:xfrm>
          <a:prstGeom prst="rect">
            <a:avLst/>
          </a:prstGeom>
        </p:spPr>
      </p:pic>
      <p:pic>
        <p:nvPicPr>
          <p:cNvPr id="6" name="Picture 5">
            <a:extLst>
              <a:ext uri="{FF2B5EF4-FFF2-40B4-BE49-F238E27FC236}">
                <a16:creationId xmlns="" xmlns:a16="http://schemas.microsoft.com/office/drawing/2014/main" id="{EA99786A-BEF1-4E65-990D-2FE466D9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8063" y="2381250"/>
            <a:ext cx="1124246" cy="1124246"/>
          </a:xfrm>
          <a:prstGeom prst="rect">
            <a:avLst/>
          </a:prstGeom>
        </p:spPr>
      </p:pic>
    </p:spTree>
    <p:extLst>
      <p:ext uri="{BB962C8B-B14F-4D97-AF65-F5344CB8AC3E}">
        <p14:creationId xmlns:p14="http://schemas.microsoft.com/office/powerpoint/2010/main" val="505424477"/>
      </p:ext>
    </p:extLst>
  </p:cSld>
  <p:clrMapOvr>
    <a:masterClrMapping/>
  </p:clrMapOvr>
  <p:transition spd="slow">
    <p:cover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52</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487342"/>
            <a:ext cx="4520671"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Use your personal relationships with family and friends for emotional support. </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463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0" y="1302989"/>
            <a:ext cx="4843527"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Keep things in perspective.  Don’t exaggerate negative events or emotions.</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267595"/>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208557"/>
            <a:ext cx="4356915"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Accept that challenges, negative events and negative emotions are part of life.</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218882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3054162"/>
            <a:ext cx="4305017" cy="923330"/>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Have clear goals for your business and yourself, and keep these goals in mind all the time. </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311005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4079650"/>
            <a:ext cx="4253120"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Take action rather than procrastinating hoping that challenges will go away.</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403128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20089" y="4955236"/>
            <a:ext cx="4411085"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Maintain a positive view of yourself and trust your abilities to manage challenges.</a:t>
            </a:r>
            <a:endParaRPr lang="en-US" sz="20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65261" y="495251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42552" y="-456049"/>
            <a:ext cx="6173116" cy="6173116"/>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975856" y="3464515"/>
            <a:ext cx="3138164" cy="1815882"/>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We have to manage risk strategically as an entrepreneur.</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874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anim calcmode="lin" valueType="num">
                                      <p:cBhvr>
                                        <p:cTn id="63" dur="500" fill="hold"/>
                                        <p:tgtEl>
                                          <p:spTgt spid="44"/>
                                        </p:tgtEl>
                                        <p:attrNameLst>
                                          <p:attrName>ppt_x</p:attrName>
                                        </p:attrNameLst>
                                      </p:cBhvr>
                                      <p:tavLst>
                                        <p:tav tm="0">
                                          <p:val>
                                            <p:strVal val="#ppt_x"/>
                                          </p:val>
                                        </p:tav>
                                        <p:tav tm="100000">
                                          <p:val>
                                            <p:strVal val="#ppt_x"/>
                                          </p:val>
                                        </p:tav>
                                      </p:tavLst>
                                    </p:anim>
                                    <p:anim calcmode="lin" valueType="num">
                                      <p:cBhvr>
                                        <p:cTn id="64" dur="5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43" grpId="0"/>
      <p:bldP spid="4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460642" cy="6858000"/>
          </a:xfrm>
          <a:prstGeom prst="rect">
            <a:avLst/>
          </a:prstGeom>
        </p:spPr>
      </p:pic>
      <p:sp>
        <p:nvSpPr>
          <p:cNvPr id="15" name="Rectangle 14">
            <a:extLst>
              <a:ext uri="{FF2B5EF4-FFF2-40B4-BE49-F238E27FC236}">
                <a16:creationId xmlns="" xmlns:a16="http://schemas.microsoft.com/office/drawing/2014/main" id="{1016C296-A25C-416C-91C2-33FB9EF7D785}"/>
              </a:ext>
            </a:extLst>
          </p:cNvPr>
          <p:cNvSpPr/>
          <p:nvPr/>
        </p:nvSpPr>
        <p:spPr>
          <a:xfrm>
            <a:off x="0"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53</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2186576"/>
            <a:ext cx="5732316" cy="3170099"/>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The first step in building resilience is being </a:t>
            </a:r>
            <a:r>
              <a:rPr lang="en-CA" sz="2000" b="1" dirty="0">
                <a:solidFill>
                  <a:srgbClr val="0DB14B"/>
                </a:solidFill>
                <a:latin typeface="Arial" panose="020B0604020202020204" pitchFamily="34" charset="0"/>
                <a:cs typeface="Arial" panose="020B0604020202020204" pitchFamily="34" charset="0"/>
              </a:rPr>
              <a:t>aware of our emotions.</a:t>
            </a:r>
            <a:endParaRPr lang="en-CA" sz="20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We all experience emotions differently. We have different triggers for emotions.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We also have different physical reactions when we feel the emotions, particularly negative emotions, for example sweating, nausea, or headaches.</a:t>
            </a:r>
            <a:endParaRPr lang="en-US" sz="2000" b="1"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01A1BCD0-6EC0-46A1-A877-AC46F2029038}"/>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Emotional Awareness</a:t>
            </a:r>
            <a:endParaRPr lang="en-US" sz="4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8A424BD7-3D1F-426B-A0B7-AEA3AA080C7D}"/>
              </a:ext>
            </a:extLst>
          </p:cNvPr>
          <p:cNvSpPr txBox="1"/>
          <p:nvPr/>
        </p:nvSpPr>
        <p:spPr>
          <a:xfrm>
            <a:off x="5791200"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10. What is Emotional Awareness?</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807379"/>
      </p:ext>
    </p:extLst>
  </p:cSld>
  <p:clrMapOvr>
    <a:masterClrMapping/>
  </p:clrMapOvr>
  <p:transition spd="slow">
    <p:cover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54</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532"/>
          <a:stretch/>
        </p:blipFill>
        <p:spPr>
          <a:xfrm>
            <a:off x="0" y="0"/>
            <a:ext cx="6266296" cy="6429087"/>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790108"/>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634429" y="3464939"/>
            <a:ext cx="2976864" cy="224676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Think about yourself emotionally. Select five negative emotions. Fill in the chart below with your triggers and physical reactions for those emotions.</a:t>
            </a:r>
            <a:endParaRPr lang="en-US" sz="24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A6DB3485-D2A2-4D0F-B78A-550AB3D186F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49883" y="1167619"/>
            <a:ext cx="1565588" cy="1565588"/>
          </a:xfrm>
          <a:prstGeom prst="rect">
            <a:avLst/>
          </a:prstGeom>
        </p:spPr>
      </p:pic>
    </p:spTree>
    <p:extLst>
      <p:ext uri="{BB962C8B-B14F-4D97-AF65-F5344CB8AC3E}">
        <p14:creationId xmlns:p14="http://schemas.microsoft.com/office/powerpoint/2010/main" val="3436250957"/>
      </p:ext>
    </p:extLst>
  </p:cSld>
  <p:clrMapOvr>
    <a:masterClrMapping/>
  </p:clrMapOvr>
  <p:transition spd="slow">
    <p:push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60642" cy="6858000"/>
          </a:xfrm>
          <a:prstGeom prst="rect">
            <a:avLst/>
          </a:prstGeom>
        </p:spPr>
      </p:pic>
      <p:sp>
        <p:nvSpPr>
          <p:cNvPr id="15" name="Rectangle 14">
            <a:extLst>
              <a:ext uri="{FF2B5EF4-FFF2-40B4-BE49-F238E27FC236}">
                <a16:creationId xmlns="" xmlns:a16="http://schemas.microsoft.com/office/drawing/2014/main" id="{1016C296-A25C-416C-91C2-33FB9EF7D785}"/>
              </a:ext>
            </a:extLst>
          </p:cNvPr>
          <p:cNvSpPr/>
          <p:nvPr/>
        </p:nvSpPr>
        <p:spPr>
          <a:xfrm>
            <a:off x="0"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55</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2186576"/>
            <a:ext cx="5732316" cy="3170099"/>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The most successful entrepreneurs practice </a:t>
            </a:r>
            <a:r>
              <a:rPr lang="en-CA" sz="2000" b="1" dirty="0">
                <a:solidFill>
                  <a:srgbClr val="0DB14B"/>
                </a:solidFill>
                <a:latin typeface="Arial" panose="020B0604020202020204" pitchFamily="34" charset="0"/>
                <a:cs typeface="Arial" panose="020B0604020202020204" pitchFamily="34" charset="0"/>
              </a:rPr>
              <a:t>realistic optimism.</a:t>
            </a:r>
            <a:r>
              <a:rPr lang="en-CA" sz="2000" dirty="0">
                <a:latin typeface="Arial" panose="020B0604020202020204" pitchFamily="34" charset="0"/>
                <a:cs typeface="Arial" panose="020B0604020202020204" pitchFamily="34" charset="0"/>
              </a:rPr>
              <a:t>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Realistic optimism is when we are aware of the reality of a situation, particularly the challenges that exist, but we are also optimistic we have the strategies and skills to manage them.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We are both realistic about our situation and confident that we can navigate it.</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01A1BCD0-6EC0-46A1-A877-AC46F2029038}"/>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Realistic Optimism</a:t>
            </a:r>
            <a:endParaRPr lang="en-US" sz="4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8A424BD7-3D1F-426B-A0B7-AEA3AA080C7D}"/>
              </a:ext>
            </a:extLst>
          </p:cNvPr>
          <p:cNvSpPr txBox="1"/>
          <p:nvPr/>
        </p:nvSpPr>
        <p:spPr>
          <a:xfrm>
            <a:off x="5791200" y="1264228"/>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11. What is Realistic Optimism?</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862610"/>
      </p:ext>
    </p:extLst>
  </p:cSld>
  <p:clrMapOvr>
    <a:masterClrMapping/>
  </p:clrMapOvr>
  <p:transition spd="slow">
    <p:cover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1"/>
            <a:ext cx="12192000" cy="2578309"/>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56</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516913" y="207818"/>
            <a:ext cx="9158176"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Realistic Optimism</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89402A5F-711C-4802-B4F9-52DF41DB047B}"/>
              </a:ext>
            </a:extLst>
          </p:cNvPr>
          <p:cNvSpPr txBox="1"/>
          <p:nvPr/>
        </p:nvSpPr>
        <p:spPr>
          <a:xfrm>
            <a:off x="1527544" y="1337305"/>
            <a:ext cx="9136912" cy="954107"/>
          </a:xfrm>
          <a:prstGeom prst="rect">
            <a:avLst/>
          </a:prstGeom>
          <a:noFill/>
        </p:spPr>
        <p:txBody>
          <a:bodyPr wrap="square" rtlCol="0">
            <a:spAutoFit/>
          </a:bodyPr>
          <a:lstStyle/>
          <a:p>
            <a:pPr algn="ctr"/>
            <a:r>
              <a:rPr lang="en-CA" sz="2800" b="1" dirty="0">
                <a:latin typeface="Arial" panose="020B0604020202020204" pitchFamily="34" charset="0"/>
                <a:cs typeface="Arial" panose="020B0604020202020204" pitchFamily="34" charset="0"/>
              </a:rPr>
              <a:t>Where are you on the continuum below? What can you do to move yourself towards realistic optimism?</a:t>
            </a:r>
            <a:endParaRPr lang="en-US" sz="2800" b="1"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 xmlns:a16="http://schemas.microsoft.com/office/drawing/2014/main" id="{10442BB0-F4D0-4F45-9B9F-D9F9B1C766CB}"/>
              </a:ext>
            </a:extLst>
          </p:cNvPr>
          <p:cNvCxnSpPr>
            <a:cxnSpLocks/>
          </p:cNvCxnSpPr>
          <p:nvPr/>
        </p:nvCxnSpPr>
        <p:spPr>
          <a:xfrm flipH="1">
            <a:off x="1324303" y="5071241"/>
            <a:ext cx="9853450" cy="0"/>
          </a:xfrm>
          <a:prstGeom prst="straightConnector1">
            <a:avLst/>
          </a:prstGeom>
          <a:ln w="92075">
            <a:solidFill>
              <a:srgbClr val="0DB14B"/>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A1C5468F-4960-42CB-BED4-43D6D48DF1DE}"/>
              </a:ext>
            </a:extLst>
          </p:cNvPr>
          <p:cNvSpPr txBox="1"/>
          <p:nvPr/>
        </p:nvSpPr>
        <p:spPr>
          <a:xfrm>
            <a:off x="378876" y="3834250"/>
            <a:ext cx="3422814" cy="523220"/>
          </a:xfrm>
          <a:prstGeom prst="rect">
            <a:avLst/>
          </a:prstGeom>
          <a:noFill/>
        </p:spPr>
        <p:txBody>
          <a:bodyPr wrap="square" rtlCol="0">
            <a:spAutoFit/>
          </a:bodyPr>
          <a:lstStyle/>
          <a:p>
            <a:pPr algn="ctr"/>
            <a:r>
              <a:rPr lang="en-US" sz="2800" b="1" dirty="0">
                <a:solidFill>
                  <a:srgbClr val="E76F0A"/>
                </a:solidFill>
                <a:latin typeface="Arial" panose="020B0604020202020204" pitchFamily="34" charset="0"/>
                <a:cs typeface="Arial" panose="020B0604020202020204" pitchFamily="34" charset="0"/>
              </a:rPr>
              <a:t>Optimism</a:t>
            </a:r>
            <a:endParaRPr lang="en-US" sz="3200" b="1" dirty="0">
              <a:solidFill>
                <a:srgbClr val="E76F0A"/>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1AD3E943-0F0C-46C0-A2E5-2E462C1DBBB0}"/>
              </a:ext>
            </a:extLst>
          </p:cNvPr>
          <p:cNvSpPr txBox="1"/>
          <p:nvPr/>
        </p:nvSpPr>
        <p:spPr>
          <a:xfrm>
            <a:off x="8193809" y="3828995"/>
            <a:ext cx="367346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Pessimism</a:t>
            </a:r>
            <a:endParaRPr lang="en-US" sz="32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DE2AD759-AAAC-4DF4-A8E9-B2CB0DD32151}"/>
              </a:ext>
            </a:extLst>
          </p:cNvPr>
          <p:cNvSpPr txBox="1"/>
          <p:nvPr/>
        </p:nvSpPr>
        <p:spPr>
          <a:xfrm>
            <a:off x="4433425" y="3837794"/>
            <a:ext cx="3422814" cy="523220"/>
          </a:xfrm>
          <a:prstGeom prst="rect">
            <a:avLst/>
          </a:prstGeom>
          <a:noFill/>
        </p:spPr>
        <p:txBody>
          <a:bodyPr wrap="square" rtlCol="0">
            <a:spAutoFit/>
          </a:bodyPr>
          <a:lstStyle/>
          <a:p>
            <a:pPr algn="ctr"/>
            <a:r>
              <a:rPr lang="en-US" sz="2800" b="1" dirty="0">
                <a:solidFill>
                  <a:srgbClr val="C05B08"/>
                </a:solidFill>
                <a:latin typeface="Arial" panose="020B0604020202020204" pitchFamily="34" charset="0"/>
                <a:cs typeface="Arial" panose="020B0604020202020204" pitchFamily="34" charset="0"/>
              </a:rPr>
              <a:t>Realistic Optimism</a:t>
            </a:r>
            <a:endParaRPr lang="en-US" sz="3200" b="1" dirty="0">
              <a:solidFill>
                <a:srgbClr val="C05B08"/>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A207E642-9CCC-4D74-8529-DC75C25378A8}"/>
              </a:ext>
            </a:extLst>
          </p:cNvPr>
          <p:cNvSpPr/>
          <p:nvPr/>
        </p:nvSpPr>
        <p:spPr>
          <a:xfrm>
            <a:off x="1977205" y="4912242"/>
            <a:ext cx="316960" cy="316960"/>
          </a:xfrm>
          <a:prstGeom prst="ellipse">
            <a:avLst/>
          </a:prstGeom>
          <a:solidFill>
            <a:srgbClr val="FFFFFF"/>
          </a:solid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794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autoRev="1" fill="hold" grpId="0" nodeType="withEffect">
                                  <p:stCondLst>
                                    <p:cond delay="0"/>
                                  </p:stCondLst>
                                  <p:childTnLst>
                                    <p:animMotion origin="layout" path="M -2.08333E-7 -1.85185E-6 L 0.67292 -1.85185E-6 " pathEditMode="relative" rAng="0" ptsTypes="AA">
                                      <p:cBhvr>
                                        <p:cTn id="6" dur="4000" fill="hold"/>
                                        <p:tgtEl>
                                          <p:spTgt spid="13"/>
                                        </p:tgtEl>
                                        <p:attrNameLst>
                                          <p:attrName>ppt_x</p:attrName>
                                          <p:attrName>ppt_y</p:attrName>
                                        </p:attrNameLst>
                                      </p:cBhvr>
                                      <p:rCtr x="336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5460642" cy="6858000"/>
          </a:xfrm>
          <a:prstGeom prst="rect">
            <a:avLst/>
          </a:prstGeom>
        </p:spPr>
      </p:pic>
      <p:sp>
        <p:nvSpPr>
          <p:cNvPr id="15" name="Rectangle 14">
            <a:extLst>
              <a:ext uri="{FF2B5EF4-FFF2-40B4-BE49-F238E27FC236}">
                <a16:creationId xmlns="" xmlns:a16="http://schemas.microsoft.com/office/drawing/2014/main" id="{1016C296-A25C-416C-91C2-33FB9EF7D785}"/>
              </a:ext>
            </a:extLst>
          </p:cNvPr>
          <p:cNvSpPr/>
          <p:nvPr/>
        </p:nvSpPr>
        <p:spPr>
          <a:xfrm>
            <a:off x="0"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57</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01A1BCD0-6EC0-46A1-A877-AC46F2029038}"/>
              </a:ext>
            </a:extLst>
          </p:cNvPr>
          <p:cNvSpPr txBox="1"/>
          <p:nvPr/>
        </p:nvSpPr>
        <p:spPr>
          <a:xfrm>
            <a:off x="5770418" y="51954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Whole Person Health:</a:t>
            </a:r>
            <a:endParaRPr lang="en-US" sz="4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8A424BD7-3D1F-426B-A0B7-AEA3AA080C7D}"/>
              </a:ext>
            </a:extLst>
          </p:cNvPr>
          <p:cNvSpPr txBox="1"/>
          <p:nvPr/>
        </p:nvSpPr>
        <p:spPr>
          <a:xfrm>
            <a:off x="5791200" y="1264228"/>
            <a:ext cx="6400800"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12. Mind, Body, Emotions and Spirit</a:t>
            </a:r>
            <a:endParaRPr lang="en-US" sz="2800" b="1" dirty="0">
              <a:solidFill>
                <a:srgbClr val="E76F0A"/>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F4E87CA3-2FA5-4C93-87A4-0E03834BD718}"/>
              </a:ext>
            </a:extLst>
          </p:cNvPr>
          <p:cNvGrpSpPr/>
          <p:nvPr/>
        </p:nvGrpSpPr>
        <p:grpSpPr>
          <a:xfrm>
            <a:off x="8339617" y="2241608"/>
            <a:ext cx="2363553" cy="2211150"/>
            <a:chOff x="8339617" y="2241608"/>
            <a:chExt cx="2363553" cy="2211150"/>
          </a:xfrm>
        </p:grpSpPr>
        <p:sp>
          <p:nvSpPr>
            <p:cNvPr id="23" name="Oval 22">
              <a:extLst>
                <a:ext uri="{FF2B5EF4-FFF2-40B4-BE49-F238E27FC236}">
                  <a16:creationId xmlns="" xmlns:a16="http://schemas.microsoft.com/office/drawing/2014/main" id="{8AE1F4B5-0E69-4E90-BD3B-A41F8F402A75}"/>
                </a:ext>
              </a:extLst>
            </p:cNvPr>
            <p:cNvSpPr/>
            <p:nvPr/>
          </p:nvSpPr>
          <p:spPr>
            <a:xfrm>
              <a:off x="8339617" y="2241608"/>
              <a:ext cx="2211152" cy="2211150"/>
            </a:xfrm>
            <a:prstGeom prst="ellipse">
              <a:avLst/>
            </a:prstGeom>
            <a:noFill/>
            <a:ln w="6032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FFDD4629-928F-42C2-AE7B-AE2B1C2D79F7}"/>
                </a:ext>
              </a:extLst>
            </p:cNvPr>
            <p:cNvSpPr txBox="1"/>
            <p:nvPr/>
          </p:nvSpPr>
          <p:spPr>
            <a:xfrm>
              <a:off x="8724850" y="2883322"/>
              <a:ext cx="197832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Body</a:t>
              </a:r>
              <a:endParaRPr lang="en-US" sz="2400" b="1"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 xmlns:a16="http://schemas.microsoft.com/office/drawing/2014/main" id="{19B11A99-70B7-407C-A2F5-FD6DF3F88BB6}"/>
              </a:ext>
            </a:extLst>
          </p:cNvPr>
          <p:cNvGrpSpPr/>
          <p:nvPr/>
        </p:nvGrpSpPr>
        <p:grpSpPr>
          <a:xfrm>
            <a:off x="6752312" y="2229885"/>
            <a:ext cx="2211152" cy="2211150"/>
            <a:chOff x="6752312" y="2229885"/>
            <a:chExt cx="2211152" cy="2211150"/>
          </a:xfrm>
        </p:grpSpPr>
        <p:sp>
          <p:nvSpPr>
            <p:cNvPr id="22" name="Oval 21">
              <a:extLst>
                <a:ext uri="{FF2B5EF4-FFF2-40B4-BE49-F238E27FC236}">
                  <a16:creationId xmlns="" xmlns:a16="http://schemas.microsoft.com/office/drawing/2014/main" id="{2F2686E9-062D-42BB-852C-2C2E7A3724CF}"/>
                </a:ext>
              </a:extLst>
            </p:cNvPr>
            <p:cNvSpPr/>
            <p:nvPr/>
          </p:nvSpPr>
          <p:spPr>
            <a:xfrm>
              <a:off x="6752312" y="2229885"/>
              <a:ext cx="2211152" cy="2211150"/>
            </a:xfrm>
            <a:prstGeom prst="ellipse">
              <a:avLst/>
            </a:prstGeom>
            <a:noFill/>
            <a:ln w="6032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58573456-9292-404E-ABE7-7987942C6FC8}"/>
                </a:ext>
              </a:extLst>
            </p:cNvPr>
            <p:cNvSpPr txBox="1"/>
            <p:nvPr/>
          </p:nvSpPr>
          <p:spPr>
            <a:xfrm>
              <a:off x="6879637" y="2557421"/>
              <a:ext cx="1476572"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Mind/ Intellect</a:t>
              </a:r>
              <a:endParaRPr lang="en-US" sz="2400" b="1"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 xmlns:a16="http://schemas.microsoft.com/office/drawing/2014/main" id="{25BB5818-6ECE-4143-8B43-ECD2D8960D43}"/>
              </a:ext>
            </a:extLst>
          </p:cNvPr>
          <p:cNvGrpSpPr/>
          <p:nvPr/>
        </p:nvGrpSpPr>
        <p:grpSpPr>
          <a:xfrm>
            <a:off x="6740589" y="3737473"/>
            <a:ext cx="2211152" cy="2211150"/>
            <a:chOff x="6740589" y="3737473"/>
            <a:chExt cx="2211152" cy="2211150"/>
          </a:xfrm>
        </p:grpSpPr>
        <p:sp>
          <p:nvSpPr>
            <p:cNvPr id="20" name="Oval 19">
              <a:extLst>
                <a:ext uri="{FF2B5EF4-FFF2-40B4-BE49-F238E27FC236}">
                  <a16:creationId xmlns="" xmlns:a16="http://schemas.microsoft.com/office/drawing/2014/main" id="{F852AC24-7841-4091-BF18-A2B62F37DD54}"/>
                </a:ext>
              </a:extLst>
            </p:cNvPr>
            <p:cNvSpPr/>
            <p:nvPr/>
          </p:nvSpPr>
          <p:spPr>
            <a:xfrm>
              <a:off x="6740589" y="3737473"/>
              <a:ext cx="2211152" cy="2211150"/>
            </a:xfrm>
            <a:prstGeom prst="ellipse">
              <a:avLst/>
            </a:prstGeom>
            <a:noFill/>
            <a:ln w="6032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F9ADF6D7-361E-4A2D-ACEB-B18D55A345FC}"/>
                </a:ext>
              </a:extLst>
            </p:cNvPr>
            <p:cNvSpPr txBox="1"/>
            <p:nvPr/>
          </p:nvSpPr>
          <p:spPr>
            <a:xfrm>
              <a:off x="6863224" y="4932517"/>
              <a:ext cx="1476572"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Emotions</a:t>
              </a:r>
              <a:endParaRPr lang="en-US" sz="2400" b="1"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 xmlns:a16="http://schemas.microsoft.com/office/drawing/2014/main" id="{809DA56D-1E96-401B-AF5D-31B1E2CF4537}"/>
              </a:ext>
            </a:extLst>
          </p:cNvPr>
          <p:cNvGrpSpPr/>
          <p:nvPr/>
        </p:nvGrpSpPr>
        <p:grpSpPr>
          <a:xfrm>
            <a:off x="8327894" y="3749196"/>
            <a:ext cx="2211152" cy="2211150"/>
            <a:chOff x="8327894" y="3749196"/>
            <a:chExt cx="2211152" cy="2211150"/>
          </a:xfrm>
        </p:grpSpPr>
        <p:sp>
          <p:nvSpPr>
            <p:cNvPr id="21" name="Oval 20">
              <a:extLst>
                <a:ext uri="{FF2B5EF4-FFF2-40B4-BE49-F238E27FC236}">
                  <a16:creationId xmlns="" xmlns:a16="http://schemas.microsoft.com/office/drawing/2014/main" id="{534D3A24-0F64-492F-A176-2704124765F3}"/>
                </a:ext>
              </a:extLst>
            </p:cNvPr>
            <p:cNvSpPr/>
            <p:nvPr/>
          </p:nvSpPr>
          <p:spPr>
            <a:xfrm>
              <a:off x="8327894" y="3749196"/>
              <a:ext cx="2211152" cy="2211150"/>
            </a:xfrm>
            <a:prstGeom prst="ellipse">
              <a:avLst/>
            </a:prstGeom>
            <a:noFill/>
            <a:ln w="6032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1A0BAAA7-2F20-461E-A829-3DEF19B44A57}"/>
                </a:ext>
              </a:extLst>
            </p:cNvPr>
            <p:cNvSpPr txBox="1"/>
            <p:nvPr/>
          </p:nvSpPr>
          <p:spPr>
            <a:xfrm>
              <a:off x="8900695" y="4916105"/>
              <a:ext cx="1476572"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Spirit</a:t>
              </a:r>
              <a:endParaRPr lang="en-US" sz="2400" b="1"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 xmlns:a16="http://schemas.microsoft.com/office/drawing/2014/main" id="{39816068-E5D0-41F2-9BEA-DA38BFD375E1}"/>
              </a:ext>
            </a:extLst>
          </p:cNvPr>
          <p:cNvGrpSpPr/>
          <p:nvPr/>
        </p:nvGrpSpPr>
        <p:grpSpPr>
          <a:xfrm>
            <a:off x="7629914" y="3137252"/>
            <a:ext cx="1978320" cy="1878214"/>
            <a:chOff x="7629914" y="3137252"/>
            <a:chExt cx="1978320" cy="1878214"/>
          </a:xfrm>
        </p:grpSpPr>
        <p:sp>
          <p:nvSpPr>
            <p:cNvPr id="24" name="Oval 23">
              <a:extLst>
                <a:ext uri="{FF2B5EF4-FFF2-40B4-BE49-F238E27FC236}">
                  <a16:creationId xmlns="" xmlns:a16="http://schemas.microsoft.com/office/drawing/2014/main" id="{9000015D-C123-472B-BDC8-70C3E1504A5D}"/>
                </a:ext>
              </a:extLst>
            </p:cNvPr>
            <p:cNvSpPr/>
            <p:nvPr/>
          </p:nvSpPr>
          <p:spPr>
            <a:xfrm>
              <a:off x="7687815" y="3137252"/>
              <a:ext cx="1878216" cy="1878214"/>
            </a:xfrm>
            <a:prstGeom prst="ellipse">
              <a:avLst/>
            </a:prstGeom>
            <a:solidFill>
              <a:srgbClr val="E76F0A"/>
            </a:solidFill>
            <a:ln w="6032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80478629-D00F-46F4-96FD-21E33E82BF9E}"/>
                </a:ext>
              </a:extLst>
            </p:cNvPr>
            <p:cNvSpPr txBox="1"/>
            <p:nvPr/>
          </p:nvSpPr>
          <p:spPr>
            <a:xfrm>
              <a:off x="7629914" y="3673457"/>
              <a:ext cx="1978320"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Healthy Entrepreneur</a:t>
              </a:r>
              <a:endParaRPr lang="en-US" sz="2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1515490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750"/>
                            </p:stCondLst>
                            <p:childTnLst>
                              <p:par>
                                <p:cTn id="21" presetID="31" presetClass="entr" presetSubtype="0"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750" fill="hold"/>
                                        <p:tgtEl>
                                          <p:spTgt spid="6"/>
                                        </p:tgtEl>
                                        <p:attrNameLst>
                                          <p:attrName>ppt_w</p:attrName>
                                        </p:attrNameLst>
                                      </p:cBhvr>
                                      <p:tavLst>
                                        <p:tav tm="0">
                                          <p:val>
                                            <p:fltVal val="0"/>
                                          </p:val>
                                        </p:tav>
                                        <p:tav tm="100000">
                                          <p:val>
                                            <p:strVal val="#ppt_w"/>
                                          </p:val>
                                        </p:tav>
                                      </p:tavLst>
                                    </p:anim>
                                    <p:anim calcmode="lin" valueType="num">
                                      <p:cBhvr>
                                        <p:cTn id="24" dur="750" fill="hold"/>
                                        <p:tgtEl>
                                          <p:spTgt spid="6"/>
                                        </p:tgtEl>
                                        <p:attrNameLst>
                                          <p:attrName>ppt_h</p:attrName>
                                        </p:attrNameLst>
                                      </p:cBhvr>
                                      <p:tavLst>
                                        <p:tav tm="0">
                                          <p:val>
                                            <p:fltVal val="0"/>
                                          </p:val>
                                        </p:tav>
                                        <p:tav tm="100000">
                                          <p:val>
                                            <p:strVal val="#ppt_h"/>
                                          </p:val>
                                        </p:tav>
                                      </p:tavLst>
                                    </p:anim>
                                    <p:anim calcmode="lin" valueType="num">
                                      <p:cBhvr>
                                        <p:cTn id="25" dur="750" fill="hold"/>
                                        <p:tgtEl>
                                          <p:spTgt spid="6"/>
                                        </p:tgtEl>
                                        <p:attrNameLst>
                                          <p:attrName>style.rotation</p:attrName>
                                        </p:attrNameLst>
                                      </p:cBhvr>
                                      <p:tavLst>
                                        <p:tav tm="0">
                                          <p:val>
                                            <p:fltVal val="90"/>
                                          </p:val>
                                        </p:tav>
                                        <p:tav tm="100000">
                                          <p:val>
                                            <p:fltVal val="0"/>
                                          </p:val>
                                        </p:tav>
                                      </p:tavLst>
                                    </p:anim>
                                    <p:animEffect transition="in" filter="fade">
                                      <p:cBhvr>
                                        <p:cTn id="2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58</a:t>
            </a:fld>
            <a:endParaRPr lang="en-US"/>
          </a:p>
        </p:txBody>
      </p:sp>
      <p:pic>
        <p:nvPicPr>
          <p:cNvPr id="13" name="Picture Placeholder 12">
            <a:extLst>
              <a:ext uri="{FF2B5EF4-FFF2-40B4-BE49-F238E27FC236}">
                <a16:creationId xmlns="" xmlns:a16="http://schemas.microsoft.com/office/drawing/2014/main" id="{E6226CD5-E7D8-475B-9546-7F8E6F0F9B4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r="1919"/>
          <a:stretch/>
        </p:blipFill>
        <p:spPr>
          <a:xfrm>
            <a:off x="1" y="0"/>
            <a:ext cx="6095999" cy="6429087"/>
          </a:xfrm>
        </p:spPr>
      </p:pic>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60308" y="790108"/>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483937" y="3464939"/>
            <a:ext cx="3277848" cy="163121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List at least five things that you can do on a regular basis to keep each of the four dimensions of your life healthy as an entrepreneur.</a:t>
            </a:r>
            <a:endParaRPr lang="en-US" sz="24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00D26253-9251-4710-A7A1-991D63A1BD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34290" y="1181686"/>
            <a:ext cx="1565588" cy="1565588"/>
          </a:xfrm>
          <a:prstGeom prst="rect">
            <a:avLst/>
          </a:prstGeom>
        </p:spPr>
      </p:pic>
    </p:spTree>
    <p:extLst>
      <p:ext uri="{BB962C8B-B14F-4D97-AF65-F5344CB8AC3E}">
        <p14:creationId xmlns:p14="http://schemas.microsoft.com/office/powerpoint/2010/main" val="3190639983"/>
      </p:ext>
    </p:extLst>
  </p:cSld>
  <p:clrMapOvr>
    <a:masterClrMapping/>
  </p:clrMapOvr>
  <p:transition spd="slow">
    <p:push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 xmlns:a16="http://schemas.microsoft.com/office/drawing/2014/main" id="{37B48162-EDA1-4A4E-B067-240541A200F8}"/>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b="6767"/>
          <a:stretch/>
        </p:blipFill>
        <p:spPr>
          <a:xfrm>
            <a:off x="6096001" y="0"/>
            <a:ext cx="6096000" cy="3196936"/>
          </a:xfrm>
        </p:spPr>
      </p:pic>
      <p:pic>
        <p:nvPicPr>
          <p:cNvPr id="15" name="Picture Placeholder 14">
            <a:extLst>
              <a:ext uri="{FF2B5EF4-FFF2-40B4-BE49-F238E27FC236}">
                <a16:creationId xmlns="" xmlns:a16="http://schemas.microsoft.com/office/drawing/2014/main" id="{C49AA8B4-B8D2-4833-B59E-3B63A8EAA78E}"/>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a:off x="-16305" y="3190009"/>
            <a:ext cx="6121684" cy="3238111"/>
          </a:xfrm>
        </p:spPr>
      </p:pic>
      <p:sp>
        <p:nvSpPr>
          <p:cNvPr id="13" name="Rectangle 12">
            <a:extLst>
              <a:ext uri="{FF2B5EF4-FFF2-40B4-BE49-F238E27FC236}">
                <a16:creationId xmlns="" xmlns:a16="http://schemas.microsoft.com/office/drawing/2014/main" id="{F4A3E9D2-8003-4D13-BAC6-0DEE9C654FDE}"/>
              </a:ext>
            </a:extLst>
          </p:cNvPr>
          <p:cNvSpPr/>
          <p:nvPr/>
        </p:nvSpPr>
        <p:spPr>
          <a:xfrm>
            <a:off x="6105379" y="-15243"/>
            <a:ext cx="6091311" cy="3193366"/>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59</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6345926" y="383918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8379336" y="3773571"/>
            <a:ext cx="3704812" cy="2133405"/>
          </a:xfrm>
          <a:prstGeom prst="rect">
            <a:avLst/>
          </a:prstGeom>
          <a:noFill/>
        </p:spPr>
        <p:txBody>
          <a:bodyPr wrap="square" rtlCol="0">
            <a:spAutoFit/>
          </a:bodyPr>
          <a:lstStyle/>
          <a:p>
            <a:pPr>
              <a:lnSpc>
                <a:spcPct val="120000"/>
              </a:lnSpc>
            </a:pPr>
            <a:r>
              <a:rPr lang="en-CA" sz="1600" dirty="0">
                <a:latin typeface="Arial" panose="020B0604020202020204" pitchFamily="34" charset="0"/>
                <a:cs typeface="Arial" panose="020B0604020202020204" pitchFamily="34" charset="0"/>
              </a:rPr>
              <a:t>What do you foresee as the emotional challenges you will have when running your business?  What strategies will you use to manage these emotional challenges, based on the information presented in the module?  </a:t>
            </a:r>
          </a:p>
          <a:p>
            <a:pPr>
              <a:lnSpc>
                <a:spcPct val="120000"/>
              </a:lnSpc>
            </a:pPr>
            <a:r>
              <a:rPr lang="en-CA" sz="1600" dirty="0">
                <a:latin typeface="Arial" panose="020B0604020202020204" pitchFamily="34" charset="0"/>
                <a:cs typeface="Arial" panose="020B0604020202020204" pitchFamily="34" charset="0"/>
              </a:rPr>
              <a:t>Complete the chart in your workbook.</a:t>
            </a: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467CF19B-293E-4A47-BD8D-7A28ABCB67E2}"/>
              </a:ext>
            </a:extLst>
          </p:cNvPr>
          <p:cNvSpPr txBox="1"/>
          <p:nvPr/>
        </p:nvSpPr>
        <p:spPr>
          <a:xfrm>
            <a:off x="294408" y="611944"/>
            <a:ext cx="5597237" cy="1938992"/>
          </a:xfrm>
          <a:prstGeom prst="rect">
            <a:avLst/>
          </a:prstGeom>
          <a:noFill/>
        </p:spPr>
        <p:txBody>
          <a:bodyPr wrap="square" rtlCol="0">
            <a:spAutoFit/>
          </a:bodyPr>
          <a:lstStyle/>
          <a:p>
            <a:r>
              <a:rPr lang="en-CA" sz="4000" b="1" dirty="0">
                <a:latin typeface="Arial" panose="020B0604020202020204" pitchFamily="34" charset="0"/>
                <a:cs typeface="Arial" panose="020B0604020202020204" pitchFamily="34" charset="0"/>
              </a:rPr>
              <a:t>Assess the Potential Emotional Challenges with Your Business</a:t>
            </a:r>
            <a:endParaRPr lang="en-US" sz="4000"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 xmlns:a16="http://schemas.microsoft.com/office/drawing/2014/main" id="{200D15C6-26B7-4AFD-848C-159838EB36E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32099" y="4093699"/>
            <a:ext cx="1312368" cy="1312368"/>
          </a:xfrm>
          <a:prstGeom prst="rect">
            <a:avLst/>
          </a:prstGeom>
        </p:spPr>
      </p:pic>
    </p:spTree>
    <p:extLst>
      <p:ext uri="{BB962C8B-B14F-4D97-AF65-F5344CB8AC3E}">
        <p14:creationId xmlns:p14="http://schemas.microsoft.com/office/powerpoint/2010/main" val="74179388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sitting at a table&#10;&#10;Description automatically generated">
            <a:extLst>
              <a:ext uri="{FF2B5EF4-FFF2-40B4-BE49-F238E27FC236}">
                <a16:creationId xmlns="" xmlns:a16="http://schemas.microsoft.com/office/drawing/2014/main" id="{2A7ADBDD-6B9B-4296-A9B9-CAF4DA70431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6089073" cy="6421582"/>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 xmlns:a16="http://schemas.microsoft.com/office/drawing/2014/main" id="{5F9B0D94-0B14-4708-AB46-C7903E757487}"/>
              </a:ext>
            </a:extLst>
          </p:cNvPr>
          <p:cNvSpPr txBox="1"/>
          <p:nvPr/>
        </p:nvSpPr>
        <p:spPr>
          <a:xfrm>
            <a:off x="7869381" y="2453609"/>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Understand emotional intelligence for entrepreneurs.</a:t>
            </a: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69381" y="3884091"/>
            <a:ext cx="3311237" cy="584775"/>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Recognize the signs of stress and apply strategies for managing it.</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8FD6039E-85F7-4225-8AD4-3A7388F747A7}"/>
              </a:ext>
            </a:extLst>
          </p:cNvPr>
          <p:cNvSpPr txBox="1"/>
          <p:nvPr/>
        </p:nvSpPr>
        <p:spPr>
          <a:xfrm>
            <a:off x="7869381" y="4992455"/>
            <a:ext cx="4111337" cy="1077218"/>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Identify the emotional challenges of risk, ambiguity, isolation, rejection, failure, and fear as an entrepreneur and apply strategies for managing them.</a:t>
            </a:r>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543054" y="2223654"/>
            <a:ext cx="1094410" cy="1094410"/>
            <a:chOff x="6543054" y="2223654"/>
            <a:chExt cx="1094410" cy="1094410"/>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782045" y="2310245"/>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1.</a:t>
              </a:r>
              <a:endParaRPr lang="en-US" sz="4800" b="1" dirty="0">
                <a:solidFill>
                  <a:srgbClr val="E76F0A"/>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543054" y="3638551"/>
            <a:ext cx="1094410" cy="1094410"/>
            <a:chOff x="6543054" y="3638551"/>
            <a:chExt cx="1094410" cy="1094410"/>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2.</a:t>
              </a:r>
              <a:endParaRPr lang="en-US" sz="4800" b="1" dirty="0">
                <a:solidFill>
                  <a:srgbClr val="E76F0A"/>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 xmlns:a16="http://schemas.microsoft.com/office/drawing/2014/main" id="{F4D11AE1-29BA-4D30-9F3C-6EFBCC2489C0}"/>
              </a:ext>
            </a:extLst>
          </p:cNvPr>
          <p:cNvGrpSpPr/>
          <p:nvPr/>
        </p:nvGrpSpPr>
        <p:grpSpPr>
          <a:xfrm>
            <a:off x="6543054" y="5011883"/>
            <a:ext cx="1094410" cy="1094410"/>
            <a:chOff x="6543054" y="5011883"/>
            <a:chExt cx="1094410" cy="1094410"/>
          </a:xfrm>
        </p:grpSpPr>
        <p:sp>
          <p:nvSpPr>
            <p:cNvPr id="45" name="Oval 44">
              <a:extLst>
                <a:ext uri="{FF2B5EF4-FFF2-40B4-BE49-F238E27FC236}">
                  <a16:creationId xmlns="" xmlns:a16="http://schemas.microsoft.com/office/drawing/2014/main" id="{F05D2C26-955A-4723-A3DB-BEC120E358D9}"/>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 xmlns:a16="http://schemas.microsoft.com/office/drawing/2014/main" id="{A6C28BB1-F9BF-4516-993E-43038FF1A6B9}"/>
                </a:ext>
              </a:extLst>
            </p:cNvPr>
            <p:cNvSpPr txBox="1"/>
            <p:nvPr/>
          </p:nvSpPr>
          <p:spPr>
            <a:xfrm>
              <a:off x="6782045" y="5098474"/>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3.</a:t>
              </a:r>
              <a:endParaRPr lang="en-US" sz="4800" b="1" dirty="0">
                <a:solidFill>
                  <a:srgbClr val="E76F0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099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 calcmode="lin" valueType="num">
                                      <p:cBhvr>
                                        <p:cTn id="20" dur="500" fill="hold"/>
                                        <p:tgtEl>
                                          <p:spTgt spid="47"/>
                                        </p:tgtEl>
                                        <p:attrNameLst>
                                          <p:attrName>style.rotation</p:attrName>
                                        </p:attrNameLst>
                                      </p:cBhvr>
                                      <p:tavLst>
                                        <p:tav tm="0">
                                          <p:val>
                                            <p:fltVal val="90"/>
                                          </p:val>
                                        </p:tav>
                                        <p:tav tm="100000">
                                          <p:val>
                                            <p:fltVal val="0"/>
                                          </p:val>
                                        </p:tav>
                                      </p:tavLst>
                                    </p:anim>
                                    <p:animEffect transition="in" filter="fade">
                                      <p:cBhvr>
                                        <p:cTn id="21" dur="500"/>
                                        <p:tgtEl>
                                          <p:spTgt spid="4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000"/>
                            </p:stCondLst>
                            <p:childTnLst>
                              <p:par>
                                <p:cTn id="27" presetID="31" presetClass="entr" presetSubtype="0"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 calcmode="lin" valueType="num">
                                      <p:cBhvr>
                                        <p:cTn id="31" dur="500" fill="hold"/>
                                        <p:tgtEl>
                                          <p:spTgt spid="48"/>
                                        </p:tgtEl>
                                        <p:attrNameLst>
                                          <p:attrName>style.rotation</p:attrName>
                                        </p:attrNameLst>
                                      </p:cBhvr>
                                      <p:tavLst>
                                        <p:tav tm="0">
                                          <p:val>
                                            <p:fltVal val="90"/>
                                          </p:val>
                                        </p:tav>
                                        <p:tav tm="100000">
                                          <p:val>
                                            <p:fltVal val="0"/>
                                          </p:val>
                                        </p:tav>
                                      </p:tavLst>
                                    </p:anim>
                                    <p:animEffect transition="in" filter="fade">
                                      <p:cBhvr>
                                        <p:cTn id="32" dur="500"/>
                                        <p:tgtEl>
                                          <p:spTgt spid="4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60</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427382"/>
            <a:ext cx="33112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Emotional Intelligence for Entrepreneurs</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463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1" y="127300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Stress</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099705"/>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02867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Risk</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185304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278433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Ambiguity</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260638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354000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Isolation</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335972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20089" y="429566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Rejection</a:t>
            </a:r>
            <a:endParaRPr lang="en-US" sz="20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65261" y="411306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72570911-8E11-4935-8C13-97E520A72B5A}"/>
              </a:ext>
            </a:extLst>
          </p:cNvPr>
          <p:cNvSpPr txBox="1"/>
          <p:nvPr/>
        </p:nvSpPr>
        <p:spPr>
          <a:xfrm>
            <a:off x="1427016" y="505133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Failure</a:t>
            </a:r>
            <a:endParaRPr lang="en-US" sz="20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37D8CC01-4029-4DD9-9A3C-D34C263F64B2}"/>
              </a:ext>
            </a:extLst>
          </p:cNvPr>
          <p:cNvSpPr txBox="1"/>
          <p:nvPr/>
        </p:nvSpPr>
        <p:spPr>
          <a:xfrm>
            <a:off x="672188" y="486640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Review &amp; Wrap-Up</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282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25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5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42" presetClass="entr" presetSubtype="0" fill="hold" grpId="0" nodeType="afterEffect">
                                  <p:stCondLst>
                                    <p:cond delay="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25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750"/>
                            </p:stCondLst>
                            <p:childTnLst>
                              <p:par>
                                <p:cTn id="49" presetID="42" presetClass="entr" presetSubtype="0" fill="hold" grpId="0" nodeType="afterEffect">
                                  <p:stCondLst>
                                    <p:cond delay="25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25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3500"/>
                            </p:stCondLst>
                            <p:childTnLst>
                              <p:par>
                                <p:cTn id="60" presetID="42" presetClass="entr" presetSubtype="0" fill="hold" grpId="0" nodeType="afterEffect">
                                  <p:stCondLst>
                                    <p:cond delay="25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anim calcmode="lin" valueType="num">
                                      <p:cBhvr>
                                        <p:cTn id="63" dur="500" fill="hold"/>
                                        <p:tgtEl>
                                          <p:spTgt spid="44"/>
                                        </p:tgtEl>
                                        <p:attrNameLst>
                                          <p:attrName>ppt_x</p:attrName>
                                        </p:attrNameLst>
                                      </p:cBhvr>
                                      <p:tavLst>
                                        <p:tav tm="0">
                                          <p:val>
                                            <p:strVal val="#ppt_x"/>
                                          </p:val>
                                        </p:tav>
                                        <p:tav tm="100000">
                                          <p:val>
                                            <p:strVal val="#ppt_x"/>
                                          </p:val>
                                        </p:tav>
                                      </p:tavLst>
                                    </p:anim>
                                    <p:anim calcmode="lin" valueType="num">
                                      <p:cBhvr>
                                        <p:cTn id="64" dur="5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5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4250"/>
                            </p:stCondLst>
                            <p:childTnLst>
                              <p:par>
                                <p:cTn id="71" presetID="42" presetClass="entr" presetSubtype="0" fill="hold" grpId="0" nodeType="afterEffect">
                                  <p:stCondLst>
                                    <p:cond delay="25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anim calcmode="lin" valueType="num">
                                      <p:cBhvr>
                                        <p:cTn id="74" dur="500" fill="hold"/>
                                        <p:tgtEl>
                                          <p:spTgt spid="46"/>
                                        </p:tgtEl>
                                        <p:attrNameLst>
                                          <p:attrName>ppt_x</p:attrName>
                                        </p:attrNameLst>
                                      </p:cBhvr>
                                      <p:tavLst>
                                        <p:tav tm="0">
                                          <p:val>
                                            <p:strVal val="#ppt_x"/>
                                          </p:val>
                                        </p:tav>
                                        <p:tav tm="100000">
                                          <p:val>
                                            <p:strVal val="#ppt_x"/>
                                          </p:val>
                                        </p:tav>
                                      </p:tavLst>
                                    </p:anim>
                                    <p:anim calcmode="lin" valueType="num">
                                      <p:cBhvr>
                                        <p:cTn id="75" dur="500" fill="hold"/>
                                        <p:tgtEl>
                                          <p:spTgt spid="4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25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anim calcmode="lin" valueType="num">
                                      <p:cBhvr>
                                        <p:cTn id="79" dur="500" fill="hold"/>
                                        <p:tgtEl>
                                          <p:spTgt spid="45"/>
                                        </p:tgtEl>
                                        <p:attrNameLst>
                                          <p:attrName>ppt_x</p:attrName>
                                        </p:attrNameLst>
                                      </p:cBhvr>
                                      <p:tavLst>
                                        <p:tav tm="0">
                                          <p:val>
                                            <p:strVal val="#ppt_x"/>
                                          </p:val>
                                        </p:tav>
                                        <p:tav tm="100000">
                                          <p:val>
                                            <p:strVal val="#ppt_x"/>
                                          </p:val>
                                        </p:tav>
                                      </p:tavLst>
                                    </p:anim>
                                    <p:anim calcmode="lin" valueType="num">
                                      <p:cBhvr>
                                        <p:cTn id="80"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 xmlns:a16="http://schemas.microsoft.com/office/drawing/2014/main" id="{1469102C-2A98-495C-94EC-DE6C1FFF22A8}"/>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 xmlns:a16="http://schemas.microsoft.com/office/drawing/2014/main" id="{9162A58D-FF66-4201-B712-D062FC80D21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p:spPr>
      </p:pic>
      <p:sp>
        <p:nvSpPr>
          <p:cNvPr id="26" name="TextBox 25">
            <a:extLst>
              <a:ext uri="{FF2B5EF4-FFF2-40B4-BE49-F238E27FC236}">
                <a16:creationId xmlns="" xmlns:a16="http://schemas.microsoft.com/office/drawing/2014/main" id="{F0DA0AF8-8EAF-41E3-B8AC-E374FEA6B9B8}"/>
              </a:ext>
            </a:extLst>
          </p:cNvPr>
          <p:cNvSpPr txBox="1"/>
          <p:nvPr/>
        </p:nvSpPr>
        <p:spPr>
          <a:xfrm>
            <a:off x="447050" y="4831774"/>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14.</a:t>
            </a:r>
            <a:endParaRPr lang="en-US" sz="4000" b="1" dirty="0">
              <a:solidFill>
                <a:srgbClr val="E76F0A"/>
              </a:solidFill>
              <a:latin typeface="Arial" panose="020B0604020202020204" pitchFamily="34" charset="0"/>
              <a:cs typeface="Arial" panose="020B0604020202020204" pitchFamily="34" charset="0"/>
            </a:endParaRPr>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61</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520900"/>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Fear</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463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1" y="127300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Resilience</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099705"/>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9.</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02867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Emotional Awareness</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447050" y="1853047"/>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10.</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278433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Realistic Optimism</a:t>
            </a:r>
            <a:endParaRPr lang="en-US" sz="20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3404922"/>
            <a:ext cx="3771902" cy="67710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Whole Person Health:</a:t>
            </a:r>
          </a:p>
          <a:p>
            <a:r>
              <a:rPr lang="en-US" sz="2000" i="1" dirty="0">
                <a:latin typeface="Arial" panose="020B0604020202020204" pitchFamily="34" charset="0"/>
                <a:cs typeface="Arial" panose="020B0604020202020204" pitchFamily="34" charset="0"/>
              </a:rPr>
              <a:t>Mind, Body, Emotions, Spirit</a:t>
            </a: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20089" y="4150196"/>
            <a:ext cx="347402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Assess the Potential Emotional Challenges with Your Business</a:t>
            </a:r>
            <a:endParaRPr lang="en-US" sz="20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72570911-8E11-4935-8C13-97E520A72B5A}"/>
              </a:ext>
            </a:extLst>
          </p:cNvPr>
          <p:cNvSpPr txBox="1"/>
          <p:nvPr/>
        </p:nvSpPr>
        <p:spPr>
          <a:xfrm>
            <a:off x="1427016" y="505133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Review and Wrap-Up</a:t>
            </a:r>
            <a:endParaRPr lang="en-US"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AB6EC260-E9F5-4947-BA62-6B623828A42D}"/>
              </a:ext>
            </a:extLst>
          </p:cNvPr>
          <p:cNvSpPr txBox="1"/>
          <p:nvPr/>
        </p:nvSpPr>
        <p:spPr>
          <a:xfrm>
            <a:off x="447050" y="2597729"/>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11.</a:t>
            </a:r>
            <a:endParaRPr lang="en-US" sz="4000" b="1" dirty="0">
              <a:solidFill>
                <a:srgbClr val="E76F0A"/>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77A6AEC0-CC11-4FA2-8D3F-98DEA915F186}"/>
              </a:ext>
            </a:extLst>
          </p:cNvPr>
          <p:cNvSpPr txBox="1"/>
          <p:nvPr/>
        </p:nvSpPr>
        <p:spPr>
          <a:xfrm>
            <a:off x="447050" y="3342411"/>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12.</a:t>
            </a:r>
            <a:endParaRPr lang="en-US" sz="4000" b="1" dirty="0">
              <a:solidFill>
                <a:srgbClr val="E76F0A"/>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325B860E-C556-4929-8E68-310B4FBF0728}"/>
              </a:ext>
            </a:extLst>
          </p:cNvPr>
          <p:cNvSpPr txBox="1"/>
          <p:nvPr/>
        </p:nvSpPr>
        <p:spPr>
          <a:xfrm>
            <a:off x="447050" y="4087093"/>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13.</a:t>
            </a:r>
            <a:endParaRPr lang="en-US" sz="4000" b="1" dirty="0">
              <a:solidFill>
                <a:srgbClr val="E76F0A"/>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 xmlns:a16="http://schemas.microsoft.com/office/drawing/2014/main" id="{B4DB84BA-A17D-4854-A291-EAB671B09C1E}"/>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0827281D-D242-47DC-AB5B-89CAAB6163A5}"/>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Review &amp; Wrap-Up</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92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25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5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42" presetClass="entr" presetSubtype="0" fill="hold" grpId="0" nodeType="afterEffect">
                                  <p:stCondLst>
                                    <p:cond delay="25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anim calcmode="lin" valueType="num">
                                      <p:cBhvr>
                                        <p:cTn id="30" dur="500" fill="hold"/>
                                        <p:tgtEl>
                                          <p:spTgt spid="38"/>
                                        </p:tgtEl>
                                        <p:attrNameLst>
                                          <p:attrName>ppt_x</p:attrName>
                                        </p:attrNameLst>
                                      </p:cBhvr>
                                      <p:tavLst>
                                        <p:tav tm="0">
                                          <p:val>
                                            <p:strVal val="#ppt_x"/>
                                          </p:val>
                                        </p:tav>
                                        <p:tav tm="100000">
                                          <p:val>
                                            <p:strVal val="#ppt_x"/>
                                          </p:val>
                                        </p:tav>
                                      </p:tavLst>
                                    </p:anim>
                                    <p:anim calcmode="lin" valueType="num">
                                      <p:cBhvr>
                                        <p:cTn id="31" dur="500" fill="hold"/>
                                        <p:tgtEl>
                                          <p:spTgt spid="3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25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anim calcmode="lin" valueType="num">
                                      <p:cBhvr>
                                        <p:cTn id="35" dur="500" fill="hold"/>
                                        <p:tgtEl>
                                          <p:spTgt spid="37"/>
                                        </p:tgtEl>
                                        <p:attrNameLst>
                                          <p:attrName>ppt_x</p:attrName>
                                        </p:attrNameLst>
                                      </p:cBhvr>
                                      <p:tavLst>
                                        <p:tav tm="0">
                                          <p:val>
                                            <p:strVal val="#ppt_x"/>
                                          </p:val>
                                        </p:tav>
                                        <p:tav tm="100000">
                                          <p:val>
                                            <p:strVal val="#ppt_x"/>
                                          </p:val>
                                        </p:tav>
                                      </p:tavLst>
                                    </p:anim>
                                    <p:anim calcmode="lin" valueType="num">
                                      <p:cBhvr>
                                        <p:cTn id="36" dur="500" fill="hold"/>
                                        <p:tgtEl>
                                          <p:spTgt spid="37"/>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25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anim calcmode="lin" valueType="num">
                                      <p:cBhvr>
                                        <p:cTn id="41" dur="500" fill="hold"/>
                                        <p:tgtEl>
                                          <p:spTgt spid="23"/>
                                        </p:tgtEl>
                                        <p:attrNameLst>
                                          <p:attrName>ppt_x</p:attrName>
                                        </p:attrNameLst>
                                      </p:cBhvr>
                                      <p:tavLst>
                                        <p:tav tm="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750"/>
                            </p:stCondLst>
                            <p:childTnLst>
                              <p:par>
                                <p:cTn id="49" presetID="42" presetClass="entr" presetSubtype="0" fill="hold" grpId="0" nodeType="afterEffect">
                                  <p:stCondLst>
                                    <p:cond delay="25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5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25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3500"/>
                            </p:stCondLst>
                            <p:childTnLst>
                              <p:par>
                                <p:cTn id="60" presetID="42" presetClass="entr" presetSubtype="0" fill="hold" grpId="0" nodeType="afterEffect">
                                  <p:stCondLst>
                                    <p:cond delay="25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strVal val="#ppt_x"/>
                                          </p:val>
                                        </p:tav>
                                        <p:tav tm="100000">
                                          <p:val>
                                            <p:strVal val="#ppt_x"/>
                                          </p:val>
                                        </p:tav>
                                      </p:tavLst>
                                    </p:anim>
                                    <p:anim calcmode="lin" valueType="num">
                                      <p:cBhvr>
                                        <p:cTn id="64" dur="5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5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4250"/>
                            </p:stCondLst>
                            <p:childTnLst>
                              <p:par>
                                <p:cTn id="71" presetID="42" presetClass="entr" presetSubtype="0" fill="hold" grpId="0" nodeType="afterEffect">
                                  <p:stCondLst>
                                    <p:cond delay="25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anim calcmode="lin" valueType="num">
                                      <p:cBhvr>
                                        <p:cTn id="74" dur="500" fill="hold"/>
                                        <p:tgtEl>
                                          <p:spTgt spid="26"/>
                                        </p:tgtEl>
                                        <p:attrNameLst>
                                          <p:attrName>ppt_x</p:attrName>
                                        </p:attrNameLst>
                                      </p:cBhvr>
                                      <p:tavLst>
                                        <p:tav tm="0">
                                          <p:val>
                                            <p:strVal val="#ppt_x"/>
                                          </p:val>
                                        </p:tav>
                                        <p:tav tm="100000">
                                          <p:val>
                                            <p:strVal val="#ppt_x"/>
                                          </p:val>
                                        </p:tav>
                                      </p:tavLst>
                                    </p:anim>
                                    <p:anim calcmode="lin" valueType="num">
                                      <p:cBhvr>
                                        <p:cTn id="75" dur="500" fill="hold"/>
                                        <p:tgtEl>
                                          <p:spTgt spid="2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25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anim calcmode="lin" valueType="num">
                                      <p:cBhvr>
                                        <p:cTn id="79" dur="500" fill="hold"/>
                                        <p:tgtEl>
                                          <p:spTgt spid="45"/>
                                        </p:tgtEl>
                                        <p:attrNameLst>
                                          <p:attrName>ppt_x</p:attrName>
                                        </p:attrNameLst>
                                      </p:cBhvr>
                                      <p:tavLst>
                                        <p:tav tm="0">
                                          <p:val>
                                            <p:strVal val="#ppt_x"/>
                                          </p:val>
                                        </p:tav>
                                        <p:tav tm="100000">
                                          <p:val>
                                            <p:strVal val="#ppt_x"/>
                                          </p:val>
                                        </p:tav>
                                      </p:tavLst>
                                    </p:anim>
                                    <p:anim calcmode="lin" valueType="num">
                                      <p:cBhvr>
                                        <p:cTn id="80"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9" grpId="0"/>
      <p:bldP spid="35" grpId="0"/>
      <p:bldP spid="36" grpId="0"/>
      <p:bldP spid="37" grpId="0"/>
      <p:bldP spid="38" grpId="0"/>
      <p:bldP spid="39" grpId="0"/>
      <p:bldP spid="41" grpId="0"/>
      <p:bldP spid="43" grpId="0"/>
      <p:bldP spid="45" grpId="0"/>
      <p:bldP spid="23" grpId="0"/>
      <p:bldP spid="24"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a:extLst>
              <a:ext uri="{FF2B5EF4-FFF2-40B4-BE49-F238E27FC236}">
                <a16:creationId xmlns="" xmlns:a16="http://schemas.microsoft.com/office/drawing/2014/main" id="{AE4AE868-0FF1-4A62-AD84-A20D7AC985F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62</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425899" y="2387444"/>
            <a:ext cx="4490630" cy="1569660"/>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Complete the concept checking quiz as a class</a:t>
            </a:r>
            <a:endParaRPr lang="en-US" sz="3200" b="1"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295745689"/>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8">
            <a:extLst>
              <a:ext uri="{FF2B5EF4-FFF2-40B4-BE49-F238E27FC236}">
                <a16:creationId xmlns="" xmlns:a16="http://schemas.microsoft.com/office/drawing/2014/main" id="{FC8B5A6A-6602-4293-9222-EFE8E292FD8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63</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425899" y="2387444"/>
            <a:ext cx="4490630" cy="584775"/>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Any final questions?</a:t>
            </a:r>
            <a:endParaRPr lang="en-US" sz="3200"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 xmlns:a16="http://schemas.microsoft.com/office/drawing/2014/main" id="{CE61E552-9582-466D-95B0-7F9CC62838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507685513"/>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8">
            <a:extLst>
              <a:ext uri="{FF2B5EF4-FFF2-40B4-BE49-F238E27FC236}">
                <a16:creationId xmlns="" xmlns:a16="http://schemas.microsoft.com/office/drawing/2014/main" id="{5B4D5382-4DF0-465C-B23D-288F0598F2B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1875" r="21875"/>
          <a:stretch/>
        </p:blipFill>
        <p:spPr>
          <a:xfrm>
            <a:off x="5557934" y="-890992"/>
            <a:ext cx="8190150" cy="8190150"/>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64</a:t>
            </a:fld>
            <a:endParaRPr lang="en-US"/>
          </a:p>
        </p:txBody>
      </p:sp>
      <p:sp>
        <p:nvSpPr>
          <p:cNvPr id="14" name="TextBox 13">
            <a:extLst>
              <a:ext uri="{FF2B5EF4-FFF2-40B4-BE49-F238E27FC236}">
                <a16:creationId xmlns="" xmlns:a16="http://schemas.microsoft.com/office/drawing/2014/main" id="{2D88F861-C8B3-4BCB-9DEF-63A6FEA04B3D}"/>
              </a:ext>
            </a:extLst>
          </p:cNvPr>
          <p:cNvSpPr txBox="1"/>
          <p:nvPr/>
        </p:nvSpPr>
        <p:spPr>
          <a:xfrm>
            <a:off x="471056" y="779001"/>
            <a:ext cx="5212771"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Additional Resources</a:t>
            </a:r>
            <a:endParaRPr lang="en-US" sz="48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9207433D-3C40-4646-8766-ABC1BB5F5C53}"/>
              </a:ext>
            </a:extLst>
          </p:cNvPr>
          <p:cNvSpPr txBox="1"/>
          <p:nvPr/>
        </p:nvSpPr>
        <p:spPr>
          <a:xfrm>
            <a:off x="469935" y="2465257"/>
            <a:ext cx="4664773" cy="2677656"/>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For additional information on emotional intelligence for entrepreneurs, see the additional resource list in your Participant Workbook.</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423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5" descr="Two people sitting at a table&#10;&#10;Description automatically generated">
            <a:extLst>
              <a:ext uri="{FF2B5EF4-FFF2-40B4-BE49-F238E27FC236}">
                <a16:creationId xmlns="" xmlns:a16="http://schemas.microsoft.com/office/drawing/2014/main" id="{08169CFA-0427-4163-96F7-C8F0E175024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6089073" cy="6421582"/>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 xmlns:a16="http://schemas.microsoft.com/office/drawing/2014/main" id="{5F9B0D94-0B14-4708-AB46-C7903E757487}"/>
              </a:ext>
            </a:extLst>
          </p:cNvPr>
          <p:cNvSpPr txBox="1"/>
          <p:nvPr/>
        </p:nvSpPr>
        <p:spPr>
          <a:xfrm>
            <a:off x="7869381" y="2297745"/>
            <a:ext cx="3903519" cy="830997"/>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Understand the importance of resilience, persistence, perseverance and grit for entrepreneurs.</a:t>
            </a:r>
            <a:endParaRPr lang="en-US"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 xmlns:a16="http://schemas.microsoft.com/office/drawing/2014/main" id="{33239FFB-AD48-47AF-919F-CC41F1EB89F7}"/>
              </a:ext>
            </a:extLst>
          </p:cNvPr>
          <p:cNvGrpSpPr/>
          <p:nvPr/>
        </p:nvGrpSpPr>
        <p:grpSpPr>
          <a:xfrm>
            <a:off x="6543054" y="2223654"/>
            <a:ext cx="1094410" cy="1094410"/>
            <a:chOff x="6543054" y="2223654"/>
            <a:chExt cx="1094410" cy="1094410"/>
          </a:xfrm>
        </p:grpSpPr>
        <p:sp>
          <p:nvSpPr>
            <p:cNvPr id="33" name="Oval 32">
              <a:extLst>
                <a:ext uri="{FF2B5EF4-FFF2-40B4-BE49-F238E27FC236}">
                  <a16:creationId xmlns="" xmlns:a16="http://schemas.microsoft.com/office/drawing/2014/main" id="{86A654FB-6919-4ECF-9130-70E00CE2CFB0}"/>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 xmlns:a16="http://schemas.microsoft.com/office/drawing/2014/main" id="{CF2FD7E2-548F-43D4-AAD3-151CDD4816D4}"/>
                </a:ext>
              </a:extLst>
            </p:cNvPr>
            <p:cNvSpPr txBox="1"/>
            <p:nvPr/>
          </p:nvSpPr>
          <p:spPr>
            <a:xfrm>
              <a:off x="6782045" y="2310245"/>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4.</a:t>
              </a:r>
              <a:endParaRPr lang="en-US" sz="4800" b="1" dirty="0">
                <a:solidFill>
                  <a:srgbClr val="E76F0A"/>
                </a:solidFill>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 xmlns:a16="http://schemas.microsoft.com/office/drawing/2014/main" id="{DE129086-AF69-4F6E-90C9-747AE9D53421}"/>
              </a:ext>
            </a:extLst>
          </p:cNvPr>
          <p:cNvSpPr txBox="1"/>
          <p:nvPr/>
        </p:nvSpPr>
        <p:spPr>
          <a:xfrm>
            <a:off x="7869381" y="3657967"/>
            <a:ext cx="4090555" cy="1077218"/>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Identify and use strategies for building resilience, persistence, perseverance and grit, including emotional awareness, realistic optimism and whole person health.</a:t>
            </a:r>
            <a:endParaRPr lang="en-US"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 xmlns:a16="http://schemas.microsoft.com/office/drawing/2014/main" id="{664B38D6-0910-45A0-919D-8322F7F672FB}"/>
              </a:ext>
            </a:extLst>
          </p:cNvPr>
          <p:cNvGrpSpPr/>
          <p:nvPr/>
        </p:nvGrpSpPr>
        <p:grpSpPr>
          <a:xfrm>
            <a:off x="6543054" y="3638551"/>
            <a:ext cx="1094410" cy="1094410"/>
            <a:chOff x="6543054" y="3638551"/>
            <a:chExt cx="1094410" cy="1094410"/>
          </a:xfrm>
        </p:grpSpPr>
        <p:sp>
          <p:nvSpPr>
            <p:cNvPr id="36" name="Oval 35">
              <a:extLst>
                <a:ext uri="{FF2B5EF4-FFF2-40B4-BE49-F238E27FC236}">
                  <a16:creationId xmlns="" xmlns:a16="http://schemas.microsoft.com/office/drawing/2014/main" id="{04862611-8B72-4A53-8EFA-8686EFBC797A}"/>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B8A5255C-2697-4BB7-BDF5-6CFADF900154}"/>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5.</a:t>
              </a:r>
              <a:endParaRPr lang="en-US" sz="4800" b="1" dirty="0">
                <a:solidFill>
                  <a:srgbClr val="E76F0A"/>
                </a:solidFill>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 xmlns:a16="http://schemas.microsoft.com/office/drawing/2014/main" id="{8FD6039E-85F7-4225-8AD4-3A7388F747A7}"/>
              </a:ext>
            </a:extLst>
          </p:cNvPr>
          <p:cNvSpPr txBox="1"/>
          <p:nvPr/>
        </p:nvSpPr>
        <p:spPr>
          <a:xfrm>
            <a:off x="7869381" y="5024620"/>
            <a:ext cx="4111337" cy="1077218"/>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Identify the emotional challenges your entrepreneurial activities will present to you and the strategies that will help you manage these challenges.</a:t>
            </a:r>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B5288435-461D-4FA6-B581-C45760A5ED51}"/>
              </a:ext>
            </a:extLst>
          </p:cNvPr>
          <p:cNvGrpSpPr/>
          <p:nvPr/>
        </p:nvGrpSpPr>
        <p:grpSpPr>
          <a:xfrm>
            <a:off x="6543054" y="5011883"/>
            <a:ext cx="1094410" cy="1094410"/>
            <a:chOff x="6543054" y="5011883"/>
            <a:chExt cx="1094410" cy="1094410"/>
          </a:xfrm>
        </p:grpSpPr>
        <p:sp>
          <p:nvSpPr>
            <p:cNvPr id="39" name="Oval 38">
              <a:extLst>
                <a:ext uri="{FF2B5EF4-FFF2-40B4-BE49-F238E27FC236}">
                  <a16:creationId xmlns="" xmlns:a16="http://schemas.microsoft.com/office/drawing/2014/main" id="{A823CE61-0760-41B0-AEBB-2637669EE0ED}"/>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A10623F3-2E80-463D-8871-38720E50E7D0}"/>
                </a:ext>
              </a:extLst>
            </p:cNvPr>
            <p:cNvSpPr txBox="1"/>
            <p:nvPr/>
          </p:nvSpPr>
          <p:spPr>
            <a:xfrm>
              <a:off x="6782045" y="5098474"/>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6.</a:t>
              </a:r>
              <a:endParaRPr lang="en-US" sz="4800" b="1" dirty="0">
                <a:solidFill>
                  <a:srgbClr val="E76F0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354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90"/>
                                          </p:val>
                                        </p:tav>
                                        <p:tav tm="100000">
                                          <p:val>
                                            <p:fltVal val="0"/>
                                          </p:val>
                                        </p:tav>
                                      </p:tavLst>
                                    </p:anim>
                                    <p:animEffect transition="in" filter="fade">
                                      <p:cBhvr>
                                        <p:cTn id="21" dur="500"/>
                                        <p:tgtEl>
                                          <p:spTgt spid="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000"/>
                            </p:stCondLst>
                            <p:childTnLst>
                              <p:par>
                                <p:cTn id="27" presetID="31"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90"/>
                                          </p:val>
                                        </p:tav>
                                        <p:tav tm="100000">
                                          <p:val>
                                            <p:fltVal val="0"/>
                                          </p:val>
                                        </p:tav>
                                      </p:tavLst>
                                    </p:anim>
                                    <p:animEffect transition="in" filter="fade">
                                      <p:cBhvr>
                                        <p:cTn id="32" dur="500"/>
                                        <p:tgtEl>
                                          <p:spTgt spid="7"/>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427382"/>
            <a:ext cx="33112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Emotional Intelligence for Entrepreneurs</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463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1" y="127300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Stress</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099705"/>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02867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Risk</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185304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278433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Ambiguity</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260638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354000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Isolation</a:t>
            </a:r>
            <a:endParaRPr lang="en-US" sz="20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335972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20089" y="429566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Rejection</a:t>
            </a:r>
            <a:endParaRPr lang="en-US" sz="20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65261" y="411306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72570911-8E11-4935-8C13-97E520A72B5A}"/>
              </a:ext>
            </a:extLst>
          </p:cNvPr>
          <p:cNvSpPr txBox="1"/>
          <p:nvPr/>
        </p:nvSpPr>
        <p:spPr>
          <a:xfrm>
            <a:off x="1427016" y="505133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Failure</a:t>
            </a:r>
            <a:endParaRPr lang="en-US" sz="20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37D8CC01-4029-4DD9-9A3C-D34C263F64B2}"/>
              </a:ext>
            </a:extLst>
          </p:cNvPr>
          <p:cNvSpPr txBox="1"/>
          <p:nvPr/>
        </p:nvSpPr>
        <p:spPr>
          <a:xfrm>
            <a:off x="672188" y="4866407"/>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239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25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5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42" presetClass="entr" presetSubtype="0" fill="hold" grpId="0" nodeType="afterEffect">
                                  <p:stCondLst>
                                    <p:cond delay="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25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750"/>
                            </p:stCondLst>
                            <p:childTnLst>
                              <p:par>
                                <p:cTn id="49" presetID="42" presetClass="entr" presetSubtype="0" fill="hold" grpId="0" nodeType="afterEffect">
                                  <p:stCondLst>
                                    <p:cond delay="25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25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3500"/>
                            </p:stCondLst>
                            <p:childTnLst>
                              <p:par>
                                <p:cTn id="60" presetID="42" presetClass="entr" presetSubtype="0" fill="hold" grpId="0" nodeType="afterEffect">
                                  <p:stCondLst>
                                    <p:cond delay="25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anim calcmode="lin" valueType="num">
                                      <p:cBhvr>
                                        <p:cTn id="63" dur="500" fill="hold"/>
                                        <p:tgtEl>
                                          <p:spTgt spid="44"/>
                                        </p:tgtEl>
                                        <p:attrNameLst>
                                          <p:attrName>ppt_x</p:attrName>
                                        </p:attrNameLst>
                                      </p:cBhvr>
                                      <p:tavLst>
                                        <p:tav tm="0">
                                          <p:val>
                                            <p:strVal val="#ppt_x"/>
                                          </p:val>
                                        </p:tav>
                                        <p:tav tm="100000">
                                          <p:val>
                                            <p:strVal val="#ppt_x"/>
                                          </p:val>
                                        </p:tav>
                                      </p:tavLst>
                                    </p:anim>
                                    <p:anim calcmode="lin" valueType="num">
                                      <p:cBhvr>
                                        <p:cTn id="64" dur="5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5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4250"/>
                            </p:stCondLst>
                            <p:childTnLst>
                              <p:par>
                                <p:cTn id="71" presetID="42" presetClass="entr" presetSubtype="0" fill="hold" grpId="0" nodeType="afterEffect">
                                  <p:stCondLst>
                                    <p:cond delay="25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anim calcmode="lin" valueType="num">
                                      <p:cBhvr>
                                        <p:cTn id="74" dur="500" fill="hold"/>
                                        <p:tgtEl>
                                          <p:spTgt spid="46"/>
                                        </p:tgtEl>
                                        <p:attrNameLst>
                                          <p:attrName>ppt_x</p:attrName>
                                        </p:attrNameLst>
                                      </p:cBhvr>
                                      <p:tavLst>
                                        <p:tav tm="0">
                                          <p:val>
                                            <p:strVal val="#ppt_x"/>
                                          </p:val>
                                        </p:tav>
                                        <p:tav tm="100000">
                                          <p:val>
                                            <p:strVal val="#ppt_x"/>
                                          </p:val>
                                        </p:tav>
                                      </p:tavLst>
                                    </p:anim>
                                    <p:anim calcmode="lin" valueType="num">
                                      <p:cBhvr>
                                        <p:cTn id="75" dur="500" fill="hold"/>
                                        <p:tgtEl>
                                          <p:spTgt spid="4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25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anim calcmode="lin" valueType="num">
                                      <p:cBhvr>
                                        <p:cTn id="79" dur="500" fill="hold"/>
                                        <p:tgtEl>
                                          <p:spTgt spid="45"/>
                                        </p:tgtEl>
                                        <p:attrNameLst>
                                          <p:attrName>ppt_x</p:attrName>
                                        </p:attrNameLst>
                                      </p:cBhvr>
                                      <p:tavLst>
                                        <p:tav tm="0">
                                          <p:val>
                                            <p:strVal val="#ppt_x"/>
                                          </p:val>
                                        </p:tav>
                                        <p:tav tm="100000">
                                          <p:val>
                                            <p:strVal val="#ppt_x"/>
                                          </p:val>
                                        </p:tav>
                                      </p:tavLst>
                                    </p:anim>
                                    <p:anim calcmode="lin" valueType="num">
                                      <p:cBhvr>
                                        <p:cTn id="80"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 xmlns:a16="http://schemas.microsoft.com/office/drawing/2014/main" id="{1469102C-2A98-495C-94EC-DE6C1FFF22A8}"/>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 xmlns:a16="http://schemas.microsoft.com/office/drawing/2014/main" id="{9162A58D-FF66-4201-B712-D062FC80D21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p:spPr>
      </p:pic>
      <p:sp>
        <p:nvSpPr>
          <p:cNvPr id="26" name="TextBox 25">
            <a:extLst>
              <a:ext uri="{FF2B5EF4-FFF2-40B4-BE49-F238E27FC236}">
                <a16:creationId xmlns="" xmlns:a16="http://schemas.microsoft.com/office/drawing/2014/main" id="{F0DA0AF8-8EAF-41E3-B8AC-E374FEA6B9B8}"/>
              </a:ext>
            </a:extLst>
          </p:cNvPr>
          <p:cNvSpPr txBox="1"/>
          <p:nvPr/>
        </p:nvSpPr>
        <p:spPr>
          <a:xfrm>
            <a:off x="447050" y="4831774"/>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14.</a:t>
            </a:r>
            <a:endParaRPr lang="en-US" sz="4000" b="1" dirty="0">
              <a:solidFill>
                <a:srgbClr val="E76F0A"/>
              </a:solidFill>
              <a:latin typeface="Arial" panose="020B0604020202020204" pitchFamily="34" charset="0"/>
              <a:cs typeface="Arial" panose="020B0604020202020204" pitchFamily="34" charset="0"/>
            </a:endParaRPr>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520900"/>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Fear</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3463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92381" y="127300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Resilience</a:t>
            </a:r>
            <a:endParaRPr lang="en-US" sz="2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099705"/>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9.</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02867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Emotional Awareness</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447050" y="1853047"/>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10.</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2784339"/>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Realistic Optimism</a:t>
            </a:r>
            <a:endParaRPr lang="en-US" sz="20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3404922"/>
            <a:ext cx="3771902" cy="67710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Whole Person Health:</a:t>
            </a:r>
          </a:p>
          <a:p>
            <a:r>
              <a:rPr lang="en-US" sz="2000" i="1" dirty="0">
                <a:latin typeface="Arial" panose="020B0604020202020204" pitchFamily="34" charset="0"/>
                <a:cs typeface="Arial" panose="020B0604020202020204" pitchFamily="34" charset="0"/>
              </a:rPr>
              <a:t>Mind, Body, Emotions, Spirit</a:t>
            </a: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20089" y="4150196"/>
            <a:ext cx="347402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Assess the Potential Emotional Challenges with Your Business</a:t>
            </a:r>
            <a:endParaRPr lang="en-US" sz="20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72570911-8E11-4935-8C13-97E520A72B5A}"/>
              </a:ext>
            </a:extLst>
          </p:cNvPr>
          <p:cNvSpPr txBox="1"/>
          <p:nvPr/>
        </p:nvSpPr>
        <p:spPr>
          <a:xfrm>
            <a:off x="1427016" y="505133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Review and Wrap-Up</a:t>
            </a:r>
            <a:endParaRPr lang="en-US"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AB6EC260-E9F5-4947-BA62-6B623828A42D}"/>
              </a:ext>
            </a:extLst>
          </p:cNvPr>
          <p:cNvSpPr txBox="1"/>
          <p:nvPr/>
        </p:nvSpPr>
        <p:spPr>
          <a:xfrm>
            <a:off x="447050" y="2597729"/>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11.</a:t>
            </a:r>
            <a:endParaRPr lang="en-US" sz="4000" b="1" dirty="0">
              <a:solidFill>
                <a:srgbClr val="E76F0A"/>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77A6AEC0-CC11-4FA2-8D3F-98DEA915F186}"/>
              </a:ext>
            </a:extLst>
          </p:cNvPr>
          <p:cNvSpPr txBox="1"/>
          <p:nvPr/>
        </p:nvSpPr>
        <p:spPr>
          <a:xfrm>
            <a:off x="447050" y="3342411"/>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12.</a:t>
            </a:r>
            <a:endParaRPr lang="en-US" sz="4000" b="1" dirty="0">
              <a:solidFill>
                <a:srgbClr val="E76F0A"/>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325B860E-C556-4929-8E68-310B4FBF0728}"/>
              </a:ext>
            </a:extLst>
          </p:cNvPr>
          <p:cNvSpPr txBox="1"/>
          <p:nvPr/>
        </p:nvSpPr>
        <p:spPr>
          <a:xfrm>
            <a:off x="447050" y="4087093"/>
            <a:ext cx="934505"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13.</a:t>
            </a:r>
            <a:endParaRPr lang="en-US" sz="4000" b="1" dirty="0">
              <a:solidFill>
                <a:srgbClr val="E76F0A"/>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 xmlns:a16="http://schemas.microsoft.com/office/drawing/2014/main" id="{B4DB84BA-A17D-4854-A291-EAB671B09C1E}"/>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0827281D-D242-47DC-AB5B-89CAAB6163A5}"/>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59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25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5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42" presetClass="entr" presetSubtype="0" fill="hold" grpId="0" nodeType="afterEffect">
                                  <p:stCondLst>
                                    <p:cond delay="25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anim calcmode="lin" valueType="num">
                                      <p:cBhvr>
                                        <p:cTn id="30" dur="500" fill="hold"/>
                                        <p:tgtEl>
                                          <p:spTgt spid="38"/>
                                        </p:tgtEl>
                                        <p:attrNameLst>
                                          <p:attrName>ppt_x</p:attrName>
                                        </p:attrNameLst>
                                      </p:cBhvr>
                                      <p:tavLst>
                                        <p:tav tm="0">
                                          <p:val>
                                            <p:strVal val="#ppt_x"/>
                                          </p:val>
                                        </p:tav>
                                        <p:tav tm="100000">
                                          <p:val>
                                            <p:strVal val="#ppt_x"/>
                                          </p:val>
                                        </p:tav>
                                      </p:tavLst>
                                    </p:anim>
                                    <p:anim calcmode="lin" valueType="num">
                                      <p:cBhvr>
                                        <p:cTn id="31" dur="500" fill="hold"/>
                                        <p:tgtEl>
                                          <p:spTgt spid="3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25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anim calcmode="lin" valueType="num">
                                      <p:cBhvr>
                                        <p:cTn id="35" dur="500" fill="hold"/>
                                        <p:tgtEl>
                                          <p:spTgt spid="37"/>
                                        </p:tgtEl>
                                        <p:attrNameLst>
                                          <p:attrName>ppt_x</p:attrName>
                                        </p:attrNameLst>
                                      </p:cBhvr>
                                      <p:tavLst>
                                        <p:tav tm="0">
                                          <p:val>
                                            <p:strVal val="#ppt_x"/>
                                          </p:val>
                                        </p:tav>
                                        <p:tav tm="100000">
                                          <p:val>
                                            <p:strVal val="#ppt_x"/>
                                          </p:val>
                                        </p:tav>
                                      </p:tavLst>
                                    </p:anim>
                                    <p:anim calcmode="lin" valueType="num">
                                      <p:cBhvr>
                                        <p:cTn id="36" dur="500" fill="hold"/>
                                        <p:tgtEl>
                                          <p:spTgt spid="37"/>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25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anim calcmode="lin" valueType="num">
                                      <p:cBhvr>
                                        <p:cTn id="41" dur="500" fill="hold"/>
                                        <p:tgtEl>
                                          <p:spTgt spid="23"/>
                                        </p:tgtEl>
                                        <p:attrNameLst>
                                          <p:attrName>ppt_x</p:attrName>
                                        </p:attrNameLst>
                                      </p:cBhvr>
                                      <p:tavLst>
                                        <p:tav tm="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750"/>
                            </p:stCondLst>
                            <p:childTnLst>
                              <p:par>
                                <p:cTn id="49" presetID="42" presetClass="entr" presetSubtype="0" fill="hold" grpId="0" nodeType="afterEffect">
                                  <p:stCondLst>
                                    <p:cond delay="25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5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25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3500"/>
                            </p:stCondLst>
                            <p:childTnLst>
                              <p:par>
                                <p:cTn id="60" presetID="42" presetClass="entr" presetSubtype="0" fill="hold" grpId="0" nodeType="afterEffect">
                                  <p:stCondLst>
                                    <p:cond delay="25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strVal val="#ppt_x"/>
                                          </p:val>
                                        </p:tav>
                                        <p:tav tm="100000">
                                          <p:val>
                                            <p:strVal val="#ppt_x"/>
                                          </p:val>
                                        </p:tav>
                                      </p:tavLst>
                                    </p:anim>
                                    <p:anim calcmode="lin" valueType="num">
                                      <p:cBhvr>
                                        <p:cTn id="64" dur="5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5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4250"/>
                            </p:stCondLst>
                            <p:childTnLst>
                              <p:par>
                                <p:cTn id="71" presetID="42" presetClass="entr" presetSubtype="0" fill="hold" grpId="0" nodeType="afterEffect">
                                  <p:stCondLst>
                                    <p:cond delay="25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anim calcmode="lin" valueType="num">
                                      <p:cBhvr>
                                        <p:cTn id="74" dur="500" fill="hold"/>
                                        <p:tgtEl>
                                          <p:spTgt spid="26"/>
                                        </p:tgtEl>
                                        <p:attrNameLst>
                                          <p:attrName>ppt_x</p:attrName>
                                        </p:attrNameLst>
                                      </p:cBhvr>
                                      <p:tavLst>
                                        <p:tav tm="0">
                                          <p:val>
                                            <p:strVal val="#ppt_x"/>
                                          </p:val>
                                        </p:tav>
                                        <p:tav tm="100000">
                                          <p:val>
                                            <p:strVal val="#ppt_x"/>
                                          </p:val>
                                        </p:tav>
                                      </p:tavLst>
                                    </p:anim>
                                    <p:anim calcmode="lin" valueType="num">
                                      <p:cBhvr>
                                        <p:cTn id="75" dur="500" fill="hold"/>
                                        <p:tgtEl>
                                          <p:spTgt spid="2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25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anim calcmode="lin" valueType="num">
                                      <p:cBhvr>
                                        <p:cTn id="79" dur="500" fill="hold"/>
                                        <p:tgtEl>
                                          <p:spTgt spid="45"/>
                                        </p:tgtEl>
                                        <p:attrNameLst>
                                          <p:attrName>ppt_x</p:attrName>
                                        </p:attrNameLst>
                                      </p:cBhvr>
                                      <p:tavLst>
                                        <p:tav tm="0">
                                          <p:val>
                                            <p:strVal val="#ppt_x"/>
                                          </p:val>
                                        </p:tav>
                                        <p:tav tm="100000">
                                          <p:val>
                                            <p:strVal val="#ppt_x"/>
                                          </p:val>
                                        </p:tav>
                                      </p:tavLst>
                                    </p:anim>
                                    <p:anim calcmode="lin" valueType="num">
                                      <p:cBhvr>
                                        <p:cTn id="80"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9" grpId="0"/>
      <p:bldP spid="35" grpId="0"/>
      <p:bldP spid="36" grpId="0"/>
      <p:bldP spid="37" grpId="0"/>
      <p:bldP spid="38" grpId="0"/>
      <p:bldP spid="39" grpId="0"/>
      <p:bldP spid="41" grpId="0"/>
      <p:bldP spid="43" grpId="0"/>
      <p:bldP spid="45" grpId="0"/>
      <p:bldP spid="23"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TotalTime>
  <Words>2309</Words>
  <Application>Microsoft Office PowerPoint</Application>
  <PresentationFormat>Custom</PresentationFormat>
  <Paragraphs>523</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H</dc:creator>
  <cp:lastModifiedBy>administrator</cp:lastModifiedBy>
  <cp:revision>226</cp:revision>
  <dcterms:created xsi:type="dcterms:W3CDTF">2019-07-18T19:13:51Z</dcterms:created>
  <dcterms:modified xsi:type="dcterms:W3CDTF">2019-09-23T15:21:05Z</dcterms:modified>
</cp:coreProperties>
</file>