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91" r:id="rId2"/>
    <p:sldId id="263" r:id="rId3"/>
    <p:sldId id="257" r:id="rId4"/>
    <p:sldId id="258" r:id="rId5"/>
    <p:sldId id="264" r:id="rId6"/>
    <p:sldId id="287" r:id="rId7"/>
    <p:sldId id="272" r:id="rId8"/>
    <p:sldId id="682" r:id="rId9"/>
    <p:sldId id="686" r:id="rId10"/>
    <p:sldId id="683" r:id="rId11"/>
    <p:sldId id="684" r:id="rId12"/>
    <p:sldId id="685" r:id="rId13"/>
    <p:sldId id="687" r:id="rId14"/>
    <p:sldId id="688" r:id="rId15"/>
    <p:sldId id="64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Nesbitt" initials="CN" lastIdx="1" clrIdx="0">
    <p:extLst>
      <p:ext uri="{19B8F6BF-5375-455C-9EA6-DF929625EA0E}">
        <p15:presenceInfo xmlns="" xmlns:p15="http://schemas.microsoft.com/office/powerpoint/2012/main" userId="411e627c9495f2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AA44"/>
    <a:srgbClr val="408FCD"/>
    <a:srgbClr val="AA1133"/>
    <a:srgbClr val="0DB14B"/>
    <a:srgbClr val="E76F0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CE036-DC01-42C4-952D-18432A6891DD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54615-882D-4489-8D4A-1A8A1745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346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370403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18813A-F2D2-4834-BB38-C61DBC9ACF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3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2518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B11516DE-8A6B-4C8F-A98C-39F2812267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9463" y="0"/>
            <a:ext cx="6092537" cy="31900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998F8427-B331-4C86-B24B-FA9595ACAB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196936"/>
            <a:ext cx="6089073" cy="32073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927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5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0C9166B4-FB56-41F2-BD69-25C4D3C04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418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349463A-7960-4B91-ACE1-F268D3F48A05}"/>
              </a:ext>
            </a:extLst>
          </p:cNvPr>
          <p:cNvSpPr/>
          <p:nvPr userDrawn="1"/>
        </p:nvSpPr>
        <p:spPr>
          <a:xfrm>
            <a:off x="-1" y="0"/>
            <a:ext cx="6161809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8AF366F8-ABED-43BE-9055-1520AC7016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349463A-7960-4B91-ACE1-F268D3F48A05}"/>
              </a:ext>
            </a:extLst>
          </p:cNvPr>
          <p:cNvSpPr/>
          <p:nvPr userDrawn="1"/>
        </p:nvSpPr>
        <p:spPr>
          <a:xfrm>
            <a:off x="6030191" y="0"/>
            <a:ext cx="6161809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0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4DC0C61-3A02-49D1-BAFB-F9EEC03ADDB1}"/>
              </a:ext>
            </a:extLst>
          </p:cNvPr>
          <p:cNvSpPr/>
          <p:nvPr userDrawn="1"/>
        </p:nvSpPr>
        <p:spPr>
          <a:xfrm>
            <a:off x="7741227" y="0"/>
            <a:ext cx="4450773" cy="6858000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8/12/2019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526" y="693992"/>
            <a:ext cx="5036330" cy="501241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8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9BB70B-63F8-42CF-88C6-871506A7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58F8A1-E92D-49BF-B399-4D2E2EE3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02D1CC-D22A-47B7-8390-232470C82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9F34-37C7-4BCA-B5BA-68AE5C06297A}" type="datetime1">
              <a:rPr lang="en-US" smtClean="0"/>
              <a:t>8/12/2019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BF8C1A-904C-4185-8B8F-03906558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73BE78-7294-4EEF-B50A-497EAB8C2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80031-200C-46EB-A905-0D9DD9F0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0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50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DE2064-6FA9-4CBA-B49B-0AD74323E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988E43-7915-48CD-B522-57C1B1B861DA}"/>
              </a:ext>
            </a:extLst>
          </p:cNvPr>
          <p:cNvSpPr/>
          <p:nvPr/>
        </p:nvSpPr>
        <p:spPr>
          <a:xfrm>
            <a:off x="0" y="1875559"/>
            <a:ext cx="12192000" cy="3106882"/>
          </a:xfrm>
          <a:prstGeom prst="rect">
            <a:avLst/>
          </a:prstGeom>
          <a:solidFill>
            <a:srgbClr val="0DB14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EA0EF1-8460-4D8B-9ABD-B7A67810636D}"/>
              </a:ext>
            </a:extLst>
          </p:cNvPr>
          <p:cNvSpPr txBox="1"/>
          <p:nvPr/>
        </p:nvSpPr>
        <p:spPr>
          <a:xfrm>
            <a:off x="5139411" y="2459504"/>
            <a:ext cx="6861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Literacy for Entrepreneurs</a:t>
            </a:r>
            <a:endParaRPr lang="en-US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11A531-3D37-403E-8273-5BB8356EE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27" y="1381991"/>
            <a:ext cx="4495260" cy="40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0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>
            <a:extLst>
              <a:ext uri="{FF2B5EF4-FFF2-40B4-BE49-F238E27FC236}">
                <a16:creationId xmlns="" xmlns:a16="http://schemas.microsoft.com/office/drawing/2014/main" id="{FDE69E6C-FDAF-4E54-B344-84D83E998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-59" r="32136" b="59"/>
          <a:stretch/>
        </p:blipFill>
        <p:spPr>
          <a:xfrm>
            <a:off x="6235343" y="-586854"/>
            <a:ext cx="7899481" cy="7899481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3E3D9D-CCEB-42B2-8BBA-D6D5B246A379}"/>
              </a:ext>
            </a:extLst>
          </p:cNvPr>
          <p:cNvSpPr txBox="1"/>
          <p:nvPr/>
        </p:nvSpPr>
        <p:spPr>
          <a:xfrm>
            <a:off x="294408" y="359834"/>
            <a:ext cx="5597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What is Skills to Succeed?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4D5BFC-9E1F-44D1-8A89-F1F5B065FBE4}"/>
              </a:ext>
            </a:extLst>
          </p:cNvPr>
          <p:cNvSpPr txBox="1"/>
          <p:nvPr/>
        </p:nvSpPr>
        <p:spPr>
          <a:xfrm>
            <a:off x="134704" y="1996034"/>
            <a:ext cx="57808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platform powered by Accenture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end of 2020, Accenture plans to equip more than 3 million people with the skills to get a job or build a business through our Skills to Succeed initiative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100 courses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418805049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CE6CE9A-23CF-4ADF-AB0F-96CF46948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 b="58422"/>
          <a:stretch/>
        </p:blipFill>
        <p:spPr>
          <a:xfrm>
            <a:off x="0" y="0"/>
            <a:ext cx="12192000" cy="1165205"/>
          </a:xfrm>
          <a:prstGeom prst="rect">
            <a:avLst/>
          </a:prstGeom>
        </p:spPr>
      </p:pic>
      <p:pic>
        <p:nvPicPr>
          <p:cNvPr id="15" name="Picture 14" hidden="1">
            <a:extLst>
              <a:ext uri="{FF2B5EF4-FFF2-40B4-BE49-F238E27FC236}">
                <a16:creationId xmlns="" xmlns:a16="http://schemas.microsoft.com/office/drawing/2014/main" id="{F767ACC4-469C-4258-859B-4AB72565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20" b="22075"/>
          <a:stretch/>
        </p:blipFill>
        <p:spPr>
          <a:xfrm>
            <a:off x="0" y="1297649"/>
            <a:ext cx="12191999" cy="5123933"/>
          </a:xfrm>
          <a:prstGeom prst="rect">
            <a:avLst/>
          </a:prstGeom>
        </p:spPr>
      </p:pic>
      <p:sp>
        <p:nvSpPr>
          <p:cNvPr id="33" name="Rectangle 32" hidden="1">
            <a:extLst>
              <a:ext uri="{FF2B5EF4-FFF2-40B4-BE49-F238E27FC236}">
                <a16:creationId xmlns="" xmlns:a16="http://schemas.microsoft.com/office/drawing/2014/main" id="{04C787E8-970A-475F-8985-42972BFE82E4}"/>
              </a:ext>
            </a:extLst>
          </p:cNvPr>
          <p:cNvSpPr/>
          <p:nvPr/>
        </p:nvSpPr>
        <p:spPr>
          <a:xfrm>
            <a:off x="0" y="1277968"/>
            <a:ext cx="12192000" cy="5580032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997E00C-9CCB-45E3-849B-4F4175ACA154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32810B6-8B30-42AA-AA0F-A5954E256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5109" r="851" b="5795"/>
          <a:stretch/>
        </p:blipFill>
        <p:spPr bwMode="auto">
          <a:xfrm>
            <a:off x="58864" y="1253323"/>
            <a:ext cx="12069966" cy="16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D9825E9-6F31-4A6E-9E34-9314592767FA}"/>
              </a:ext>
            </a:extLst>
          </p:cNvPr>
          <p:cNvSpPr/>
          <p:nvPr/>
        </p:nvSpPr>
        <p:spPr>
          <a:xfrm>
            <a:off x="24395" y="3141630"/>
            <a:ext cx="2419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A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AA1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A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Literacy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A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A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A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Point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9569C11-5BE0-440C-B7CF-A30864A8C1B5}"/>
              </a:ext>
            </a:extLst>
          </p:cNvPr>
          <p:cNvSpPr/>
          <p:nvPr/>
        </p:nvSpPr>
        <p:spPr>
          <a:xfrm>
            <a:off x="2443858" y="3141630"/>
            <a:ext cx="30044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planning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Applying/Job 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 and cover letter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social media professionally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A8224D3-726C-44F0-B254-6252CEAB61C9}"/>
              </a:ext>
            </a:extLst>
          </p:cNvPr>
          <p:cNvSpPr/>
          <p:nvPr/>
        </p:nvSpPr>
        <p:spPr>
          <a:xfrm>
            <a:off x="5327605" y="3141630"/>
            <a:ext cx="33865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Communicating professionally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cultural awareness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ethic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awareness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Management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A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Service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AE16AC4-96B5-4914-97A0-B0D07F0DD02C}"/>
              </a:ext>
            </a:extLst>
          </p:cNvPr>
          <p:cNvSpPr/>
          <p:nvPr/>
        </p:nvSpPr>
        <p:spPr>
          <a:xfrm>
            <a:off x="8593395" y="3141630"/>
            <a:ext cx="30044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8F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08F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8F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08F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8F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Customer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408F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08F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industry fundamentals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204E9F0-B967-4840-9687-7EB5AFB5F91D}"/>
              </a:ext>
            </a:extLst>
          </p:cNvPr>
          <p:cNvSpPr/>
          <p:nvPr/>
        </p:nvSpPr>
        <p:spPr>
          <a:xfrm>
            <a:off x="0" y="0"/>
            <a:ext cx="12192000" cy="1180739"/>
          </a:xfrm>
          <a:prstGeom prst="rect">
            <a:avLst/>
          </a:prstGeom>
          <a:solidFill>
            <a:srgbClr val="0DB14B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7FA0167-2CA4-479D-898C-632A26F3DD3B}"/>
              </a:ext>
            </a:extLst>
          </p:cNvPr>
          <p:cNvSpPr txBox="1"/>
          <p:nvPr/>
        </p:nvSpPr>
        <p:spPr>
          <a:xfrm>
            <a:off x="162792" y="118219"/>
            <a:ext cx="1186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Available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5198ED-D4E9-4C0B-88D4-08FBE7E291EF}"/>
              </a:ext>
            </a:extLst>
          </p:cNvPr>
          <p:cNvSpPr/>
          <p:nvPr/>
        </p:nvSpPr>
        <p:spPr>
          <a:xfrm>
            <a:off x="58864" y="4060724"/>
            <a:ext cx="2419464" cy="1635452"/>
          </a:xfrm>
          <a:prstGeom prst="rect">
            <a:avLst/>
          </a:prstGeom>
          <a:noFill/>
          <a:ln w="38100">
            <a:solidFill>
              <a:srgbClr val="66A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389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D5A24E-5848-4D0E-8C29-39A8405BC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 b="58422"/>
          <a:stretch/>
        </p:blipFill>
        <p:spPr>
          <a:xfrm>
            <a:off x="0" y="0"/>
            <a:ext cx="12192000" cy="11652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F67E0F3-2E8B-462D-A83B-E62F475B8DCE}"/>
              </a:ext>
            </a:extLst>
          </p:cNvPr>
          <p:cNvSpPr/>
          <p:nvPr/>
        </p:nvSpPr>
        <p:spPr>
          <a:xfrm>
            <a:off x="0" y="-15534"/>
            <a:ext cx="12192000" cy="1180739"/>
          </a:xfrm>
          <a:prstGeom prst="rect">
            <a:avLst/>
          </a:prstGeom>
          <a:solidFill>
            <a:srgbClr val="0DB14B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FD1491-B3E2-44FA-A317-2CCB5308FF84}"/>
              </a:ext>
            </a:extLst>
          </p:cNvPr>
          <p:cNvSpPr txBox="1"/>
          <p:nvPr/>
        </p:nvSpPr>
        <p:spPr>
          <a:xfrm>
            <a:off x="162792" y="118219"/>
            <a:ext cx="1186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Modules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AC6C904-10B0-4442-9468-A492ED9565DE}"/>
              </a:ext>
            </a:extLst>
          </p:cNvPr>
          <p:cNvSpPr/>
          <p:nvPr/>
        </p:nvSpPr>
        <p:spPr>
          <a:xfrm>
            <a:off x="320159" y="1394460"/>
            <a:ext cx="5775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‘Digital Literacy Enhanced’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‘Foundational Skills’</a:t>
            </a:r>
            <a:endParaRPr lang="en-US" sz="24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B1708C5-7835-4081-97B6-78359182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8" y="2784716"/>
            <a:ext cx="5471042" cy="102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83FAA6C-A4AD-47CF-B625-EAF60CFB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90" y="4106571"/>
            <a:ext cx="4766378" cy="152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802316D-2E88-4D2B-9303-276FBBEF3A1B}"/>
              </a:ext>
            </a:extLst>
          </p:cNvPr>
          <p:cNvSpPr/>
          <p:nvPr/>
        </p:nvSpPr>
        <p:spPr>
          <a:xfrm>
            <a:off x="6186938" y="1335757"/>
            <a:ext cx="6147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following modules: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9431D7A-474C-4C3F-A978-93E2441A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16" y="2447815"/>
            <a:ext cx="4429700" cy="149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121F8BF-3442-4E29-906C-344E6E97D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4"/>
          <a:stretch/>
        </p:blipFill>
        <p:spPr bwMode="auto">
          <a:xfrm>
            <a:off x="7076255" y="3647454"/>
            <a:ext cx="4369222" cy="13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2610677-3B7B-4CC4-8939-08266EC86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6"/>
          <a:stretch/>
        </p:blipFill>
        <p:spPr bwMode="auto">
          <a:xfrm>
            <a:off x="7052033" y="4818133"/>
            <a:ext cx="4417666" cy="13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56643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1CFF2F88-C96F-4EBC-B009-84F995DA3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2"/>
          <a:stretch/>
        </p:blipFill>
        <p:spPr>
          <a:xfrm>
            <a:off x="7934793" y="1"/>
            <a:ext cx="4257207" cy="642908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FB154B8-55DE-4997-BE9E-776CB7EF0810}"/>
              </a:ext>
            </a:extLst>
          </p:cNvPr>
          <p:cNvSpPr/>
          <p:nvPr/>
        </p:nvSpPr>
        <p:spPr>
          <a:xfrm>
            <a:off x="7934793" y="-4900"/>
            <a:ext cx="4257206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F16498C-9622-476D-8851-29EFEDB2C0EA}"/>
              </a:ext>
            </a:extLst>
          </p:cNvPr>
          <p:cNvSpPr txBox="1"/>
          <p:nvPr/>
        </p:nvSpPr>
        <p:spPr>
          <a:xfrm>
            <a:off x="8041876" y="2274838"/>
            <a:ext cx="4043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Register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3AF2F06-C184-4B95-9155-62411BD56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A6413D-AD4A-4736-AF60-BFD06600417A}"/>
              </a:ext>
            </a:extLst>
          </p:cNvPr>
          <p:cNvSpPr txBox="1"/>
          <p:nvPr/>
        </p:nvSpPr>
        <p:spPr>
          <a:xfrm>
            <a:off x="320159" y="313278"/>
            <a:ext cx="708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http://www.yes.on.ca/online-workshops/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E42A0D-E603-4B05-A4AC-4BF30955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9" y="1692455"/>
            <a:ext cx="33147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9997471-7ADC-4632-9FEC-9BC7CB705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8" y="3973158"/>
            <a:ext cx="47910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7B9A70-4A8D-41BC-AD69-090AC25578C0}"/>
              </a:ext>
            </a:extLst>
          </p:cNvPr>
          <p:cNvSpPr/>
          <p:nvPr/>
        </p:nvSpPr>
        <p:spPr>
          <a:xfrm>
            <a:off x="320159" y="904000"/>
            <a:ext cx="70848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YES clients: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following icon and make sure to select your program from the drop down menu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43EC53-1ED8-4D4E-BAEE-9BBDEB325348}"/>
              </a:ext>
            </a:extLst>
          </p:cNvPr>
          <p:cNvSpPr/>
          <p:nvPr/>
        </p:nvSpPr>
        <p:spPr>
          <a:xfrm>
            <a:off x="320159" y="2807352"/>
            <a:ext cx="7419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following icon and select your organization from the drop down menu. If your organization is not listed select ‘YES Entrepreneurship Training’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CA83A8-6444-421E-AB12-D60C8867D474}"/>
              </a:ext>
            </a:extLst>
          </p:cNvPr>
          <p:cNvSpPr/>
          <p:nvPr/>
        </p:nvSpPr>
        <p:spPr>
          <a:xfrm>
            <a:off x="1469572" y="5157722"/>
            <a:ext cx="62701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You must enable Cookies, JavaScript and </a:t>
            </a:r>
            <a:r>
              <a:rPr lang="en-US" sz="2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PopUps</a:t>
            </a:r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Skills to Succeed to work properly </a:t>
            </a:r>
          </a:p>
        </p:txBody>
      </p:sp>
    </p:spTree>
    <p:extLst>
      <p:ext uri="{BB962C8B-B14F-4D97-AF65-F5344CB8AC3E}">
        <p14:creationId xmlns:p14="http://schemas.microsoft.com/office/powerpoint/2010/main" val="924662977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>
            <a:extLst>
              <a:ext uri="{FF2B5EF4-FFF2-40B4-BE49-F238E27FC236}">
                <a16:creationId xmlns="" xmlns:a16="http://schemas.microsoft.com/office/drawing/2014/main" id="{FDE69E6C-FDAF-4E54-B344-84D83E998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219" y="-1290462"/>
            <a:ext cx="8960276" cy="8960276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3E3D9D-CCEB-42B2-8BBA-D6D5B246A379}"/>
              </a:ext>
            </a:extLst>
          </p:cNvPr>
          <p:cNvSpPr txBox="1"/>
          <p:nvPr/>
        </p:nvSpPr>
        <p:spPr>
          <a:xfrm>
            <a:off x="294408" y="164235"/>
            <a:ext cx="5597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Things to Note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4D5BFC-9E1F-44D1-8A89-F1F5B065FBE4}"/>
              </a:ext>
            </a:extLst>
          </p:cNvPr>
          <p:cNvSpPr txBox="1"/>
          <p:nvPr/>
        </p:nvSpPr>
        <p:spPr>
          <a:xfrm>
            <a:off x="269408" y="1214759"/>
            <a:ext cx="5780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module will tell you approximately how long it will take to complete in the course description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save your progress and pick up where you left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module has an assessment at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Confirmation of completed courses can be found by clicking the </a:t>
            </a:r>
            <a:r>
              <a:rPr lang="en-US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‘my certificate’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icon on the home page: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90C7DA8-A644-41B6-8DBE-7E0BD556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18" y="5200650"/>
            <a:ext cx="4634180" cy="10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85457"/>
      </p:ext>
    </p:extLst>
  </p:cSld>
  <p:clrMapOvr>
    <a:masterClrMapping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 and smiling at the camera&#10;&#10;Description automatically generated">
            <a:extLst>
              <a:ext uri="{FF2B5EF4-FFF2-40B4-BE49-F238E27FC236}">
                <a16:creationId xmlns="" xmlns:a16="http://schemas.microsoft.com/office/drawing/2014/main" id="{C74D09E1-5617-46DA-BFD5-291792A5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0" r="12019"/>
          <a:stretch/>
        </p:blipFill>
        <p:spPr>
          <a:xfrm>
            <a:off x="5777411" y="-1069976"/>
            <a:ext cx="8784754" cy="8784754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D88F861-C8B3-4BCB-9DEF-63A6FEA04B3D}"/>
              </a:ext>
            </a:extLst>
          </p:cNvPr>
          <p:cNvSpPr txBox="1"/>
          <p:nvPr/>
        </p:nvSpPr>
        <p:spPr>
          <a:xfrm>
            <a:off x="471056" y="355591"/>
            <a:ext cx="521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207433D-3C40-4646-8766-ABC1BB5F5C53}"/>
              </a:ext>
            </a:extLst>
          </p:cNvPr>
          <p:cNvSpPr txBox="1"/>
          <p:nvPr/>
        </p:nvSpPr>
        <p:spPr>
          <a:xfrm>
            <a:off x="469935" y="1255223"/>
            <a:ext cx="4664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free to browse the platform and select/ complete the resources and modules of your choice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8CD047-A92C-4427-A5E9-805CFB6EFE41}"/>
              </a:ext>
            </a:extLst>
          </p:cNvPr>
          <p:cNvSpPr txBox="1"/>
          <p:nvPr/>
        </p:nvSpPr>
        <p:spPr>
          <a:xfrm>
            <a:off x="469935" y="3059631"/>
            <a:ext cx="5212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Recommended Modules Include: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Customer Service Excellence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 Communication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 to Business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22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D1A1BF0-4D6D-405A-BF4E-59F868AA16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8/12/2019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7510CB-74E3-452E-BEEF-6874A0CFF291}"/>
              </a:ext>
            </a:extLst>
          </p:cNvPr>
          <p:cNvSpPr/>
          <p:nvPr/>
        </p:nvSpPr>
        <p:spPr>
          <a:xfrm>
            <a:off x="6293376" y="831712"/>
            <a:ext cx="4915438" cy="491543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16FBB-1E48-44DF-BF80-E07DFA6A1F1C}"/>
              </a:ext>
            </a:extLst>
          </p:cNvPr>
          <p:cNvSpPr txBox="1"/>
          <p:nvPr/>
        </p:nvSpPr>
        <p:spPr>
          <a:xfrm>
            <a:off x="6695213" y="2275611"/>
            <a:ext cx="416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C39288-2375-4B57-A638-3D7F62981481}"/>
              </a:ext>
            </a:extLst>
          </p:cNvPr>
          <p:cNvSpPr txBox="1"/>
          <p:nvPr/>
        </p:nvSpPr>
        <p:spPr>
          <a:xfrm>
            <a:off x="7173194" y="3124201"/>
            <a:ext cx="370608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8ECF3461-97F9-46F3-B1A9-0F6E5D0AD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82000"/>
      </p:ext>
    </p:extLst>
  </p:cSld>
  <p:clrMapOvr>
    <a:masterClrMapping/>
  </p:clrMapOvr>
  <p:transition spd="med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="" xmlns:a16="http://schemas.microsoft.com/office/drawing/2014/main" id="{4EB39B9A-12E4-430F-8170-E6A8CDD15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r="4374" b="17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3C25682-E216-4A64-990D-600519699016}"/>
              </a:ext>
            </a:extLst>
          </p:cNvPr>
          <p:cNvSpPr/>
          <p:nvPr/>
        </p:nvSpPr>
        <p:spPr>
          <a:xfrm>
            <a:off x="0" y="0"/>
            <a:ext cx="5392882" cy="6858000"/>
          </a:xfrm>
          <a:prstGeom prst="rect">
            <a:avLst/>
          </a:prstGeom>
          <a:solidFill>
            <a:srgbClr val="0DB14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0418559-F5E2-4C23-94F8-6E4B71331DF1}"/>
              </a:ext>
            </a:extLst>
          </p:cNvPr>
          <p:cNvSpPr txBox="1"/>
          <p:nvPr/>
        </p:nvSpPr>
        <p:spPr>
          <a:xfrm>
            <a:off x="221673" y="696191"/>
            <a:ext cx="5046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7C2376-6F1A-4D0C-89A8-85E66A8065A5}"/>
              </a:ext>
            </a:extLst>
          </p:cNvPr>
          <p:cNvSpPr txBox="1"/>
          <p:nvPr/>
        </p:nvSpPr>
        <p:spPr>
          <a:xfrm>
            <a:off x="554183" y="1905001"/>
            <a:ext cx="43191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time, break time, finish time</a:t>
            </a:r>
          </a:p>
          <a:p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exits, emergency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phone use</a:t>
            </a:r>
          </a:p>
        </p:txBody>
      </p:sp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F7317EEA-F751-4E0F-85FA-BBD424B3B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0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5CDEE6-3247-4254-A647-AC713675EEA6}"/>
              </a:ext>
            </a:extLst>
          </p:cNvPr>
          <p:cNvSpPr txBox="1"/>
          <p:nvPr/>
        </p:nvSpPr>
        <p:spPr>
          <a:xfrm>
            <a:off x="460665" y="3771901"/>
            <a:ext cx="561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latin typeface="Arial" panose="020B0604020202020204" pitchFamily="34" charset="0"/>
                <a:cs typeface="Arial" panose="020B0604020202020204" pitchFamily="34" charset="0"/>
              </a:rPr>
              <a:t>Workshop Materials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51FAF71-7F26-4682-A6E8-509F9D49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7134FBA-BFF9-47AC-9BDF-A422FA496877}"/>
              </a:ext>
            </a:extLst>
          </p:cNvPr>
          <p:cNvSpPr txBox="1"/>
          <p:nvPr/>
        </p:nvSpPr>
        <p:spPr>
          <a:xfrm>
            <a:off x="5022276" y="5794663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Workbook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6FD1AF-5E38-4A4E-A358-08DAF27299D3}"/>
              </a:ext>
            </a:extLst>
          </p:cNvPr>
          <p:cNvSpPr txBox="1"/>
          <p:nvPr/>
        </p:nvSpPr>
        <p:spPr>
          <a:xfrm>
            <a:off x="7980222" y="5791199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device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group of people sitting at a table with a computer&#10;&#10;Description automatically generated">
            <a:extLst>
              <a:ext uri="{FF2B5EF4-FFF2-40B4-BE49-F238E27FC236}">
                <a16:creationId xmlns="" xmlns:a16="http://schemas.microsoft.com/office/drawing/2014/main" id="{11D3F2BD-57B1-414C-9400-1A65C24AC2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3" b="39266"/>
          <a:stretch/>
        </p:blipFill>
        <p:spPr>
          <a:xfrm>
            <a:off x="0" y="0"/>
            <a:ext cx="12192000" cy="3501736"/>
          </a:xfr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BC08E09-4B26-430B-B673-24BA481C0AEB}"/>
              </a:ext>
            </a:extLst>
          </p:cNvPr>
          <p:cNvGrpSpPr/>
          <p:nvPr/>
        </p:nvGrpSpPr>
        <p:grpSpPr>
          <a:xfrm>
            <a:off x="5640946" y="3825756"/>
            <a:ext cx="1880316" cy="1880316"/>
            <a:chOff x="5640946" y="3825756"/>
            <a:chExt cx="1880316" cy="1880316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1796C9-AB4B-4611-80D7-335D790E8686}"/>
                </a:ext>
              </a:extLst>
            </p:cNvPr>
            <p:cNvSpPr/>
            <p:nvPr/>
          </p:nvSpPr>
          <p:spPr>
            <a:xfrm>
              <a:off x="5640946" y="3825756"/>
              <a:ext cx="1880316" cy="1880316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56466618-9AAC-4CC4-A5E8-F53EF302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77" y="4231782"/>
              <a:ext cx="1098998" cy="109899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32295A9-7B9E-4367-B015-6DAF2099ACC0}"/>
              </a:ext>
            </a:extLst>
          </p:cNvPr>
          <p:cNvGrpSpPr/>
          <p:nvPr/>
        </p:nvGrpSpPr>
        <p:grpSpPr>
          <a:xfrm>
            <a:off x="8598892" y="3822292"/>
            <a:ext cx="1880316" cy="1880316"/>
            <a:chOff x="8598892" y="3822292"/>
            <a:chExt cx="1880316" cy="1880316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00F2B6F-9B00-4A1F-93FF-2AB14C520B28}"/>
                </a:ext>
              </a:extLst>
            </p:cNvPr>
            <p:cNvSpPr/>
            <p:nvPr/>
          </p:nvSpPr>
          <p:spPr>
            <a:xfrm>
              <a:off x="8598892" y="3822292"/>
              <a:ext cx="1880316" cy="1880316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BB67C11A-71A0-4345-B459-5856A005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8038" y="4159877"/>
              <a:ext cx="1162268" cy="1162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95376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itting on a table&#10;&#10;Description automatically generated">
            <a:extLst>
              <a:ext uri="{FF2B5EF4-FFF2-40B4-BE49-F238E27FC236}">
                <a16:creationId xmlns="" xmlns:a16="http://schemas.microsoft.com/office/drawing/2014/main" id="{4F7B6EC7-B06F-4801-B257-4E53A48AE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r="16498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FA3752-5211-488B-83DF-C6C7E1C1278E}"/>
              </a:ext>
            </a:extLst>
          </p:cNvPr>
          <p:cNvSpPr txBox="1"/>
          <p:nvPr/>
        </p:nvSpPr>
        <p:spPr>
          <a:xfrm>
            <a:off x="585356" y="342902"/>
            <a:ext cx="521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of Engagement</a:t>
            </a:r>
            <a:endParaRPr lang="en-US" sz="4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B9902D-E82B-4D78-A41C-8405CF488BC7}"/>
              </a:ext>
            </a:extLst>
          </p:cNvPr>
          <p:cNvSpPr txBox="1"/>
          <p:nvPr/>
        </p:nvSpPr>
        <p:spPr>
          <a:xfrm>
            <a:off x="1136075" y="2245791"/>
            <a:ext cx="3945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This workshop is for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Ask your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Make your comments.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One person speaking at a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Communicate respectfully even when you disagree.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Have some fun along the way.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9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sitting at a table&#10;&#10;Description automatically generated">
            <a:extLst>
              <a:ext uri="{FF2B5EF4-FFF2-40B4-BE49-F238E27FC236}">
                <a16:creationId xmlns="" xmlns:a16="http://schemas.microsoft.com/office/drawing/2014/main" id="{2A7ADBDD-6B9B-4296-A9B9-CAF4DA704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b="14789"/>
          <a:stretch/>
        </p:blipFill>
        <p:spPr>
          <a:xfrm>
            <a:off x="0" y="0"/>
            <a:ext cx="6089073" cy="6421582"/>
          </a:xfrm>
        </p:spPr>
      </p:pic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F4981F-D764-4238-A1BC-63973FA1E8C2}"/>
              </a:ext>
            </a:extLst>
          </p:cNvPr>
          <p:cNvSpPr txBox="1"/>
          <p:nvPr/>
        </p:nvSpPr>
        <p:spPr>
          <a:xfrm>
            <a:off x="6487392" y="199193"/>
            <a:ext cx="5618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Learning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18A5F2-6BB0-40C1-A01A-25EF1874BBEF}"/>
              </a:ext>
            </a:extLst>
          </p:cNvPr>
          <p:cNvSpPr txBox="1"/>
          <p:nvPr/>
        </p:nvSpPr>
        <p:spPr>
          <a:xfrm>
            <a:off x="6487392" y="975047"/>
            <a:ext cx="533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this workshop you will be able to:</a:t>
            </a:r>
            <a:endParaRPr lang="en-US" sz="2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6168F358-EF2A-4958-B6CB-A4A801728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F9B0D94-0B14-4708-AB46-C7903E757487}"/>
              </a:ext>
            </a:extLst>
          </p:cNvPr>
          <p:cNvSpPr txBox="1"/>
          <p:nvPr/>
        </p:nvSpPr>
        <p:spPr>
          <a:xfrm>
            <a:off x="7869380" y="198171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Navigate the basic functions of Microsoft Word, Excel and PowerPoint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E129086-AF69-4F6E-90C9-747AE9D53421}"/>
              </a:ext>
            </a:extLst>
          </p:cNvPr>
          <p:cNvSpPr txBox="1"/>
          <p:nvPr/>
        </p:nvSpPr>
        <p:spPr>
          <a:xfrm>
            <a:off x="7869381" y="3238233"/>
            <a:ext cx="331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simple administrative documents in Microsoft Word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FD6039E-85F7-4225-8AD4-3A7388F747A7}"/>
              </a:ext>
            </a:extLst>
          </p:cNvPr>
          <p:cNvSpPr txBox="1"/>
          <p:nvPr/>
        </p:nvSpPr>
        <p:spPr>
          <a:xfrm>
            <a:off x="7869381" y="4214563"/>
            <a:ext cx="4111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a simple spreadsheet in Microsoft Excel, which includes addition, subtraction and multiplication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CDE5A0C-E6D6-4499-B4D4-AB6E76615CDB}"/>
              </a:ext>
            </a:extLst>
          </p:cNvPr>
          <p:cNvGrpSpPr/>
          <p:nvPr/>
        </p:nvGrpSpPr>
        <p:grpSpPr>
          <a:xfrm>
            <a:off x="6833013" y="2098314"/>
            <a:ext cx="710449" cy="694120"/>
            <a:chOff x="6767298" y="2261182"/>
            <a:chExt cx="891913" cy="871414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532D6DF9-BAAE-4791-9F76-1461D4B4BF4B}"/>
                </a:ext>
              </a:extLst>
            </p:cNvPr>
            <p:cNvSpPr/>
            <p:nvPr/>
          </p:nvSpPr>
          <p:spPr>
            <a:xfrm>
              <a:off x="6767298" y="2261182"/>
              <a:ext cx="871414" cy="871414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0021F8E-FDC2-4222-9E12-8FD7410DA970}"/>
                </a:ext>
              </a:extLst>
            </p:cNvPr>
            <p:cNvSpPr txBox="1"/>
            <p:nvPr/>
          </p:nvSpPr>
          <p:spPr>
            <a:xfrm>
              <a:off x="6859111" y="2291930"/>
              <a:ext cx="800100" cy="81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80FAEAC-D726-4BBB-B903-2C3D13B80A04}"/>
              </a:ext>
            </a:extLst>
          </p:cNvPr>
          <p:cNvSpPr txBox="1"/>
          <p:nvPr/>
        </p:nvSpPr>
        <p:spPr>
          <a:xfrm>
            <a:off x="7760504" y="5469087"/>
            <a:ext cx="411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a simple ten-slide presentation in Microsoft PowerPoint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6AFD8FF-BADE-43AB-BF11-0E3BF6E82757}"/>
              </a:ext>
            </a:extLst>
          </p:cNvPr>
          <p:cNvGrpSpPr/>
          <p:nvPr/>
        </p:nvGrpSpPr>
        <p:grpSpPr>
          <a:xfrm>
            <a:off x="6833013" y="3213741"/>
            <a:ext cx="710449" cy="694120"/>
            <a:chOff x="6767298" y="2261182"/>
            <a:chExt cx="891913" cy="871414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AA73D965-4321-4C85-B4FF-3A9675415050}"/>
                </a:ext>
              </a:extLst>
            </p:cNvPr>
            <p:cNvSpPr/>
            <p:nvPr/>
          </p:nvSpPr>
          <p:spPr>
            <a:xfrm>
              <a:off x="6767298" y="2261182"/>
              <a:ext cx="871414" cy="871414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F601D56-88F4-48FE-BFB9-4EBBEEF56961}"/>
                </a:ext>
              </a:extLst>
            </p:cNvPr>
            <p:cNvSpPr txBox="1"/>
            <p:nvPr/>
          </p:nvSpPr>
          <p:spPr>
            <a:xfrm>
              <a:off x="6859111" y="2291930"/>
              <a:ext cx="800100" cy="81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67307FC-3D79-46E9-85A1-F9D10A15CA72}"/>
              </a:ext>
            </a:extLst>
          </p:cNvPr>
          <p:cNvGrpSpPr/>
          <p:nvPr/>
        </p:nvGrpSpPr>
        <p:grpSpPr>
          <a:xfrm>
            <a:off x="6833013" y="4329168"/>
            <a:ext cx="710449" cy="694120"/>
            <a:chOff x="6767298" y="2261182"/>
            <a:chExt cx="891913" cy="871414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8FA3E8E-2352-4CD9-9D7B-081E844375EA}"/>
                </a:ext>
              </a:extLst>
            </p:cNvPr>
            <p:cNvSpPr/>
            <p:nvPr/>
          </p:nvSpPr>
          <p:spPr>
            <a:xfrm>
              <a:off x="6767298" y="2261182"/>
              <a:ext cx="871414" cy="871414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6DE313B-0D7F-4A36-A2A3-CF9380B8CCB1}"/>
                </a:ext>
              </a:extLst>
            </p:cNvPr>
            <p:cNvSpPr txBox="1"/>
            <p:nvPr/>
          </p:nvSpPr>
          <p:spPr>
            <a:xfrm>
              <a:off x="6859111" y="2291930"/>
              <a:ext cx="800100" cy="81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A33DE84-D04D-431A-A960-58B941B3620E}"/>
              </a:ext>
            </a:extLst>
          </p:cNvPr>
          <p:cNvGrpSpPr/>
          <p:nvPr/>
        </p:nvGrpSpPr>
        <p:grpSpPr>
          <a:xfrm>
            <a:off x="6833013" y="5444595"/>
            <a:ext cx="710449" cy="694120"/>
            <a:chOff x="6767298" y="2261182"/>
            <a:chExt cx="891913" cy="871414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71A8C991-BE10-491E-86D9-B038302B9683}"/>
                </a:ext>
              </a:extLst>
            </p:cNvPr>
            <p:cNvSpPr/>
            <p:nvPr/>
          </p:nvSpPr>
          <p:spPr>
            <a:xfrm>
              <a:off x="6767298" y="2261182"/>
              <a:ext cx="871414" cy="871414"/>
            </a:xfrm>
            <a:prstGeom prst="ellipse">
              <a:avLst/>
            </a:prstGeom>
            <a:noFill/>
            <a:ln w="38100">
              <a:solidFill>
                <a:srgbClr val="0DB1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4A39931-2E20-4CDF-B5ED-0C65502D7D31}"/>
                </a:ext>
              </a:extLst>
            </p:cNvPr>
            <p:cNvSpPr txBox="1"/>
            <p:nvPr/>
          </p:nvSpPr>
          <p:spPr>
            <a:xfrm>
              <a:off x="6859111" y="2291930"/>
              <a:ext cx="800100" cy="811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>
                  <a:solidFill>
                    <a:srgbClr val="E76F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36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99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6697580-9D57-40FE-B04D-DBE453A64A22}"/>
              </a:ext>
            </a:extLst>
          </p:cNvPr>
          <p:cNvSpPr/>
          <p:nvPr/>
        </p:nvSpPr>
        <p:spPr>
          <a:xfrm>
            <a:off x="6244936" y="-467481"/>
            <a:ext cx="6204570" cy="620457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1208" y="1017402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Digital Literacy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FE6B00B-BDAA-410B-B6F4-DBF0A9A104F7}"/>
              </a:ext>
            </a:extLst>
          </p:cNvPr>
          <p:cNvSpPr txBox="1"/>
          <p:nvPr/>
        </p:nvSpPr>
        <p:spPr>
          <a:xfrm>
            <a:off x="550128" y="840431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3E979D7-5FC8-46C1-938D-5F3D7FE23678}"/>
              </a:ext>
            </a:extLst>
          </p:cNvPr>
          <p:cNvSpPr txBox="1"/>
          <p:nvPr/>
        </p:nvSpPr>
        <p:spPr>
          <a:xfrm>
            <a:off x="565980" y="1609872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DD80B01-B519-4561-BFFC-2DE4AFC78A2D}"/>
              </a:ext>
            </a:extLst>
          </p:cNvPr>
          <p:cNvSpPr txBox="1"/>
          <p:nvPr/>
        </p:nvSpPr>
        <p:spPr>
          <a:xfrm>
            <a:off x="562414" y="2346338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C235C34-0159-4A68-866A-D552F7B4D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6647"/>
          <a:stretch/>
        </p:blipFill>
        <p:spPr>
          <a:xfrm>
            <a:off x="6284890" y="-437156"/>
            <a:ext cx="6138932" cy="6135330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134E8EF-1905-4A6E-9492-744AD6EF89BF}"/>
              </a:ext>
            </a:extLst>
          </p:cNvPr>
          <p:cNvSpPr/>
          <p:nvPr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0DB14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4622E8-C8D0-40EB-A91F-A2DFAFCF1156}"/>
              </a:ext>
            </a:extLst>
          </p:cNvPr>
          <p:cNvSpPr txBox="1"/>
          <p:nvPr/>
        </p:nvSpPr>
        <p:spPr>
          <a:xfrm>
            <a:off x="4894202" y="3734337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Agenda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D80B01-B519-4561-BFFC-2DE4AFC78A2D}"/>
              </a:ext>
            </a:extLst>
          </p:cNvPr>
          <p:cNvSpPr txBox="1"/>
          <p:nvPr/>
        </p:nvSpPr>
        <p:spPr>
          <a:xfrm>
            <a:off x="565980" y="3106829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CA" sz="4800" b="1" dirty="0" smtClean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DD80B01-B519-4561-BFFC-2DE4AFC78A2D}"/>
              </a:ext>
            </a:extLst>
          </p:cNvPr>
          <p:cNvSpPr txBox="1"/>
          <p:nvPr/>
        </p:nvSpPr>
        <p:spPr>
          <a:xfrm>
            <a:off x="550128" y="3849380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CA" sz="4800" b="1" dirty="0" smtClean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DD80B01-B519-4561-BFFC-2DE4AFC78A2D}"/>
              </a:ext>
            </a:extLst>
          </p:cNvPr>
          <p:cNvSpPr txBox="1"/>
          <p:nvPr/>
        </p:nvSpPr>
        <p:spPr>
          <a:xfrm>
            <a:off x="545381" y="4603786"/>
            <a:ext cx="80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CA" sz="4800" b="1" dirty="0" smtClean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6080" y="1786843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Skills to Succeed?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6080" y="2523310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Required Modules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6080" y="4026351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Things to Note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1208" y="3283800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Register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66080" y="4780757"/>
            <a:ext cx="4490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and Wrap-Up</a:t>
            </a:r>
          </a:p>
        </p:txBody>
      </p:sp>
    </p:spTree>
    <p:extLst>
      <p:ext uri="{BB962C8B-B14F-4D97-AF65-F5344CB8AC3E}">
        <p14:creationId xmlns:p14="http://schemas.microsoft.com/office/powerpoint/2010/main" val="898239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6" grpId="0"/>
      <p:bldP spid="38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A606FE0-7F23-40F2-9642-B9838A7C1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6271"/>
          <a:stretch/>
        </p:blipFill>
        <p:spPr>
          <a:xfrm>
            <a:off x="0" y="0"/>
            <a:ext cx="5460642" cy="6421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6469024-9F58-4B26-831C-ED09507DB750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4A756B3-B0E6-4B55-83F1-2B469967770F}"/>
              </a:ext>
            </a:extLst>
          </p:cNvPr>
          <p:cNvSpPr txBox="1"/>
          <p:nvPr/>
        </p:nvSpPr>
        <p:spPr>
          <a:xfrm>
            <a:off x="5995702" y="229483"/>
            <a:ext cx="6210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Digital Literacy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EFF73BC-2C67-4492-9313-EDBCDE5064AE}"/>
              </a:ext>
            </a:extLst>
          </p:cNvPr>
          <p:cNvSpPr txBox="1"/>
          <p:nvPr/>
        </p:nvSpPr>
        <p:spPr>
          <a:xfrm>
            <a:off x="6879565" y="1951635"/>
            <a:ext cx="4826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digital literacy?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skills are part of digital literacy?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digital literacy skills do YOU need for the specific business you want to start?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digital literacy skills do you have?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D8467B-C189-4932-99A6-41DAE833786D}"/>
              </a:ext>
            </a:extLst>
          </p:cNvPr>
          <p:cNvSpPr txBox="1"/>
          <p:nvPr/>
        </p:nvSpPr>
        <p:spPr>
          <a:xfrm>
            <a:off x="5946251" y="1740796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5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F89474-D024-4418-B290-D998EB5EC208}"/>
              </a:ext>
            </a:extLst>
          </p:cNvPr>
          <p:cNvSpPr txBox="1"/>
          <p:nvPr/>
        </p:nvSpPr>
        <p:spPr>
          <a:xfrm>
            <a:off x="5946251" y="2712830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5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1A943B-0E32-48A6-B417-685DC62D555E}"/>
              </a:ext>
            </a:extLst>
          </p:cNvPr>
          <p:cNvSpPr txBox="1"/>
          <p:nvPr/>
        </p:nvSpPr>
        <p:spPr>
          <a:xfrm>
            <a:off x="5946251" y="3923276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5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5ACE4A-523C-480B-B3D2-16622D65B690}"/>
              </a:ext>
            </a:extLst>
          </p:cNvPr>
          <p:cNvSpPr txBox="1"/>
          <p:nvPr/>
        </p:nvSpPr>
        <p:spPr>
          <a:xfrm>
            <a:off x="5946251" y="5211136"/>
            <a:ext cx="80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54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4623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CD931B0-68BF-47AB-9188-0CA79A92D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6271"/>
          <a:stretch/>
        </p:blipFill>
        <p:spPr>
          <a:xfrm>
            <a:off x="0" y="0"/>
            <a:ext cx="5460642" cy="64215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533D56-B206-488C-A733-AD4FAD413586}"/>
              </a:ext>
            </a:extLst>
          </p:cNvPr>
          <p:cNvSpPr/>
          <p:nvPr/>
        </p:nvSpPr>
        <p:spPr>
          <a:xfrm>
            <a:off x="0" y="0"/>
            <a:ext cx="5460642" cy="6858000"/>
          </a:xfrm>
          <a:prstGeom prst="rect">
            <a:avLst/>
          </a:prstGeom>
          <a:solidFill>
            <a:srgbClr val="0DB14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4A756B3-B0E6-4B55-83F1-2B469967770F}"/>
              </a:ext>
            </a:extLst>
          </p:cNvPr>
          <p:cNvSpPr txBox="1"/>
          <p:nvPr/>
        </p:nvSpPr>
        <p:spPr>
          <a:xfrm>
            <a:off x="5770418" y="229483"/>
            <a:ext cx="6210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Digital Literacy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picture containing device&#10;&#10;Description automatically generated">
            <a:extLst>
              <a:ext uri="{FF2B5EF4-FFF2-40B4-BE49-F238E27FC236}">
                <a16:creationId xmlns="" xmlns:a16="http://schemas.microsoft.com/office/drawing/2014/main" id="{DC8813F8-37EA-4ED5-A346-E726C9A6E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" y="5791655"/>
            <a:ext cx="1041050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EFF73BC-2C67-4492-9313-EDBCDE5064AE}"/>
              </a:ext>
            </a:extLst>
          </p:cNvPr>
          <p:cNvSpPr txBox="1"/>
          <p:nvPr/>
        </p:nvSpPr>
        <p:spPr>
          <a:xfrm>
            <a:off x="5874039" y="1588562"/>
            <a:ext cx="586076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dictionary defines </a:t>
            </a:r>
            <a:r>
              <a:rPr lang="en-US" sz="2000" b="1" i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literacy </a:t>
            </a:r>
            <a:r>
              <a:rPr lang="en-US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umbrella term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“the knowledge necessary to take advantage of the digital age. People who are digital literate use all the technological advances of the 21st century to improve their education, </a:t>
            </a:r>
            <a:r>
              <a:rPr lang="en-US" sz="22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social life and </a:t>
            </a:r>
            <a:r>
              <a:rPr lang="en-US" sz="22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YourDictionary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Competencies for digital literacy can be classified according to three main principles: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15650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599</Words>
  <Application>Microsoft Office PowerPoint</Application>
  <PresentationFormat>Custom</PresentationFormat>
  <Paragraphs>160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H</dc:creator>
  <cp:lastModifiedBy>Shari Raghoo</cp:lastModifiedBy>
  <cp:revision>651</cp:revision>
  <dcterms:created xsi:type="dcterms:W3CDTF">2019-07-18T19:13:51Z</dcterms:created>
  <dcterms:modified xsi:type="dcterms:W3CDTF">2019-08-12T17:32:41Z</dcterms:modified>
</cp:coreProperties>
</file>