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91" r:id="rId2"/>
    <p:sldId id="263" r:id="rId3"/>
    <p:sldId id="257" r:id="rId4"/>
    <p:sldId id="258" r:id="rId5"/>
    <p:sldId id="264" r:id="rId6"/>
    <p:sldId id="287" r:id="rId7"/>
    <p:sldId id="289" r:id="rId8"/>
    <p:sldId id="272" r:id="rId9"/>
    <p:sldId id="293" r:id="rId10"/>
    <p:sldId id="298" r:id="rId11"/>
    <p:sldId id="311" r:id="rId12"/>
    <p:sldId id="312" r:id="rId13"/>
    <p:sldId id="313" r:id="rId14"/>
    <p:sldId id="314" r:id="rId15"/>
    <p:sldId id="315" r:id="rId16"/>
    <p:sldId id="262" r:id="rId17"/>
    <p:sldId id="304" r:id="rId18"/>
    <p:sldId id="309" r:id="rId19"/>
    <p:sldId id="292" r:id="rId20"/>
    <p:sldId id="316" r:id="rId21"/>
    <p:sldId id="323" r:id="rId22"/>
    <p:sldId id="324" r:id="rId23"/>
    <p:sldId id="325" r:id="rId24"/>
    <p:sldId id="326" r:id="rId25"/>
    <p:sldId id="383" r:id="rId26"/>
    <p:sldId id="334" r:id="rId27"/>
    <p:sldId id="335" r:id="rId28"/>
    <p:sldId id="317" r:id="rId29"/>
    <p:sldId id="336" r:id="rId30"/>
    <p:sldId id="345" r:id="rId31"/>
    <p:sldId id="346" r:id="rId32"/>
    <p:sldId id="364" r:id="rId33"/>
    <p:sldId id="365" r:id="rId34"/>
    <p:sldId id="385" r:id="rId35"/>
    <p:sldId id="299" r:id="rId36"/>
    <p:sldId id="366" r:id="rId37"/>
    <p:sldId id="319" r:id="rId38"/>
    <p:sldId id="367" r:id="rId39"/>
    <p:sldId id="354" r:id="rId40"/>
    <p:sldId id="368" r:id="rId41"/>
    <p:sldId id="369" r:id="rId42"/>
    <p:sldId id="370" r:id="rId43"/>
    <p:sldId id="371" r:id="rId44"/>
    <p:sldId id="372" r:id="rId45"/>
    <p:sldId id="373" r:id="rId46"/>
    <p:sldId id="308" r:id="rId47"/>
    <p:sldId id="374" r:id="rId48"/>
    <p:sldId id="375" r:id="rId49"/>
    <p:sldId id="376" r:id="rId50"/>
    <p:sldId id="377" r:id="rId51"/>
    <p:sldId id="347" r:id="rId52"/>
    <p:sldId id="386" r:id="rId53"/>
    <p:sldId id="379" r:id="rId54"/>
    <p:sldId id="380" r:id="rId55"/>
    <p:sldId id="381" r:id="rId56"/>
    <p:sldId id="357" r:id="rId57"/>
    <p:sldId id="358" r:id="rId58"/>
    <p:sldId id="360" r:id="rId59"/>
    <p:sldId id="361" r:id="rId60"/>
    <p:sldId id="36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14B"/>
    <a:srgbClr val="E76F0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2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CE036-DC01-42C4-952D-18432A6891D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54615-882D-4489-8D4A-1A8A1745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346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370403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18813A-F2D2-4834-BB38-C61DBC9ACF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3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2518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B11516DE-8A6B-4C8F-A98C-39F2812267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9463" y="0"/>
            <a:ext cx="6092537" cy="31900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998F8427-B331-4C86-B24B-FA9595ACAB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196936"/>
            <a:ext cx="6089073" cy="32073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927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5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0C9166B4-FB56-41F2-BD69-25C4D3C04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418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9463A-7960-4B91-ACE1-F268D3F48A05}"/>
              </a:ext>
            </a:extLst>
          </p:cNvPr>
          <p:cNvSpPr/>
          <p:nvPr userDrawn="1"/>
        </p:nvSpPr>
        <p:spPr>
          <a:xfrm>
            <a:off x="-1" y="0"/>
            <a:ext cx="6161809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8AF366F8-ABED-43BE-9055-1520AC7016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9463A-7960-4B91-ACE1-F268D3F48A05}"/>
              </a:ext>
            </a:extLst>
          </p:cNvPr>
          <p:cNvSpPr/>
          <p:nvPr userDrawn="1"/>
        </p:nvSpPr>
        <p:spPr>
          <a:xfrm>
            <a:off x="6030191" y="0"/>
            <a:ext cx="6161809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0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DC0C61-3A02-49D1-BAFB-F9EEC03ADDB1}"/>
              </a:ext>
            </a:extLst>
          </p:cNvPr>
          <p:cNvSpPr/>
          <p:nvPr userDrawn="1"/>
        </p:nvSpPr>
        <p:spPr>
          <a:xfrm>
            <a:off x="7741227" y="0"/>
            <a:ext cx="4450773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526" y="693992"/>
            <a:ext cx="5036330" cy="501241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8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9BB70B-63F8-42CF-88C6-871506A7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58F8A1-E92D-49BF-B399-4D2E2EE3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02D1CC-D22A-47B7-8390-232470C82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9F34-37C7-4BCA-B5BA-68AE5C06297A}" type="datetime1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BF8C1A-904C-4185-8B8F-03906558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73BE78-7294-4EEF-B50A-497EAB8C2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80031-200C-46EB-A905-0D9DD9F0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0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50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avi_radjou_creative_problem_solving_in_the_face_of_extreme_limi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3&amp;v=SaRl2GrN-t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65.jpe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DE2064-6FA9-4CBA-B49B-0AD74323E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" b="7800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88E43-7915-48CD-B522-57C1B1B861DA}"/>
              </a:ext>
            </a:extLst>
          </p:cNvPr>
          <p:cNvSpPr/>
          <p:nvPr/>
        </p:nvSpPr>
        <p:spPr>
          <a:xfrm>
            <a:off x="0" y="1875559"/>
            <a:ext cx="12192000" cy="3106882"/>
          </a:xfrm>
          <a:prstGeom prst="rect">
            <a:avLst/>
          </a:prstGeom>
          <a:solidFill>
            <a:srgbClr val="0DB14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EA0EF1-8460-4D8B-9ABD-B7A67810636D}"/>
              </a:ext>
            </a:extLst>
          </p:cNvPr>
          <p:cNvSpPr txBox="1"/>
          <p:nvPr/>
        </p:nvSpPr>
        <p:spPr>
          <a:xfrm>
            <a:off x="5401314" y="2274838"/>
            <a:ext cx="6861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Creativity, Innovation and Opportunity Identification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11A531-3D37-403E-8273-5BB8356EE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27" y="1381991"/>
            <a:ext cx="4495260" cy="40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0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0F8DF52-96FA-4A92-BA1D-5E725690E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91C2359-3EBE-4D23-92F0-66F04DE0030F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pic>
        <p:nvPicPr>
          <p:cNvPr id="4" name="Picture 3" descr="A picture containing indoor, sitting, black&#10;&#10;Description automatically generated">
            <a:extLst>
              <a:ext uri="{FF2B5EF4-FFF2-40B4-BE49-F238E27FC236}">
                <a16:creationId xmlns:a16="http://schemas.microsoft.com/office/drawing/2014/main" xmlns="" id="{BA305814-E752-4B6A-8818-253C67AF2A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447" y="1809431"/>
            <a:ext cx="2571645" cy="144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32B4EC-C2B3-4054-9890-A29823564E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306" y="1751485"/>
            <a:ext cx="1718845" cy="1718845"/>
          </a:xfrm>
          <a:prstGeom prst="rect">
            <a:avLst/>
          </a:prstGeom>
        </p:spPr>
      </p:pic>
      <p:pic>
        <p:nvPicPr>
          <p:cNvPr id="12" name="Picture 11" descr="A hand holding a cellphone&#10;&#10;Description automatically generated">
            <a:extLst>
              <a:ext uri="{FF2B5EF4-FFF2-40B4-BE49-F238E27FC236}">
                <a16:creationId xmlns:a16="http://schemas.microsoft.com/office/drawing/2014/main" xmlns="" id="{BABCDEFE-BA6E-4263-9D43-52CB26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94"/>
          <a:stretch/>
        </p:blipFill>
        <p:spPr>
          <a:xfrm>
            <a:off x="5476008" y="3679882"/>
            <a:ext cx="6715991" cy="27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3636"/>
      </p:ext>
    </p:extLst>
  </p:cSld>
  <p:clrMapOvr>
    <a:masterClrMapping/>
  </p:clrMapOvr>
  <p:transition spd="slow">
    <p:cover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720FC6-DE96-4070-A42A-FB06D108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4ACD71-2143-44DE-90AB-EBFFA5AE348D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664AC4-CA38-4FC1-9B1A-6AA134CF3F4A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4E1E39-6E73-4A9B-9E53-41055952D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78" b="17893"/>
          <a:stretch/>
        </p:blipFill>
        <p:spPr>
          <a:xfrm>
            <a:off x="5476006" y="1756871"/>
            <a:ext cx="6715994" cy="2301727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0706EAEA-35E8-442A-89D8-6BB0AA485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6" t="24161" b="14187"/>
          <a:stretch/>
        </p:blipFill>
        <p:spPr>
          <a:xfrm>
            <a:off x="5476006" y="4058598"/>
            <a:ext cx="6715994" cy="23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B68ED45-8690-4CC3-9114-315B6B2D2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0B0AEB-995F-4F42-A0A8-F88AAAE4CEE9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495593-EC82-42A3-9344-2F1418C3A939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3" name="Picture 2" descr="A bowl of food on a table&#10;&#10;Description automatically generated">
            <a:extLst>
              <a:ext uri="{FF2B5EF4-FFF2-40B4-BE49-F238E27FC236}">
                <a16:creationId xmlns:a16="http://schemas.microsoft.com/office/drawing/2014/main" xmlns="" id="{153EA32A-6FA9-4DF9-BA6E-65172E20C5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2" r="12214"/>
          <a:stretch/>
        </p:blipFill>
        <p:spPr>
          <a:xfrm>
            <a:off x="5476009" y="2009550"/>
            <a:ext cx="3399558" cy="4419537"/>
          </a:xfrm>
          <a:prstGeom prst="rect">
            <a:avLst/>
          </a:prstGeom>
        </p:spPr>
      </p:pic>
      <p:pic>
        <p:nvPicPr>
          <p:cNvPr id="6" name="Picture 5" descr="A plate of fresh fruit and vegetables&#10;&#10;Description automatically generated">
            <a:extLst>
              <a:ext uri="{FF2B5EF4-FFF2-40B4-BE49-F238E27FC236}">
                <a16:creationId xmlns:a16="http://schemas.microsoft.com/office/drawing/2014/main" xmlns="" id="{95A76022-560B-4762-ABE3-D6669460E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2" t="1" r="13808" b="-5088"/>
          <a:stretch/>
        </p:blipFill>
        <p:spPr>
          <a:xfrm>
            <a:off x="8776019" y="2009551"/>
            <a:ext cx="3415981" cy="46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0CF065-9F71-4C36-879E-2121A3068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3C1B3F-503F-4E19-BBFC-8FE274E2BCD4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720196-C2CF-4E36-B6A0-43E14A07A2B0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4" name="Picture 3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xmlns="" id="{6C1BB4D8-A985-47E2-A189-A458F8D8F9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9" r="12397" b="2848"/>
          <a:stretch/>
        </p:blipFill>
        <p:spPr>
          <a:xfrm>
            <a:off x="5476010" y="1871330"/>
            <a:ext cx="3399558" cy="4557757"/>
          </a:xfrm>
          <a:prstGeom prst="rect">
            <a:avLst/>
          </a:prstGeom>
        </p:spPr>
      </p:pic>
      <p:pic>
        <p:nvPicPr>
          <p:cNvPr id="6" name="Picture 5" descr="A blue bicycle in a room&#10;&#10;Description automatically generated">
            <a:extLst>
              <a:ext uri="{FF2B5EF4-FFF2-40B4-BE49-F238E27FC236}">
                <a16:creationId xmlns:a16="http://schemas.microsoft.com/office/drawing/2014/main" xmlns="" id="{0AA2880F-8EA1-43EA-918A-C428726020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0" r="9905"/>
          <a:stretch/>
        </p:blipFill>
        <p:spPr>
          <a:xfrm>
            <a:off x="8875567" y="1871330"/>
            <a:ext cx="3316434" cy="45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9C1A785-B194-42BB-9236-9533EFA32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017CB7-9F0A-4B93-9B2F-65B0788E5506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0D80A0-B134-4912-8A3E-027AEE82F95B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27863278-7D33-4654-9456-16860C768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3" r="23238"/>
          <a:stretch/>
        </p:blipFill>
        <p:spPr>
          <a:xfrm>
            <a:off x="8796564" y="1870852"/>
            <a:ext cx="3402176" cy="4558235"/>
          </a:xfrm>
          <a:prstGeom prst="rect">
            <a:avLst/>
          </a:prstGeom>
        </p:spPr>
      </p:pic>
      <p:pic>
        <p:nvPicPr>
          <p:cNvPr id="5" name="Picture 4" descr="A picture containing person, sky, man, wall&#10;&#10;Description automatically generated">
            <a:extLst>
              <a:ext uri="{FF2B5EF4-FFF2-40B4-BE49-F238E27FC236}">
                <a16:creationId xmlns:a16="http://schemas.microsoft.com/office/drawing/2014/main" xmlns="" id="{619150DB-4361-4E31-9FD4-E7AB3DFB2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78" r="6324"/>
          <a:stretch/>
        </p:blipFill>
        <p:spPr>
          <a:xfrm>
            <a:off x="5476010" y="1870852"/>
            <a:ext cx="3333806" cy="4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D5E16C5-EA7A-4B03-883B-929D0601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5" r="5170"/>
          <a:stretch/>
        </p:blipFill>
        <p:spPr>
          <a:xfrm>
            <a:off x="-5544" y="0"/>
            <a:ext cx="5476010" cy="642158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FB154B8-55DE-4997-BE9E-776CB7EF0810}"/>
              </a:ext>
            </a:extLst>
          </p:cNvPr>
          <p:cNvSpPr/>
          <p:nvPr/>
        </p:nvSpPr>
        <p:spPr>
          <a:xfrm>
            <a:off x="0" y="0"/>
            <a:ext cx="5476009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810897-73D7-4277-97FD-5A9A1FC6E8FD}"/>
              </a:ext>
            </a:extLst>
          </p:cNvPr>
          <p:cNvSpPr txBox="1"/>
          <p:nvPr/>
        </p:nvSpPr>
        <p:spPr>
          <a:xfrm>
            <a:off x="5770418" y="276628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pic>
        <p:nvPicPr>
          <p:cNvPr id="4" name="Picture 3" descr="A picture containing building, ground, skating, floor&#10;&#10;Description automatically generated">
            <a:extLst>
              <a:ext uri="{FF2B5EF4-FFF2-40B4-BE49-F238E27FC236}">
                <a16:creationId xmlns:a16="http://schemas.microsoft.com/office/drawing/2014/main" xmlns="" id="{05482E8D-4CC7-45E3-94E6-0516E34D5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9" b="29274"/>
          <a:stretch/>
        </p:blipFill>
        <p:spPr>
          <a:xfrm>
            <a:off x="5476010" y="1766369"/>
            <a:ext cx="6715990" cy="2338293"/>
          </a:xfrm>
          <a:prstGeom prst="rect">
            <a:avLst/>
          </a:prstGeom>
        </p:spPr>
      </p:pic>
      <p:pic>
        <p:nvPicPr>
          <p:cNvPr id="6" name="Picture 5" descr="A person riding a motorcycle down a dirt road&#10;&#10;Description automatically generated">
            <a:extLst>
              <a:ext uri="{FF2B5EF4-FFF2-40B4-BE49-F238E27FC236}">
                <a16:creationId xmlns:a16="http://schemas.microsoft.com/office/drawing/2014/main" xmlns="" id="{6A88D64D-383D-4774-BD21-7D60070C2D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5" b="17302"/>
          <a:stretch/>
        </p:blipFill>
        <p:spPr>
          <a:xfrm>
            <a:off x="5470467" y="4104662"/>
            <a:ext cx="6721533" cy="23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276DCC68-E4E1-4740-A8D7-9933170D0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1"/>
          <a:stretch/>
        </p:blipFill>
        <p:spPr>
          <a:xfrm>
            <a:off x="6051835" y="-16122"/>
            <a:ext cx="6131937" cy="322118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6603834" y="3867318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8650432" y="4177064"/>
            <a:ext cx="3286990" cy="125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Think of at least five new products or services that you noticed recently.  What was new about them?  Why did you notice them?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A3411E-92E9-48F0-8703-96A2DE9599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4184" y="4336304"/>
            <a:ext cx="833740" cy="934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7CF19B-293E-4A47-BD8D-7A28ABCB67E2}"/>
              </a:ext>
            </a:extLst>
          </p:cNvPr>
          <p:cNvSpPr txBox="1"/>
          <p:nvPr/>
        </p:nvSpPr>
        <p:spPr>
          <a:xfrm>
            <a:off x="294408" y="457200"/>
            <a:ext cx="559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C497B9-0698-4830-9B4E-D786E0D4AA4A}"/>
              </a:ext>
            </a:extLst>
          </p:cNvPr>
          <p:cNvSpPr txBox="1"/>
          <p:nvPr/>
        </p:nvSpPr>
        <p:spPr>
          <a:xfrm>
            <a:off x="315190" y="1742210"/>
            <a:ext cx="61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Noticing Creativity and Innovation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28147E-7669-448B-A02A-4B4C8A950B61}"/>
              </a:ext>
            </a:extLst>
          </p:cNvPr>
          <p:cNvSpPr/>
          <p:nvPr/>
        </p:nvSpPr>
        <p:spPr>
          <a:xfrm>
            <a:off x="6051834" y="39904"/>
            <a:ext cx="6131937" cy="3165156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18823D92-99C9-4DF6-B6B5-8C1B9EE2C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75"/>
          <a:stretch/>
        </p:blipFill>
        <p:spPr>
          <a:xfrm>
            <a:off x="0" y="3207326"/>
            <a:ext cx="6051835" cy="3221182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257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rain with an umbrella on a cloudy day&#10;&#10;Description automatically generated">
            <a:extLst>
              <a:ext uri="{FF2B5EF4-FFF2-40B4-BE49-F238E27FC236}">
                <a16:creationId xmlns:a16="http://schemas.microsoft.com/office/drawing/2014/main" xmlns="" id="{0B316AE6-ED7E-4C95-9007-DE30C8197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3" r="2055"/>
          <a:stretch/>
        </p:blipFill>
        <p:spPr>
          <a:xfrm>
            <a:off x="0" y="0"/>
            <a:ext cx="5476009" cy="64290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519546"/>
            <a:ext cx="6210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770418" y="1853045"/>
            <a:ext cx="6060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leads to the development of something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results from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potential of the mind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conceive new ideas.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and running a business is a highly creative process.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9121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rain with an umbrella on a cloudy day&#10;&#10;Description automatically generated">
            <a:extLst>
              <a:ext uri="{FF2B5EF4-FFF2-40B4-BE49-F238E27FC236}">
                <a16:creationId xmlns:a16="http://schemas.microsoft.com/office/drawing/2014/main" xmlns="" id="{F7779CA8-9BFE-4306-9327-4CC2A4012B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3" r="2055"/>
          <a:stretch/>
        </p:blipFill>
        <p:spPr>
          <a:xfrm>
            <a:off x="0" y="0"/>
            <a:ext cx="5476009" cy="64290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519546"/>
            <a:ext cx="6210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791200" y="1264228"/>
            <a:ext cx="61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Creativity an Ability or a Process?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CDA9DB-0FE0-4431-9DC9-3F48B2EA9597}"/>
              </a:ext>
            </a:extLst>
          </p:cNvPr>
          <p:cNvSpPr txBox="1"/>
          <p:nvPr/>
        </p:nvSpPr>
        <p:spPr>
          <a:xfrm>
            <a:off x="5845381" y="3304295"/>
            <a:ext cx="60603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</a:t>
            </a:r>
            <a:r>
              <a:rPr lang="en-US" sz="3200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3200" u="sng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en-US" sz="3200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generate new ideas.</a:t>
            </a:r>
            <a:endParaRPr lang="en-US" sz="3600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67E0F3-2E8B-462D-A83B-E62F475B8DCE}"/>
              </a:ext>
            </a:extLst>
          </p:cNvPr>
          <p:cNvSpPr/>
          <p:nvPr/>
        </p:nvSpPr>
        <p:spPr>
          <a:xfrm>
            <a:off x="0" y="0"/>
            <a:ext cx="12192000" cy="1745674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AC583325-E5CA-4A8D-8155-7E36AC00BA60}" type="datetime1">
              <a:rPr lang="en-US" smtClean="0"/>
              <a:pPr algn="ctr"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D980031-200C-46EB-A905-0D9DD9F0457B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1284514" y="207818"/>
            <a:ext cx="962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685ABDA-CE28-4C59-A2D7-AF3B5FD508E1}"/>
              </a:ext>
            </a:extLst>
          </p:cNvPr>
          <p:cNvGrpSpPr/>
          <p:nvPr/>
        </p:nvGrpSpPr>
        <p:grpSpPr>
          <a:xfrm>
            <a:off x="688640" y="3560321"/>
            <a:ext cx="2362222" cy="2362220"/>
            <a:chOff x="688640" y="3560321"/>
            <a:chExt cx="2362222" cy="23622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4F1A9092-A2E5-4CE9-9739-E4CA3F8CF048}"/>
                </a:ext>
              </a:extLst>
            </p:cNvPr>
            <p:cNvSpPr/>
            <p:nvPr/>
          </p:nvSpPr>
          <p:spPr>
            <a:xfrm>
              <a:off x="688640" y="3560321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27998B38-E3F0-4600-9A70-EE4FA38CAB35}"/>
                </a:ext>
              </a:extLst>
            </p:cNvPr>
            <p:cNvSpPr/>
            <p:nvPr/>
          </p:nvSpPr>
          <p:spPr>
            <a:xfrm>
              <a:off x="779686" y="4605083"/>
              <a:ext cx="2132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Imagination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3B469F-4427-42A8-9C01-06E6B8791A06}"/>
              </a:ext>
            </a:extLst>
          </p:cNvPr>
          <p:cNvGrpSpPr/>
          <p:nvPr/>
        </p:nvGrpSpPr>
        <p:grpSpPr>
          <a:xfrm>
            <a:off x="1788189" y="1960069"/>
            <a:ext cx="2362222" cy="2362220"/>
            <a:chOff x="1788189" y="1960069"/>
            <a:chExt cx="2362222" cy="236222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22203FC2-3393-4785-9756-10E3A22E8FD2}"/>
                </a:ext>
              </a:extLst>
            </p:cNvPr>
            <p:cNvSpPr/>
            <p:nvPr/>
          </p:nvSpPr>
          <p:spPr>
            <a:xfrm>
              <a:off x="1788189" y="1960069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FA435818-463C-4ABC-98C5-64519B25A2D2}"/>
                </a:ext>
              </a:extLst>
            </p:cNvPr>
            <p:cNvSpPr/>
            <p:nvPr/>
          </p:nvSpPr>
          <p:spPr>
            <a:xfrm>
              <a:off x="1903201" y="2814487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and Information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B996CEA-D678-45AE-85EB-EA4BEF577F42}"/>
              </a:ext>
            </a:extLst>
          </p:cNvPr>
          <p:cNvGrpSpPr/>
          <p:nvPr/>
        </p:nvGrpSpPr>
        <p:grpSpPr>
          <a:xfrm>
            <a:off x="3948062" y="1970296"/>
            <a:ext cx="2362222" cy="2362220"/>
            <a:chOff x="3948062" y="1970296"/>
            <a:chExt cx="2362222" cy="236222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F9C6FBEB-7798-453D-B6C9-9F35D0E80673}"/>
                </a:ext>
              </a:extLst>
            </p:cNvPr>
            <p:cNvSpPr/>
            <p:nvPr/>
          </p:nvSpPr>
          <p:spPr>
            <a:xfrm>
              <a:off x="3948062" y="1970296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A07893AF-90EA-4C61-BB44-8580749F357F}"/>
                </a:ext>
              </a:extLst>
            </p:cNvPr>
            <p:cNvSpPr/>
            <p:nvPr/>
          </p:nvSpPr>
          <p:spPr>
            <a:xfrm>
              <a:off x="4077082" y="2814487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Analytical</a:t>
              </a:r>
            </a:p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D6C2EFC-4E93-430A-B401-AABA04EB63B3}"/>
              </a:ext>
            </a:extLst>
          </p:cNvPr>
          <p:cNvGrpSpPr/>
          <p:nvPr/>
        </p:nvGrpSpPr>
        <p:grpSpPr>
          <a:xfrm>
            <a:off x="6107935" y="1970296"/>
            <a:ext cx="2362222" cy="2362220"/>
            <a:chOff x="6107935" y="1970296"/>
            <a:chExt cx="2362222" cy="236222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F1E9AC3A-B596-407B-AB60-4D7A85761263}"/>
                </a:ext>
              </a:extLst>
            </p:cNvPr>
            <p:cNvSpPr/>
            <p:nvPr/>
          </p:nvSpPr>
          <p:spPr>
            <a:xfrm>
              <a:off x="6107935" y="1970296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3B50109E-E075-4994-AB87-9FE758D121A0}"/>
                </a:ext>
              </a:extLst>
            </p:cNvPr>
            <p:cNvSpPr/>
            <p:nvPr/>
          </p:nvSpPr>
          <p:spPr>
            <a:xfrm>
              <a:off x="6234155" y="2814487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 Thinking Skills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D4BA8A9-6D80-40AA-A201-5A1F46B068B1}"/>
              </a:ext>
            </a:extLst>
          </p:cNvPr>
          <p:cNvGrpSpPr/>
          <p:nvPr/>
        </p:nvGrpSpPr>
        <p:grpSpPr>
          <a:xfrm>
            <a:off x="8267808" y="1970296"/>
            <a:ext cx="2362222" cy="2362220"/>
            <a:chOff x="8267808" y="1970296"/>
            <a:chExt cx="2362222" cy="23622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17F61F17-21D9-4C83-AE65-801639FB5E39}"/>
                </a:ext>
              </a:extLst>
            </p:cNvPr>
            <p:cNvSpPr/>
            <p:nvPr/>
          </p:nvSpPr>
          <p:spPr>
            <a:xfrm>
              <a:off x="8267808" y="1970296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B6DFA2BE-F94B-41AD-A528-9AAD021D8B4F}"/>
                </a:ext>
              </a:extLst>
            </p:cNvPr>
            <p:cNvSpPr/>
            <p:nvPr/>
          </p:nvSpPr>
          <p:spPr>
            <a:xfrm>
              <a:off x="8406959" y="2814487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Problem-Solving Skills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66888C-ED35-427E-8A23-24DECBF70421}"/>
              </a:ext>
            </a:extLst>
          </p:cNvPr>
          <p:cNvGrpSpPr/>
          <p:nvPr/>
        </p:nvGrpSpPr>
        <p:grpSpPr>
          <a:xfrm>
            <a:off x="2854117" y="3560321"/>
            <a:ext cx="2362222" cy="2362220"/>
            <a:chOff x="2854117" y="3560321"/>
            <a:chExt cx="2362222" cy="23622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498B870-0CB3-439C-AABF-CEAC772D8DF7}"/>
                </a:ext>
              </a:extLst>
            </p:cNvPr>
            <p:cNvSpPr/>
            <p:nvPr/>
          </p:nvSpPr>
          <p:spPr>
            <a:xfrm>
              <a:off x="2854117" y="3560321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BFDC1635-2DB9-4523-A978-12622BE1DF67}"/>
                </a:ext>
              </a:extLst>
            </p:cNvPr>
            <p:cNvSpPr/>
            <p:nvPr/>
          </p:nvSpPr>
          <p:spPr>
            <a:xfrm>
              <a:off x="2993266" y="4601773"/>
              <a:ext cx="2132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Curiosity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3031622-1796-4273-8C10-3F16EFB864A1}"/>
              </a:ext>
            </a:extLst>
          </p:cNvPr>
          <p:cNvGrpSpPr/>
          <p:nvPr/>
        </p:nvGrpSpPr>
        <p:grpSpPr>
          <a:xfrm>
            <a:off x="5019594" y="3560321"/>
            <a:ext cx="2362222" cy="2362220"/>
            <a:chOff x="5019594" y="3560321"/>
            <a:chExt cx="2362222" cy="23622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1E716BFE-B5A1-415F-A888-AC33DD8C81E5}"/>
                </a:ext>
              </a:extLst>
            </p:cNvPr>
            <p:cNvSpPr/>
            <p:nvPr/>
          </p:nvSpPr>
          <p:spPr>
            <a:xfrm>
              <a:off x="5019594" y="3560321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DCE4A59A-47E5-45E6-9C78-1E5234D241A2}"/>
                </a:ext>
              </a:extLst>
            </p:cNvPr>
            <p:cNvSpPr/>
            <p:nvPr/>
          </p:nvSpPr>
          <p:spPr>
            <a:xfrm>
              <a:off x="5168140" y="4536517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Observation Skills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350782-1D90-4BBA-AC77-6C4B59FD81C3}"/>
              </a:ext>
            </a:extLst>
          </p:cNvPr>
          <p:cNvGrpSpPr/>
          <p:nvPr/>
        </p:nvGrpSpPr>
        <p:grpSpPr>
          <a:xfrm>
            <a:off x="7185071" y="3560321"/>
            <a:ext cx="2362222" cy="2362220"/>
            <a:chOff x="7185071" y="3560321"/>
            <a:chExt cx="2362222" cy="236222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9B179818-CEE8-4238-9432-A8ED3752811C}"/>
                </a:ext>
              </a:extLst>
            </p:cNvPr>
            <p:cNvSpPr/>
            <p:nvPr/>
          </p:nvSpPr>
          <p:spPr>
            <a:xfrm>
              <a:off x="7185071" y="3560321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6D74446A-E05C-457B-8597-B7A373173BAB}"/>
                </a:ext>
              </a:extLst>
            </p:cNvPr>
            <p:cNvSpPr/>
            <p:nvPr/>
          </p:nvSpPr>
          <p:spPr>
            <a:xfrm>
              <a:off x="7288094" y="4601773"/>
              <a:ext cx="2132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Intuition</a:t>
              </a:r>
              <a:endParaRPr lang="en-CA" dirty="0">
                <a:solidFill>
                  <a:srgbClr val="0DB14B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C180D51-0BB7-46D7-8C7B-E3F93F9E8F93}"/>
              </a:ext>
            </a:extLst>
          </p:cNvPr>
          <p:cNvGrpSpPr/>
          <p:nvPr/>
        </p:nvGrpSpPr>
        <p:grpSpPr>
          <a:xfrm>
            <a:off x="9350546" y="3560321"/>
            <a:ext cx="2362222" cy="2362220"/>
            <a:chOff x="9350546" y="3560321"/>
            <a:chExt cx="2362222" cy="236222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8542BC0-4896-4114-90AA-40363F4AA00D}"/>
                </a:ext>
              </a:extLst>
            </p:cNvPr>
            <p:cNvSpPr/>
            <p:nvPr/>
          </p:nvSpPr>
          <p:spPr>
            <a:xfrm>
              <a:off x="9350546" y="3560321"/>
              <a:ext cx="2362222" cy="2362220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D4C75637-1CF5-4E5A-97A6-182B0CEC9E46}"/>
                </a:ext>
              </a:extLst>
            </p:cNvPr>
            <p:cNvSpPr/>
            <p:nvPr/>
          </p:nvSpPr>
          <p:spPr>
            <a:xfrm>
              <a:off x="9511196" y="4463273"/>
              <a:ext cx="21320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</a:t>
              </a:r>
            </a:p>
            <a:p>
              <a:pPr algn="ctr"/>
              <a:r>
                <a:rPr lang="en-US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Judgmental</a:t>
              </a:r>
              <a:endParaRPr lang="en-CA" dirty="0">
                <a:solidFill>
                  <a:srgbClr val="0DB1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0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D1A1BF0-4D6D-405A-BF4E-59F868AA16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9/23/2019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7510CB-74E3-452E-BEEF-6874A0CFF291}"/>
              </a:ext>
            </a:extLst>
          </p:cNvPr>
          <p:cNvSpPr/>
          <p:nvPr/>
        </p:nvSpPr>
        <p:spPr>
          <a:xfrm>
            <a:off x="6293376" y="831712"/>
            <a:ext cx="4915438" cy="491543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816FBB-1E48-44DF-BF80-E07DFA6A1F1C}"/>
              </a:ext>
            </a:extLst>
          </p:cNvPr>
          <p:cNvSpPr txBox="1"/>
          <p:nvPr/>
        </p:nvSpPr>
        <p:spPr>
          <a:xfrm>
            <a:off x="6695213" y="2275611"/>
            <a:ext cx="416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C39288-2375-4B57-A638-3D7F62981481}"/>
              </a:ext>
            </a:extLst>
          </p:cNvPr>
          <p:cNvSpPr txBox="1"/>
          <p:nvPr/>
        </p:nvSpPr>
        <p:spPr>
          <a:xfrm>
            <a:off x="7173194" y="3124201"/>
            <a:ext cx="370608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8ECF3461-97F9-46F3-B1A9-0F6E5D0AD0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82000"/>
      </p:ext>
    </p:extLst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rain with an umbrella on a cloudy day&#10;&#10;Description automatically generated">
            <a:extLst>
              <a:ext uri="{FF2B5EF4-FFF2-40B4-BE49-F238E27FC236}">
                <a16:creationId xmlns:a16="http://schemas.microsoft.com/office/drawing/2014/main" xmlns="" id="{BA0B3AA4-51FF-4270-827B-0F73B0FDC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3" r="2055"/>
          <a:stretch/>
        </p:blipFill>
        <p:spPr>
          <a:xfrm>
            <a:off x="0" y="0"/>
            <a:ext cx="5476009" cy="64290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519546"/>
            <a:ext cx="6210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791200" y="1264228"/>
            <a:ext cx="61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Creativity an Ability or a Process?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CDA9DB-0FE0-4431-9DC9-3F48B2EA9597}"/>
              </a:ext>
            </a:extLst>
          </p:cNvPr>
          <p:cNvSpPr txBox="1"/>
          <p:nvPr/>
        </p:nvSpPr>
        <p:spPr>
          <a:xfrm>
            <a:off x="5845381" y="3304295"/>
            <a:ext cx="60603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</a:t>
            </a:r>
            <a:r>
              <a:rPr lang="en-US" sz="3200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3200" u="sng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sz="3200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generate new ideas.</a:t>
            </a:r>
            <a:endParaRPr lang="en-US" sz="3600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ED92FA4D-AAC2-4FB5-B701-D5F03A3C4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99" b="34806"/>
          <a:stretch/>
        </p:blipFill>
        <p:spPr>
          <a:xfrm>
            <a:off x="0" y="0"/>
            <a:ext cx="12191999" cy="226967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4420EA-D22B-4299-A390-2A692734C6C7}"/>
              </a:ext>
            </a:extLst>
          </p:cNvPr>
          <p:cNvSpPr/>
          <p:nvPr/>
        </p:nvSpPr>
        <p:spPr>
          <a:xfrm>
            <a:off x="0" y="0"/>
            <a:ext cx="12192000" cy="2269672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1398815" y="207818"/>
            <a:ext cx="939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2A5F-711C-4802-B4F9-52DF41DB047B}"/>
              </a:ext>
            </a:extLst>
          </p:cNvPr>
          <p:cNvSpPr txBox="1"/>
          <p:nvPr/>
        </p:nvSpPr>
        <p:spPr>
          <a:xfrm>
            <a:off x="2633471" y="1439166"/>
            <a:ext cx="692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Linear process?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0442BB0-F4D0-4F45-9B9F-D9F9B1C766CB}"/>
              </a:ext>
            </a:extLst>
          </p:cNvPr>
          <p:cNvCxnSpPr>
            <a:cxnSpLocks/>
          </p:cNvCxnSpPr>
          <p:nvPr/>
        </p:nvCxnSpPr>
        <p:spPr>
          <a:xfrm flipH="1">
            <a:off x="2206563" y="4230321"/>
            <a:ext cx="7778875" cy="0"/>
          </a:xfrm>
          <a:prstGeom prst="straightConnector1">
            <a:avLst/>
          </a:prstGeom>
          <a:ln w="92075">
            <a:solidFill>
              <a:srgbClr val="0DB14B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C22407A-C75C-49E4-B7A4-2E119B89756E}"/>
              </a:ext>
            </a:extLst>
          </p:cNvPr>
          <p:cNvSpPr/>
          <p:nvPr/>
        </p:nvSpPr>
        <p:spPr>
          <a:xfrm>
            <a:off x="1112799" y="256450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42898F-0BF0-4C01-AA7C-0E4B4A4FE7C9}"/>
              </a:ext>
            </a:extLst>
          </p:cNvPr>
          <p:cNvSpPr txBox="1"/>
          <p:nvPr/>
        </p:nvSpPr>
        <p:spPr>
          <a:xfrm>
            <a:off x="1057267" y="3507046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B92E888-83B3-4E37-A675-B870559EFC3B}"/>
              </a:ext>
            </a:extLst>
          </p:cNvPr>
          <p:cNvSpPr/>
          <p:nvPr/>
        </p:nvSpPr>
        <p:spPr>
          <a:xfrm>
            <a:off x="7747574" y="256450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00CD9-D36D-499D-8987-4EE5D91C750C}"/>
              </a:ext>
            </a:extLst>
          </p:cNvPr>
          <p:cNvSpPr txBox="1"/>
          <p:nvPr/>
        </p:nvSpPr>
        <p:spPr>
          <a:xfrm>
            <a:off x="7692042" y="3507046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15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7D660A42-16A4-4C54-91A1-9D53E62A9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99" b="34806"/>
          <a:stretch/>
        </p:blipFill>
        <p:spPr>
          <a:xfrm>
            <a:off x="0" y="0"/>
            <a:ext cx="12191999" cy="22696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878E6-1501-40E1-84C2-7940EA108484}"/>
              </a:ext>
            </a:extLst>
          </p:cNvPr>
          <p:cNvSpPr/>
          <p:nvPr/>
        </p:nvSpPr>
        <p:spPr>
          <a:xfrm>
            <a:off x="-1" y="0"/>
            <a:ext cx="12192000" cy="2269672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1398815" y="207818"/>
            <a:ext cx="939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2A5F-711C-4802-B4F9-52DF41DB047B}"/>
              </a:ext>
            </a:extLst>
          </p:cNvPr>
          <p:cNvSpPr txBox="1"/>
          <p:nvPr/>
        </p:nvSpPr>
        <p:spPr>
          <a:xfrm>
            <a:off x="2633471" y="1439166"/>
            <a:ext cx="692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Non-linear process?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C22407A-C75C-49E4-B7A4-2E119B89756E}"/>
              </a:ext>
            </a:extLst>
          </p:cNvPr>
          <p:cNvSpPr/>
          <p:nvPr/>
        </p:nvSpPr>
        <p:spPr>
          <a:xfrm>
            <a:off x="1112799" y="256450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B92E888-83B3-4E37-A675-B870559EFC3B}"/>
              </a:ext>
            </a:extLst>
          </p:cNvPr>
          <p:cNvSpPr/>
          <p:nvPr/>
        </p:nvSpPr>
        <p:spPr>
          <a:xfrm>
            <a:off x="7747574" y="256450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A1A5CC66-D805-4603-BD33-79223968A799}"/>
              </a:ext>
            </a:extLst>
          </p:cNvPr>
          <p:cNvSpPr/>
          <p:nvPr/>
        </p:nvSpPr>
        <p:spPr>
          <a:xfrm>
            <a:off x="3780064" y="3390364"/>
            <a:ext cx="4523555" cy="2051340"/>
          </a:xfrm>
          <a:custGeom>
            <a:avLst/>
            <a:gdLst>
              <a:gd name="connsiteX0" fmla="*/ 0 w 4523555"/>
              <a:gd name="connsiteY0" fmla="*/ 1002022 h 2051340"/>
              <a:gd name="connsiteX1" fmla="*/ 783772 w 4523555"/>
              <a:gd name="connsiteY1" fmla="*/ 348879 h 2051340"/>
              <a:gd name="connsiteX2" fmla="*/ 1208315 w 4523555"/>
              <a:gd name="connsiteY2" fmla="*/ 1116322 h 2051340"/>
              <a:gd name="connsiteX3" fmla="*/ 1453243 w 4523555"/>
              <a:gd name="connsiteY3" fmla="*/ 120279 h 2051340"/>
              <a:gd name="connsiteX4" fmla="*/ 2645229 w 4523555"/>
              <a:gd name="connsiteY4" fmla="*/ 1230622 h 2051340"/>
              <a:gd name="connsiteX5" fmla="*/ 1877786 w 4523555"/>
              <a:gd name="connsiteY5" fmla="*/ 2047050 h 2051340"/>
              <a:gd name="connsiteX6" fmla="*/ 1551215 w 4523555"/>
              <a:gd name="connsiteY6" fmla="*/ 879557 h 2051340"/>
              <a:gd name="connsiteX7" fmla="*/ 3290207 w 4523555"/>
              <a:gd name="connsiteY7" fmla="*/ 414193 h 2051340"/>
              <a:gd name="connsiteX8" fmla="*/ 2726872 w 4523555"/>
              <a:gd name="connsiteY8" fmla="*/ 1761300 h 2051340"/>
              <a:gd name="connsiteX9" fmla="*/ 2351315 w 4523555"/>
              <a:gd name="connsiteY9" fmla="*/ 781586 h 2051340"/>
              <a:gd name="connsiteX10" fmla="*/ 2881993 w 4523555"/>
              <a:gd name="connsiteY10" fmla="*/ 22307 h 2051340"/>
              <a:gd name="connsiteX11" fmla="*/ 3086100 w 4523555"/>
              <a:gd name="connsiteY11" fmla="*/ 1663329 h 2051340"/>
              <a:gd name="connsiteX12" fmla="*/ 3698422 w 4523555"/>
              <a:gd name="connsiteY12" fmla="*/ 822407 h 2051340"/>
              <a:gd name="connsiteX13" fmla="*/ 3175907 w 4523555"/>
              <a:gd name="connsiteY13" fmla="*/ 30472 h 2051340"/>
              <a:gd name="connsiteX14" fmla="*/ 3486150 w 4523555"/>
              <a:gd name="connsiteY14" fmla="*/ 1614343 h 2051340"/>
              <a:gd name="connsiteX15" fmla="*/ 3763736 w 4523555"/>
              <a:gd name="connsiteY15" fmla="*/ 912215 h 2051340"/>
              <a:gd name="connsiteX16" fmla="*/ 4490357 w 4523555"/>
              <a:gd name="connsiteY16" fmla="*/ 814243 h 2051340"/>
              <a:gd name="connsiteX17" fmla="*/ 4400550 w 4523555"/>
              <a:gd name="connsiteY17" fmla="*/ 1042843 h 205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23555" h="2051340">
                <a:moveTo>
                  <a:pt x="0" y="1002022"/>
                </a:moveTo>
                <a:cubicBezTo>
                  <a:pt x="291193" y="665925"/>
                  <a:pt x="582386" y="329829"/>
                  <a:pt x="783772" y="348879"/>
                </a:cubicBezTo>
                <a:cubicBezTo>
                  <a:pt x="985158" y="367929"/>
                  <a:pt x="1096737" y="1154422"/>
                  <a:pt x="1208315" y="1116322"/>
                </a:cubicBezTo>
                <a:cubicBezTo>
                  <a:pt x="1319893" y="1078222"/>
                  <a:pt x="1213757" y="101229"/>
                  <a:pt x="1453243" y="120279"/>
                </a:cubicBezTo>
                <a:cubicBezTo>
                  <a:pt x="1692729" y="139329"/>
                  <a:pt x="2574472" y="909494"/>
                  <a:pt x="2645229" y="1230622"/>
                </a:cubicBezTo>
                <a:cubicBezTo>
                  <a:pt x="2715986" y="1551750"/>
                  <a:pt x="2060122" y="2105561"/>
                  <a:pt x="1877786" y="2047050"/>
                </a:cubicBezTo>
                <a:cubicBezTo>
                  <a:pt x="1695450" y="1988539"/>
                  <a:pt x="1315812" y="1151700"/>
                  <a:pt x="1551215" y="879557"/>
                </a:cubicBezTo>
                <a:cubicBezTo>
                  <a:pt x="1786618" y="607414"/>
                  <a:pt x="3094264" y="267236"/>
                  <a:pt x="3290207" y="414193"/>
                </a:cubicBezTo>
                <a:cubicBezTo>
                  <a:pt x="3486150" y="561150"/>
                  <a:pt x="2883354" y="1700068"/>
                  <a:pt x="2726872" y="1761300"/>
                </a:cubicBezTo>
                <a:cubicBezTo>
                  <a:pt x="2570390" y="1822532"/>
                  <a:pt x="2325462" y="1071418"/>
                  <a:pt x="2351315" y="781586"/>
                </a:cubicBezTo>
                <a:cubicBezTo>
                  <a:pt x="2377168" y="491754"/>
                  <a:pt x="2759529" y="-124650"/>
                  <a:pt x="2881993" y="22307"/>
                </a:cubicBezTo>
                <a:cubicBezTo>
                  <a:pt x="3004457" y="169264"/>
                  <a:pt x="2950029" y="1529979"/>
                  <a:pt x="3086100" y="1663329"/>
                </a:cubicBezTo>
                <a:cubicBezTo>
                  <a:pt x="3222171" y="1796679"/>
                  <a:pt x="3683454" y="1094550"/>
                  <a:pt x="3698422" y="822407"/>
                </a:cubicBezTo>
                <a:cubicBezTo>
                  <a:pt x="3713390" y="550264"/>
                  <a:pt x="3211286" y="-101517"/>
                  <a:pt x="3175907" y="30472"/>
                </a:cubicBezTo>
                <a:cubicBezTo>
                  <a:pt x="3140528" y="162461"/>
                  <a:pt x="3388179" y="1467386"/>
                  <a:pt x="3486150" y="1614343"/>
                </a:cubicBezTo>
                <a:cubicBezTo>
                  <a:pt x="3584121" y="1761300"/>
                  <a:pt x="3596368" y="1045565"/>
                  <a:pt x="3763736" y="912215"/>
                </a:cubicBezTo>
                <a:cubicBezTo>
                  <a:pt x="3931104" y="778865"/>
                  <a:pt x="4384221" y="792472"/>
                  <a:pt x="4490357" y="814243"/>
                </a:cubicBezTo>
                <a:cubicBezTo>
                  <a:pt x="4596493" y="836014"/>
                  <a:pt x="4415518" y="989775"/>
                  <a:pt x="4400550" y="1042843"/>
                </a:cubicBezTo>
              </a:path>
            </a:pathLst>
          </a:custGeom>
          <a:noFill/>
          <a:ln w="5715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10651F3-8783-42AA-831F-2A384C8CAF16}"/>
              </a:ext>
            </a:extLst>
          </p:cNvPr>
          <p:cNvSpPr txBox="1"/>
          <p:nvPr/>
        </p:nvSpPr>
        <p:spPr>
          <a:xfrm>
            <a:off x="1057267" y="3507046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27B6D8-A395-4A85-BACB-C06CEEBF7399}"/>
              </a:ext>
            </a:extLst>
          </p:cNvPr>
          <p:cNvSpPr txBox="1"/>
          <p:nvPr/>
        </p:nvSpPr>
        <p:spPr>
          <a:xfrm>
            <a:off x="7692042" y="3507046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light&#10;&#10;Description automatically generated">
            <a:extLst>
              <a:ext uri="{FF2B5EF4-FFF2-40B4-BE49-F238E27FC236}">
                <a16:creationId xmlns:a16="http://schemas.microsoft.com/office/drawing/2014/main" xmlns="" id="{95378764-B4DF-4B6F-95F9-13A865E6BF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9/23/2019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9928E5-769D-4E3D-8712-D294E88A5F6F}"/>
              </a:ext>
            </a:extLst>
          </p:cNvPr>
          <p:cNvSpPr/>
          <p:nvPr/>
        </p:nvSpPr>
        <p:spPr>
          <a:xfrm>
            <a:off x="6328907" y="-419724"/>
            <a:ext cx="4684614" cy="4684614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11503F-0589-432C-AD31-1521CE16AD37}"/>
              </a:ext>
            </a:extLst>
          </p:cNvPr>
          <p:cNvSpPr txBox="1"/>
          <p:nvPr/>
        </p:nvSpPr>
        <p:spPr>
          <a:xfrm>
            <a:off x="6064829" y="508295"/>
            <a:ext cx="521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5DFCEB-78C7-4B11-8BB9-E6BB9FAE2D36}"/>
              </a:ext>
            </a:extLst>
          </p:cNvPr>
          <p:cNvSpPr txBox="1"/>
          <p:nvPr/>
        </p:nvSpPr>
        <p:spPr>
          <a:xfrm>
            <a:off x="6807778" y="2077955"/>
            <a:ext cx="3726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An epiphany process?</a:t>
            </a:r>
          </a:p>
        </p:txBody>
      </p:sp>
      <p:pic>
        <p:nvPicPr>
          <p:cNvPr id="12" name="Picture 11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9A170CEB-2654-4362-B5D1-3443A8339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8395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67ACC4-469C-4258-859B-4AB72565D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7" b="30768"/>
          <a:stretch/>
        </p:blipFill>
        <p:spPr>
          <a:xfrm>
            <a:off x="0" y="2063554"/>
            <a:ext cx="12192000" cy="43655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67E0F3-2E8B-462D-A83B-E62F475B8DCE}"/>
              </a:ext>
            </a:extLst>
          </p:cNvPr>
          <p:cNvSpPr/>
          <p:nvPr/>
        </p:nvSpPr>
        <p:spPr>
          <a:xfrm>
            <a:off x="0" y="0"/>
            <a:ext cx="12192000" cy="2063554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997E00C-9CCB-45E3-849B-4F4175ACA154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1251858" y="207818"/>
            <a:ext cx="968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2A5F-711C-4802-B4F9-52DF41DB047B}"/>
              </a:ext>
            </a:extLst>
          </p:cNvPr>
          <p:cNvSpPr txBox="1"/>
          <p:nvPr/>
        </p:nvSpPr>
        <p:spPr>
          <a:xfrm>
            <a:off x="2633471" y="1337304"/>
            <a:ext cx="692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A percolating process?</a:t>
            </a:r>
          </a:p>
        </p:txBody>
      </p:sp>
    </p:spTree>
    <p:extLst>
      <p:ext uri="{BB962C8B-B14F-4D97-AF65-F5344CB8AC3E}">
        <p14:creationId xmlns:p14="http://schemas.microsoft.com/office/powerpoint/2010/main" val="427750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67ACC4-469C-4258-859B-4AB72565D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62" b="15090"/>
          <a:stretch/>
        </p:blipFill>
        <p:spPr>
          <a:xfrm>
            <a:off x="0" y="2071058"/>
            <a:ext cx="12192000" cy="43580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67E0F3-2E8B-462D-A83B-E62F475B8DCE}"/>
              </a:ext>
            </a:extLst>
          </p:cNvPr>
          <p:cNvSpPr/>
          <p:nvPr/>
        </p:nvSpPr>
        <p:spPr>
          <a:xfrm>
            <a:off x="0" y="0"/>
            <a:ext cx="12192000" cy="2063554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997E00C-9CCB-45E3-849B-4F4175ACA154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1251858" y="207818"/>
            <a:ext cx="968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2A5F-711C-4802-B4F9-52DF41DB047B}"/>
              </a:ext>
            </a:extLst>
          </p:cNvPr>
          <p:cNvSpPr txBox="1"/>
          <p:nvPr/>
        </p:nvSpPr>
        <p:spPr>
          <a:xfrm>
            <a:off x="2633471" y="1337304"/>
            <a:ext cx="692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An incubation process?</a:t>
            </a:r>
          </a:p>
        </p:txBody>
      </p:sp>
    </p:spTree>
    <p:extLst>
      <p:ext uri="{BB962C8B-B14F-4D97-AF65-F5344CB8AC3E}">
        <p14:creationId xmlns:p14="http://schemas.microsoft.com/office/powerpoint/2010/main" val="748614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FF2F88-C96F-4EBC-B009-84F995DA33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4" r="17540"/>
          <a:stretch/>
        </p:blipFill>
        <p:spPr>
          <a:xfrm>
            <a:off x="7985716" y="-1"/>
            <a:ext cx="4207586" cy="642908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FB154B8-55DE-4997-BE9E-776CB7EF0810}"/>
              </a:ext>
            </a:extLst>
          </p:cNvPr>
          <p:cNvSpPr/>
          <p:nvPr/>
        </p:nvSpPr>
        <p:spPr>
          <a:xfrm>
            <a:off x="7986146" y="-1"/>
            <a:ext cx="4215435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F16498C-9622-476D-8851-29EFEDB2C0EA}"/>
              </a:ext>
            </a:extLst>
          </p:cNvPr>
          <p:cNvSpPr txBox="1"/>
          <p:nvPr/>
        </p:nvSpPr>
        <p:spPr>
          <a:xfrm>
            <a:off x="8200291" y="2217873"/>
            <a:ext cx="371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60C881-87AB-4E86-8665-EB2EC75F3F4E}"/>
              </a:ext>
            </a:extLst>
          </p:cNvPr>
          <p:cNvSpPr txBox="1"/>
          <p:nvPr/>
        </p:nvSpPr>
        <p:spPr>
          <a:xfrm>
            <a:off x="8347761" y="3787533"/>
            <a:ext cx="364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circular process?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AF2F06-C184-4B95-9155-62411BD56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30012D6-813B-4A80-ABED-707D7B519B19}"/>
              </a:ext>
            </a:extLst>
          </p:cNvPr>
          <p:cNvSpPr/>
          <p:nvPr/>
        </p:nvSpPr>
        <p:spPr>
          <a:xfrm>
            <a:off x="1550999" y="1072787"/>
            <a:ext cx="4520649" cy="4520649"/>
          </a:xfrm>
          <a:prstGeom prst="ellipse">
            <a:avLst/>
          </a:prstGeom>
          <a:solidFill>
            <a:schemeClr val="bg1"/>
          </a:solidFill>
          <a:ln w="6032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46039D1-3F11-4ADA-9461-7CF89EB5A8A7}"/>
              </a:ext>
            </a:extLst>
          </p:cNvPr>
          <p:cNvGrpSpPr/>
          <p:nvPr/>
        </p:nvGrpSpPr>
        <p:grpSpPr>
          <a:xfrm>
            <a:off x="2991249" y="294667"/>
            <a:ext cx="1628728" cy="1577341"/>
            <a:chOff x="2991249" y="294667"/>
            <a:chExt cx="1628728" cy="157734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3D636383-2CCD-449A-90B2-255B67287117}"/>
                </a:ext>
              </a:extLst>
            </p:cNvPr>
            <p:cNvSpPr/>
            <p:nvPr/>
          </p:nvSpPr>
          <p:spPr>
            <a:xfrm>
              <a:off x="3000830" y="294667"/>
              <a:ext cx="1577341" cy="15773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8C0EC7EF-4307-44A5-8EEE-11A414568763}"/>
                </a:ext>
              </a:extLst>
            </p:cNvPr>
            <p:cNvSpPr txBox="1"/>
            <p:nvPr/>
          </p:nvSpPr>
          <p:spPr>
            <a:xfrm>
              <a:off x="2991249" y="898671"/>
              <a:ext cx="1628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ECE192E-1423-4033-BFA4-EF019FBE0A34}"/>
              </a:ext>
            </a:extLst>
          </p:cNvPr>
          <p:cNvGrpSpPr/>
          <p:nvPr/>
        </p:nvGrpSpPr>
        <p:grpSpPr>
          <a:xfrm>
            <a:off x="5228472" y="1879657"/>
            <a:ext cx="1676573" cy="1577341"/>
            <a:chOff x="4782602" y="1118812"/>
            <a:chExt cx="1676573" cy="15773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4EBDE6B2-E3AF-4779-BFD6-F32323283FEE}"/>
                </a:ext>
              </a:extLst>
            </p:cNvPr>
            <p:cNvSpPr/>
            <p:nvPr/>
          </p:nvSpPr>
          <p:spPr>
            <a:xfrm rot="12845901">
              <a:off x="4801252" y="1118812"/>
              <a:ext cx="1577341" cy="15773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04B190B-FF6F-4243-8BCC-A004D99C159E}"/>
                </a:ext>
              </a:extLst>
            </p:cNvPr>
            <p:cNvSpPr txBox="1"/>
            <p:nvPr/>
          </p:nvSpPr>
          <p:spPr>
            <a:xfrm>
              <a:off x="4782602" y="1584316"/>
              <a:ext cx="1676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Define Problem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D6CCB7B-E80E-4634-888E-1FFAD4046D16}"/>
              </a:ext>
            </a:extLst>
          </p:cNvPr>
          <p:cNvGrpSpPr/>
          <p:nvPr/>
        </p:nvGrpSpPr>
        <p:grpSpPr>
          <a:xfrm>
            <a:off x="4404656" y="4133243"/>
            <a:ext cx="1676573" cy="1577341"/>
            <a:chOff x="4101807" y="4521582"/>
            <a:chExt cx="1676573" cy="157734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B8701726-7261-4C79-B683-F83D5738D286}"/>
                </a:ext>
              </a:extLst>
            </p:cNvPr>
            <p:cNvSpPr/>
            <p:nvPr/>
          </p:nvSpPr>
          <p:spPr>
            <a:xfrm rot="8759214">
              <a:off x="4136953" y="4521582"/>
              <a:ext cx="1577341" cy="15773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FAB8FA1E-5E32-4071-B723-81D1B34FD4B1}"/>
                </a:ext>
              </a:extLst>
            </p:cNvPr>
            <p:cNvSpPr txBox="1"/>
            <p:nvPr/>
          </p:nvSpPr>
          <p:spPr>
            <a:xfrm>
              <a:off x="4101807" y="5156727"/>
              <a:ext cx="1676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Ideate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1CD0CBE-2282-4FB8-BE61-23663694BAD2}"/>
              </a:ext>
            </a:extLst>
          </p:cNvPr>
          <p:cNvGrpSpPr/>
          <p:nvPr/>
        </p:nvGrpSpPr>
        <p:grpSpPr>
          <a:xfrm>
            <a:off x="1560580" y="4185969"/>
            <a:ext cx="1676573" cy="1577341"/>
            <a:chOff x="1906273" y="4574308"/>
            <a:chExt cx="1676573" cy="157734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76516575-D875-4552-8A66-C0F2DA805BC2}"/>
                </a:ext>
              </a:extLst>
            </p:cNvPr>
            <p:cNvSpPr/>
            <p:nvPr/>
          </p:nvSpPr>
          <p:spPr>
            <a:xfrm rot="13505115">
              <a:off x="1955890" y="4574308"/>
              <a:ext cx="1577341" cy="15773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0938CAB5-BCDB-4CDF-BFBF-0858E8137E25}"/>
                </a:ext>
              </a:extLst>
            </p:cNvPr>
            <p:cNvSpPr txBox="1"/>
            <p:nvPr/>
          </p:nvSpPr>
          <p:spPr>
            <a:xfrm>
              <a:off x="1906273" y="5184413"/>
              <a:ext cx="1676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5509F31-8BCB-43AC-A9B0-61E18A592356}"/>
              </a:ext>
            </a:extLst>
          </p:cNvPr>
          <p:cNvGrpSpPr/>
          <p:nvPr/>
        </p:nvGrpSpPr>
        <p:grpSpPr>
          <a:xfrm>
            <a:off x="840683" y="1835555"/>
            <a:ext cx="1577341" cy="1577341"/>
            <a:chOff x="1252499" y="1074710"/>
            <a:chExt cx="1577341" cy="15773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7636D83D-3E4A-4A1C-A14D-B66D52B1DB5D}"/>
                </a:ext>
              </a:extLst>
            </p:cNvPr>
            <p:cNvSpPr/>
            <p:nvPr/>
          </p:nvSpPr>
          <p:spPr>
            <a:xfrm rot="8100000">
              <a:off x="1252499" y="1074710"/>
              <a:ext cx="1577341" cy="15773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E137DA86-71BA-4C57-9F46-3DDF352E8320}"/>
                </a:ext>
              </a:extLst>
            </p:cNvPr>
            <p:cNvSpPr txBox="1"/>
            <p:nvPr/>
          </p:nvSpPr>
          <p:spPr>
            <a:xfrm>
              <a:off x="1317011" y="1678714"/>
              <a:ext cx="1448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78590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E6226CD5-E7D8-475B-9546-7F8E6F0F9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725" y="2322986"/>
            <a:ext cx="3942732" cy="3942732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xmlns="" id="{712ADDFC-5185-4876-BF66-3D989D1EF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19"/>
          <a:stretch/>
        </p:blipFill>
        <p:spPr>
          <a:xfrm>
            <a:off x="6024246" y="0"/>
            <a:ext cx="6150556" cy="3251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EA0548-EEBD-4EBD-9196-F14A60D87175}"/>
              </a:ext>
            </a:extLst>
          </p:cNvPr>
          <p:cNvSpPr txBox="1"/>
          <p:nvPr/>
        </p:nvSpPr>
        <p:spPr>
          <a:xfrm>
            <a:off x="173185" y="305997"/>
            <a:ext cx="6366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Creativity?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2AA47D-C8C2-4438-A1AC-BFBEB79E4D83}"/>
              </a:ext>
            </a:extLst>
          </p:cNvPr>
          <p:cNvSpPr txBox="1"/>
          <p:nvPr/>
        </p:nvSpPr>
        <p:spPr>
          <a:xfrm>
            <a:off x="173185" y="1752547"/>
            <a:ext cx="533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 Playing With Lego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B3DB722-AAC4-4BEC-92A0-18F33024720F}"/>
              </a:ext>
            </a:extLst>
          </p:cNvPr>
          <p:cNvSpPr/>
          <p:nvPr/>
        </p:nvSpPr>
        <p:spPr>
          <a:xfrm>
            <a:off x="6345926" y="3839182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C73BC9-3EC4-4448-BC76-2BB8ACA8707A}"/>
              </a:ext>
            </a:extLst>
          </p:cNvPr>
          <p:cNvSpPr txBox="1"/>
          <p:nvPr/>
        </p:nvSpPr>
        <p:spPr>
          <a:xfrm>
            <a:off x="8379336" y="3773571"/>
            <a:ext cx="3704812" cy="213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Take the bag of Lego pieces (or other building materials). Working in a small group, construct each of the following objects one at a time: a house, a tree, a car, a robot, a flower. Your instructor will give you different directions before you build each object.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0E04E2-ADA7-4FE8-BE45-514A22B76F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099" y="4093699"/>
            <a:ext cx="1312368" cy="13123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D858BC-B45C-48B8-9F9E-C0F8FC949353}"/>
              </a:ext>
            </a:extLst>
          </p:cNvPr>
          <p:cNvSpPr/>
          <p:nvPr/>
        </p:nvSpPr>
        <p:spPr>
          <a:xfrm>
            <a:off x="6041444" y="0"/>
            <a:ext cx="6150556" cy="3221182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720297B-0B16-4744-A646-80EA7AD410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7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xmlns="" id="{133EA12E-31E0-4D66-8693-383319DBD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64" y="268720"/>
            <a:ext cx="5899026" cy="58990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1034654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352459" y="3616746"/>
            <a:ext cx="3573756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Visually represent the emotion given by the      instructor using your Lego pieces.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A3411E-92E9-48F0-8703-96A2DE9599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416908"/>
            <a:ext cx="1565588" cy="1565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3928D8-B696-4FCC-B945-6BC9E92B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929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E6226CD5-E7D8-475B-9546-7F8E6F0F9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95"/>
          <a:stretch/>
        </p:blipFill>
        <p:spPr>
          <a:xfrm>
            <a:off x="515788" y="2096763"/>
            <a:ext cx="4454529" cy="420973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EA0548-EEBD-4EBD-9196-F14A60D87175}"/>
              </a:ext>
            </a:extLst>
          </p:cNvPr>
          <p:cNvSpPr txBox="1"/>
          <p:nvPr/>
        </p:nvSpPr>
        <p:spPr>
          <a:xfrm>
            <a:off x="173185" y="305997"/>
            <a:ext cx="6366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Creativity?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2AA47D-C8C2-4438-A1AC-BFBEB79E4D83}"/>
              </a:ext>
            </a:extLst>
          </p:cNvPr>
          <p:cNvSpPr txBox="1"/>
          <p:nvPr/>
        </p:nvSpPr>
        <p:spPr>
          <a:xfrm>
            <a:off x="173185" y="1752547"/>
            <a:ext cx="533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 Object Use Brainstorming</a:t>
            </a:r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B3DB722-AAC4-4BEC-92A0-18F33024720F}"/>
              </a:ext>
            </a:extLst>
          </p:cNvPr>
          <p:cNvSpPr/>
          <p:nvPr/>
        </p:nvSpPr>
        <p:spPr>
          <a:xfrm>
            <a:off x="6345926" y="3839182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C73BC9-3EC4-4448-BC76-2BB8ACA8707A}"/>
              </a:ext>
            </a:extLst>
          </p:cNvPr>
          <p:cNvSpPr txBox="1"/>
          <p:nvPr/>
        </p:nvSpPr>
        <p:spPr>
          <a:xfrm>
            <a:off x="8379336" y="4201630"/>
            <a:ext cx="3704812" cy="12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Take any object from your bag.  What is it used for? With your group, brainstorm at least ten other uses for the object.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0E04E2-ADA7-4FE8-BE45-514A22B76F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099" y="4093699"/>
            <a:ext cx="1312368" cy="1312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CEC6DB-8975-448D-9CD8-F586A7ADDF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xmlns="" id="{D699C5DB-7338-4625-9F8A-A9A9C66B64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39"/>
          <a:stretch/>
        </p:blipFill>
        <p:spPr>
          <a:xfrm>
            <a:off x="5923997" y="-1"/>
            <a:ext cx="6268003" cy="32211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A5220D-77C4-49E5-B085-2254E0AB1674}"/>
              </a:ext>
            </a:extLst>
          </p:cNvPr>
          <p:cNvSpPr/>
          <p:nvPr/>
        </p:nvSpPr>
        <p:spPr>
          <a:xfrm>
            <a:off x="6041444" y="-1"/>
            <a:ext cx="6150556" cy="3221182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68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4EB39B9A-12E4-430F-8170-E6A8CDD15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7" r="4374" b="17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C25682-E216-4A64-990D-600519699016}"/>
              </a:ext>
            </a:extLst>
          </p:cNvPr>
          <p:cNvSpPr/>
          <p:nvPr/>
        </p:nvSpPr>
        <p:spPr>
          <a:xfrm>
            <a:off x="0" y="0"/>
            <a:ext cx="5392882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418559-F5E2-4C23-94F8-6E4B71331DF1}"/>
              </a:ext>
            </a:extLst>
          </p:cNvPr>
          <p:cNvSpPr txBox="1"/>
          <p:nvPr/>
        </p:nvSpPr>
        <p:spPr>
          <a:xfrm>
            <a:off x="221673" y="696191"/>
            <a:ext cx="5046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D7C2376-6F1A-4D0C-89A8-85E66A8065A5}"/>
              </a:ext>
            </a:extLst>
          </p:cNvPr>
          <p:cNvSpPr txBox="1"/>
          <p:nvPr/>
        </p:nvSpPr>
        <p:spPr>
          <a:xfrm>
            <a:off x="554183" y="1905001"/>
            <a:ext cx="43191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time, break time, finish time</a:t>
            </a:r>
          </a:p>
          <a:p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exits, emergency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phone use</a:t>
            </a:r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F7317EEA-F751-4E0F-85FA-BBD424B3B9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0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2">
            <a:extLst>
              <a:ext uri="{FF2B5EF4-FFF2-40B4-BE49-F238E27FC236}">
                <a16:creationId xmlns:a16="http://schemas.microsoft.com/office/drawing/2014/main" xmlns="" id="{19454D8A-E883-490A-9B1A-3BEEE473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47" r="14057"/>
          <a:stretch/>
        </p:blipFill>
        <p:spPr>
          <a:xfrm>
            <a:off x="0" y="0"/>
            <a:ext cx="6251503" cy="64290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630620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363BFF-6266-46BC-8D4B-C12F0911FBB8}"/>
              </a:ext>
            </a:extLst>
          </p:cNvPr>
          <p:cNvSpPr txBox="1"/>
          <p:nvPr/>
        </p:nvSpPr>
        <p:spPr>
          <a:xfrm>
            <a:off x="6515041" y="3250361"/>
            <a:ext cx="521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 Object Improvement Brainstorming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335983" y="4243563"/>
            <a:ext cx="3573756" cy="19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Take any object from your bag. How can it be improved?  With your group, brainstorm at least ten ways to make the object better.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48803D-C03A-4085-96EB-C799AE079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012874"/>
            <a:ext cx="1565588" cy="1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7210C7B-56C3-4C07-897E-5F494995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4"/>
          <a:stretch/>
        </p:blipFill>
        <p:spPr>
          <a:xfrm>
            <a:off x="0" y="0"/>
            <a:ext cx="4850296" cy="644047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519546"/>
            <a:ext cx="6210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Innovation?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791200" y="1264228"/>
            <a:ext cx="616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 What is Innovation?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2239007"/>
            <a:ext cx="573231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Innovation is the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ideas generated through creativity. Innovation is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making the ideas a reality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putting them to work. In addition to good ideas, we need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resources, processes and environment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which to implement them.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0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6603834" y="3867318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363BFF-6266-46BC-8D4B-C12F0911FBB8}"/>
              </a:ext>
            </a:extLst>
          </p:cNvPr>
          <p:cNvSpPr txBox="1"/>
          <p:nvPr/>
        </p:nvSpPr>
        <p:spPr>
          <a:xfrm>
            <a:off x="8651036" y="4210954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8651036" y="4611064"/>
            <a:ext cx="3286990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frugal innovation?  Why is it important?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7CF19B-293E-4A47-BD8D-7A28ABCB67E2}"/>
              </a:ext>
            </a:extLst>
          </p:cNvPr>
          <p:cNvSpPr txBox="1"/>
          <p:nvPr/>
        </p:nvSpPr>
        <p:spPr>
          <a:xfrm>
            <a:off x="294408" y="457200"/>
            <a:ext cx="559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Innovation?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C497B9-0698-4830-9B4E-D786E0D4AA4A}"/>
              </a:ext>
            </a:extLst>
          </p:cNvPr>
          <p:cNvSpPr txBox="1"/>
          <p:nvPr/>
        </p:nvSpPr>
        <p:spPr>
          <a:xfrm>
            <a:off x="315190" y="1165086"/>
            <a:ext cx="616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 Frugal Innovation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6DFD5E-93DD-4C03-B1CE-21E8B170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34" y="4161785"/>
            <a:ext cx="1260602" cy="1260602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xmlns="" id="{6F92FF06-9815-4335-ABE0-AA582301DC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01291"/>
            <a:ext cx="6051834" cy="3227795"/>
          </a:xfr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xmlns="" id="{4A4A62AA-09E4-409F-A8FA-E20BD1314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66"/>
          <a:stretch/>
        </p:blipFill>
        <p:spPr>
          <a:xfrm>
            <a:off x="6051835" y="796"/>
            <a:ext cx="6140165" cy="32065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2288D61-CDEB-4C6A-A886-A8FAA7D4B87A}"/>
              </a:ext>
            </a:extLst>
          </p:cNvPr>
          <p:cNvSpPr/>
          <p:nvPr/>
        </p:nvSpPr>
        <p:spPr>
          <a:xfrm>
            <a:off x="6047873" y="0"/>
            <a:ext cx="6144125" cy="3201292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8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5679095"/>
            <a:ext cx="12192000" cy="122059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E8690F-D317-413B-B3CE-72AF9ECEE9F9}"/>
              </a:ext>
            </a:extLst>
          </p:cNvPr>
          <p:cNvSpPr/>
          <p:nvPr/>
        </p:nvSpPr>
        <p:spPr>
          <a:xfrm>
            <a:off x="320159" y="4444229"/>
            <a:ext cx="4029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https://www.ted.com/talks/navi_radjou_creative_problem_solving_in_the_face_of_extreme_limits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655019-0A20-404B-94D4-A8FCE15C53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36" y="1235772"/>
            <a:ext cx="5568098" cy="455588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303FC443-8E86-44BD-806C-805BCF8AA4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502" y="1433775"/>
            <a:ext cx="5244569" cy="2925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99786A-BEF1-4E65-990D-2FE466D9E0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063" y="2381250"/>
            <a:ext cx="1124246" cy="11242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11BC66-A457-4C8B-B214-3E0C1EEC1F54}"/>
              </a:ext>
            </a:extLst>
          </p:cNvPr>
          <p:cNvSpPr/>
          <p:nvPr/>
        </p:nvSpPr>
        <p:spPr>
          <a:xfrm>
            <a:off x="309853" y="1381384"/>
            <a:ext cx="4592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Creative Problem-Solving the Face of Extreme Limits:  Ravi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Nadjou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45BF96-0A25-4D9E-B4A4-9AEFBBFFCA56}"/>
              </a:ext>
            </a:extLst>
          </p:cNvPr>
          <p:cNvSpPr/>
          <p:nvPr/>
        </p:nvSpPr>
        <p:spPr>
          <a:xfrm>
            <a:off x="405630" y="216350"/>
            <a:ext cx="5049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244D1CD-C1CA-4933-B252-D54A8DB63EFA}"/>
              </a:ext>
            </a:extLst>
          </p:cNvPr>
          <p:cNvSpPr/>
          <p:nvPr/>
        </p:nvSpPr>
        <p:spPr>
          <a:xfrm>
            <a:off x="320159" y="4146856"/>
            <a:ext cx="4029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 LINK:</a:t>
            </a:r>
          </a:p>
        </p:txBody>
      </p:sp>
    </p:spTree>
    <p:extLst>
      <p:ext uri="{BB962C8B-B14F-4D97-AF65-F5344CB8AC3E}">
        <p14:creationId xmlns:p14="http://schemas.microsoft.com/office/powerpoint/2010/main" val="373196669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B9B115-B221-44CD-A7B1-66C51DC69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4"/>
          <a:stretch/>
        </p:blipFill>
        <p:spPr>
          <a:xfrm>
            <a:off x="0" y="0"/>
            <a:ext cx="4850296" cy="644047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598142" y="225990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Innovation Skills?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618924" y="1651999"/>
            <a:ext cx="616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 Becoming a Practical Idealist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598142" y="2419335"/>
            <a:ext cx="5732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addition to developing our creativity, we need to be a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idealist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We need to identify what we need to do in order to turn our idea into reality.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659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F90EE14-1EAD-49DC-9808-BF1E43E55D6A}"/>
              </a:ext>
            </a:extLst>
          </p:cNvPr>
          <p:cNvGrpSpPr/>
          <p:nvPr/>
        </p:nvGrpSpPr>
        <p:grpSpPr>
          <a:xfrm>
            <a:off x="9650149" y="2914536"/>
            <a:ext cx="2024053" cy="1214908"/>
            <a:chOff x="9650149" y="2914536"/>
            <a:chExt cx="2024053" cy="12149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BF4CDAB-0E6A-42FF-9A7A-9BB853B3E357}"/>
                </a:ext>
              </a:extLst>
            </p:cNvPr>
            <p:cNvSpPr/>
            <p:nvPr/>
          </p:nvSpPr>
          <p:spPr>
            <a:xfrm>
              <a:off x="10338802" y="2914536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9405511-D37C-4F26-AEBA-31C5DE5618A9}"/>
                </a:ext>
              </a:extLst>
            </p:cNvPr>
            <p:cNvSpPr txBox="1"/>
            <p:nvPr/>
          </p:nvSpPr>
          <p:spPr>
            <a:xfrm>
              <a:off x="10218310" y="3352713"/>
              <a:ext cx="1455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Finances</a:t>
              </a:r>
              <a:endParaRPr lang="en-US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D290E72B-46EA-48F3-BAE0-062AFE08A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0149" y="3800502"/>
              <a:ext cx="752124" cy="291723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354772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Innovation Skills?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3994DB7-0F65-4AEF-AE7F-5182891EE347}"/>
              </a:ext>
            </a:extLst>
          </p:cNvPr>
          <p:cNvGrpSpPr/>
          <p:nvPr/>
        </p:nvGrpSpPr>
        <p:grpSpPr>
          <a:xfrm>
            <a:off x="8338748" y="1920943"/>
            <a:ext cx="1214908" cy="1567206"/>
            <a:chOff x="8331723" y="1920943"/>
            <a:chExt cx="1214908" cy="156720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4C737D0-AA4F-4385-ADC6-B8AEEAA6E1CB}"/>
                </a:ext>
              </a:extLst>
            </p:cNvPr>
            <p:cNvSpPr txBox="1"/>
            <p:nvPr/>
          </p:nvSpPr>
          <p:spPr>
            <a:xfrm>
              <a:off x="8439105" y="2360345"/>
              <a:ext cx="100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endParaRPr lang="en-US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D3D1131-978C-42A1-B7DD-4306D8B25C59}"/>
                </a:ext>
              </a:extLst>
            </p:cNvPr>
            <p:cNvSpPr/>
            <p:nvPr/>
          </p:nvSpPr>
          <p:spPr>
            <a:xfrm>
              <a:off x="8331723" y="1920943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8DD7679A-29EC-4EFF-8059-3BE6D3D57E72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8939176" y="3135851"/>
              <a:ext cx="1" cy="352298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3A8FF4C-CAED-42AB-A667-EC4C76B12281}"/>
              </a:ext>
            </a:extLst>
          </p:cNvPr>
          <p:cNvGrpSpPr/>
          <p:nvPr/>
        </p:nvGrpSpPr>
        <p:grpSpPr>
          <a:xfrm>
            <a:off x="7154760" y="4744603"/>
            <a:ext cx="1455892" cy="1494247"/>
            <a:chOff x="7154760" y="4744603"/>
            <a:chExt cx="1455892" cy="149424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EF40835C-9B2B-4762-BE2C-267A979F07DC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H="1">
              <a:off x="8168640" y="4744603"/>
              <a:ext cx="258106" cy="339224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6A3B4E9-53D7-45F5-9FBB-96DF29F5EF12}"/>
                </a:ext>
              </a:extLst>
            </p:cNvPr>
            <p:cNvSpPr/>
            <p:nvPr/>
          </p:nvSpPr>
          <p:spPr>
            <a:xfrm>
              <a:off x="7275252" y="5023942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FAA9BD1-2AD8-430C-94E9-3EDB5B0B9237}"/>
                </a:ext>
              </a:extLst>
            </p:cNvPr>
            <p:cNvSpPr txBox="1"/>
            <p:nvPr/>
          </p:nvSpPr>
          <p:spPr>
            <a:xfrm>
              <a:off x="7154760" y="5462119"/>
              <a:ext cx="1455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79FD85A-46D1-4B2F-95EF-86BA0ADB20C0}"/>
              </a:ext>
            </a:extLst>
          </p:cNvPr>
          <p:cNvGrpSpPr/>
          <p:nvPr/>
        </p:nvGrpSpPr>
        <p:grpSpPr>
          <a:xfrm>
            <a:off x="6218203" y="2914536"/>
            <a:ext cx="2043294" cy="1214908"/>
            <a:chOff x="6218203" y="2914536"/>
            <a:chExt cx="2043294" cy="121490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14387C43-3651-41DB-B5FC-A7D1FCD796A8}"/>
                </a:ext>
              </a:extLst>
            </p:cNvPr>
            <p:cNvSpPr/>
            <p:nvPr/>
          </p:nvSpPr>
          <p:spPr>
            <a:xfrm>
              <a:off x="6338984" y="2914536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13F380B-E974-493B-8F7A-41D5D6E4CB12}"/>
                </a:ext>
              </a:extLst>
            </p:cNvPr>
            <p:cNvSpPr txBox="1"/>
            <p:nvPr/>
          </p:nvSpPr>
          <p:spPr>
            <a:xfrm>
              <a:off x="6218203" y="3229603"/>
              <a:ext cx="1455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</a:p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</a:t>
              </a:r>
              <a:endParaRPr lang="en-US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3E364316-6EF6-48C0-9B3A-21AE732813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27189" y="3776035"/>
              <a:ext cx="734308" cy="340657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E9BE3D9-5FBE-4C06-8FBB-B3F703DA8EDC}"/>
              </a:ext>
            </a:extLst>
          </p:cNvPr>
          <p:cNvGrpSpPr/>
          <p:nvPr/>
        </p:nvGrpSpPr>
        <p:grpSpPr>
          <a:xfrm>
            <a:off x="9282042" y="4736587"/>
            <a:ext cx="1455892" cy="1502263"/>
            <a:chOff x="9282042" y="4736587"/>
            <a:chExt cx="1455892" cy="150226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D734C84-BD4E-400A-9B2B-399E645112D3}"/>
                </a:ext>
              </a:extLst>
            </p:cNvPr>
            <p:cNvSpPr/>
            <p:nvPr/>
          </p:nvSpPr>
          <p:spPr>
            <a:xfrm>
              <a:off x="9402534" y="5023942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E60B5E-48A1-4B76-8118-287B9175F6E5}"/>
                </a:ext>
              </a:extLst>
            </p:cNvPr>
            <p:cNvSpPr txBox="1"/>
            <p:nvPr/>
          </p:nvSpPr>
          <p:spPr>
            <a:xfrm>
              <a:off x="9282042" y="5462119"/>
              <a:ext cx="1455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endParaRPr lang="en-US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49CDFAEF-E4FF-46EF-B0B2-3978551D1313}"/>
                </a:ext>
              </a:extLst>
            </p:cNvPr>
            <p:cNvCxnSpPr>
              <a:cxnSpLocks/>
            </p:cNvCxnSpPr>
            <p:nvPr/>
          </p:nvCxnSpPr>
          <p:spPr>
            <a:xfrm>
              <a:off x="9341192" y="4736587"/>
              <a:ext cx="307510" cy="390149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40B52C4-D569-496F-8DF5-137C8E3DE932}"/>
              </a:ext>
            </a:extLst>
          </p:cNvPr>
          <p:cNvSpPr/>
          <p:nvPr/>
        </p:nvSpPr>
        <p:spPr>
          <a:xfrm>
            <a:off x="8211520" y="3490175"/>
            <a:ext cx="1469654" cy="1469654"/>
          </a:xfrm>
          <a:prstGeom prst="ellipse">
            <a:avLst/>
          </a:prstGeom>
          <a:solidFill>
            <a:srgbClr val="0DB14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673DAE-E8E7-4F13-8C8E-59B8AAF9A76C}"/>
              </a:ext>
            </a:extLst>
          </p:cNvPr>
          <p:cNvSpPr txBox="1"/>
          <p:nvPr/>
        </p:nvSpPr>
        <p:spPr>
          <a:xfrm>
            <a:off x="8027556" y="3978337"/>
            <a:ext cx="183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Placeholder 22">
            <a:extLst>
              <a:ext uri="{FF2B5EF4-FFF2-40B4-BE49-F238E27FC236}">
                <a16:creationId xmlns:a16="http://schemas.microsoft.com/office/drawing/2014/main" xmlns="" id="{8116A957-3486-4A2B-ADF7-8189C945B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0" r="7252"/>
          <a:stretch/>
        </p:blipFill>
        <p:spPr>
          <a:xfrm>
            <a:off x="0" y="0"/>
            <a:ext cx="5471686" cy="6421582"/>
          </a:xfrm>
          <a:prstGeom prst="rect">
            <a:avLst/>
          </a:prstGeom>
        </p:spPr>
      </p:pic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FC9EF3D-9A5F-450D-8639-FDA7CE29535A}"/>
              </a:ext>
            </a:extLst>
          </p:cNvPr>
          <p:cNvSpPr/>
          <p:nvPr/>
        </p:nvSpPr>
        <p:spPr>
          <a:xfrm>
            <a:off x="11043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00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6603834" y="3867318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8651036" y="3844281"/>
            <a:ext cx="3484418" cy="213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the word map on the next page.  Put your business idea in the middle.  With a partner or small group, brainstorm everything you need in order to make your idea a reality, using the categories in the word map as a guide.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7CF19B-293E-4A47-BD8D-7A28ABCB67E2}"/>
              </a:ext>
            </a:extLst>
          </p:cNvPr>
          <p:cNvSpPr txBox="1"/>
          <p:nvPr/>
        </p:nvSpPr>
        <p:spPr>
          <a:xfrm>
            <a:off x="294408" y="457200"/>
            <a:ext cx="559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Innovation Skills?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C497B9-0698-4830-9B4E-D786E0D4AA4A}"/>
              </a:ext>
            </a:extLst>
          </p:cNvPr>
          <p:cNvSpPr txBox="1"/>
          <p:nvPr/>
        </p:nvSpPr>
        <p:spPr>
          <a:xfrm>
            <a:off x="315191" y="1742210"/>
            <a:ext cx="5393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 Becoming a Practical Idealist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58CC4C39-359F-4AD8-9185-7B369C674B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19"/>
          <a:stretch/>
        </p:blipFill>
        <p:spPr>
          <a:xfrm>
            <a:off x="6093140" y="1"/>
            <a:ext cx="6096000" cy="319515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C49AA8B4-B8D2-4833-B59E-3B63A8EAA7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13"/>
          <a:stretch/>
        </p:blipFill>
        <p:spPr>
          <a:xfrm>
            <a:off x="2860" y="3187224"/>
            <a:ext cx="6093140" cy="324186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6DFD5E-93DD-4C03-B1CE-21E8B1702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34" y="4161785"/>
            <a:ext cx="1260602" cy="1260602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2AD891-01B2-4A1A-BA23-794499D4F3F2}"/>
              </a:ext>
            </a:extLst>
          </p:cNvPr>
          <p:cNvSpPr/>
          <p:nvPr/>
        </p:nvSpPr>
        <p:spPr>
          <a:xfrm>
            <a:off x="0" y="3195153"/>
            <a:ext cx="6096000" cy="3221182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91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7210C7B-56C3-4C07-897E-5F494995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4"/>
          <a:stretch/>
        </p:blipFill>
        <p:spPr>
          <a:xfrm>
            <a:off x="0" y="-7554"/>
            <a:ext cx="5460642" cy="64291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469024-9F58-4B26-831C-ED09507DB750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791200" y="1835979"/>
            <a:ext cx="616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  Types of New Opportunities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3025093"/>
            <a:ext cx="5732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Organization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Markets/locations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 models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04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E6226CD5-E7D8-475B-9546-7F8E6F0F9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4"/>
          <a:stretch/>
        </p:blipFill>
        <p:spPr>
          <a:xfrm>
            <a:off x="0" y="0"/>
            <a:ext cx="6145966" cy="6429087"/>
          </a:xfr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1034654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352459" y="3616746"/>
            <a:ext cx="3573756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Think of an example new opportunity for each type of opportunity listed on the previous slide.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A3411E-92E9-48F0-8703-96A2DE959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416908"/>
            <a:ext cx="1565588" cy="15655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FF70EF-57BF-42F1-9661-E448899EFD7C}"/>
              </a:ext>
            </a:extLst>
          </p:cNvPr>
          <p:cNvSpPr/>
          <p:nvPr/>
        </p:nvSpPr>
        <p:spPr>
          <a:xfrm>
            <a:off x="0" y="0"/>
            <a:ext cx="6145966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3732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7210C7B-56C3-4C07-897E-5F494995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5" r="5609"/>
          <a:stretch/>
        </p:blipFill>
        <p:spPr>
          <a:xfrm>
            <a:off x="-215504" y="0"/>
            <a:ext cx="5460642" cy="64290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016C296-A25C-416C-91C2-33FB9EF7D785}"/>
              </a:ext>
            </a:extLst>
          </p:cNvPr>
          <p:cNvSpPr/>
          <p:nvPr/>
        </p:nvSpPr>
        <p:spPr>
          <a:xfrm>
            <a:off x="-212281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-218727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7902BD1-2D1D-4554-A56D-93AB09A249DE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5D95B1B-D264-4CEA-AAA9-6042598CD21C}"/>
              </a:ext>
            </a:extLst>
          </p:cNvPr>
          <p:cNvSpPr txBox="1"/>
          <p:nvPr/>
        </p:nvSpPr>
        <p:spPr>
          <a:xfrm>
            <a:off x="5791200" y="1679599"/>
            <a:ext cx="61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  Forces Creating New Opportunities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039E784-BB25-4BEF-922C-4AED07CA4AC7}"/>
              </a:ext>
            </a:extLst>
          </p:cNvPr>
          <p:cNvSpPr/>
          <p:nvPr/>
        </p:nvSpPr>
        <p:spPr>
          <a:xfrm>
            <a:off x="7944854" y="4597698"/>
            <a:ext cx="1754348" cy="1754348"/>
          </a:xfrm>
          <a:prstGeom prst="ellipse">
            <a:avLst/>
          </a:prstGeom>
          <a:solidFill>
            <a:srgbClr val="0DB14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F203B5-DCAD-4662-9784-0E8D1D457F5C}"/>
              </a:ext>
            </a:extLst>
          </p:cNvPr>
          <p:cNvSpPr txBox="1"/>
          <p:nvPr/>
        </p:nvSpPr>
        <p:spPr>
          <a:xfrm>
            <a:off x="7915214" y="5242993"/>
            <a:ext cx="18375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98E7D82-4FD4-4504-8898-FD595C0C5095}"/>
              </a:ext>
            </a:extLst>
          </p:cNvPr>
          <p:cNvGrpSpPr/>
          <p:nvPr/>
        </p:nvGrpSpPr>
        <p:grpSpPr>
          <a:xfrm>
            <a:off x="9526770" y="3961658"/>
            <a:ext cx="2428617" cy="1463745"/>
            <a:chOff x="9526155" y="2737489"/>
            <a:chExt cx="2015750" cy="121490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AE65E32-0C83-48D4-B0C0-87C4A36CDAA9}"/>
                </a:ext>
              </a:extLst>
            </p:cNvPr>
            <p:cNvSpPr/>
            <p:nvPr/>
          </p:nvSpPr>
          <p:spPr>
            <a:xfrm>
              <a:off x="10206505" y="2737489"/>
              <a:ext cx="1214908" cy="1214908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3E23B39-5A0D-4060-8B88-2FFD3B99E52A}"/>
                </a:ext>
              </a:extLst>
            </p:cNvPr>
            <p:cNvSpPr txBox="1"/>
            <p:nvPr/>
          </p:nvSpPr>
          <p:spPr>
            <a:xfrm>
              <a:off x="10086013" y="3216729"/>
              <a:ext cx="1455892" cy="40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Lifestyle Change</a:t>
              </a:r>
            </a:p>
            <a:p>
              <a:pPr algn="ctr"/>
              <a:endParaRPr lang="en-US" sz="1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A6AC9A12-1C37-406F-8E97-5053C97767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6155" y="3588757"/>
              <a:ext cx="680351" cy="289218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36C890E-B0BA-4D0F-96D7-385CBA0C3908}"/>
              </a:ext>
            </a:extLst>
          </p:cNvPr>
          <p:cNvGrpSpPr/>
          <p:nvPr/>
        </p:nvGrpSpPr>
        <p:grpSpPr>
          <a:xfrm>
            <a:off x="5647996" y="3976437"/>
            <a:ext cx="2388844" cy="1495382"/>
            <a:chOff x="6053256" y="2670449"/>
            <a:chExt cx="1982738" cy="124116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30C84DB-2E0B-453C-8DCF-43A160EBB37B}"/>
                </a:ext>
              </a:extLst>
            </p:cNvPr>
            <p:cNvSpPr/>
            <p:nvPr/>
          </p:nvSpPr>
          <p:spPr>
            <a:xfrm>
              <a:off x="6147513" y="2670449"/>
              <a:ext cx="1241166" cy="1241166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5ECD886-5DEA-4838-8DEA-07D1D85607BF}"/>
                </a:ext>
              </a:extLst>
            </p:cNvPr>
            <p:cNvSpPr txBox="1"/>
            <p:nvPr/>
          </p:nvSpPr>
          <p:spPr>
            <a:xfrm>
              <a:off x="6053256" y="3126268"/>
              <a:ext cx="1455892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Technological Change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080F1C52-3BBE-4C74-918E-3632BA5DC565}"/>
                </a:ext>
              </a:extLst>
            </p:cNvPr>
            <p:cNvCxnSpPr>
              <a:cxnSpLocks/>
            </p:cNvCxnSpPr>
            <p:nvPr/>
          </p:nvCxnSpPr>
          <p:spPr>
            <a:xfrm>
              <a:off x="7290188" y="3567688"/>
              <a:ext cx="745806" cy="230980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D160EF9-F36B-49DD-8885-E86812217850}"/>
              </a:ext>
            </a:extLst>
          </p:cNvPr>
          <p:cNvGrpSpPr/>
          <p:nvPr/>
        </p:nvGrpSpPr>
        <p:grpSpPr>
          <a:xfrm>
            <a:off x="8852595" y="2897125"/>
            <a:ext cx="1463746" cy="1862356"/>
            <a:chOff x="8186669" y="2005540"/>
            <a:chExt cx="1214908" cy="154575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ACFEFBD-6E7B-4FEB-993C-E0DCA42DF71E}"/>
                </a:ext>
              </a:extLst>
            </p:cNvPr>
            <p:cNvSpPr txBox="1"/>
            <p:nvPr/>
          </p:nvSpPr>
          <p:spPr>
            <a:xfrm>
              <a:off x="8255454" y="2352371"/>
              <a:ext cx="1077338" cy="53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and Demographic Change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7E893C2-7B8A-469D-B2FA-27319F41E688}"/>
                </a:ext>
              </a:extLst>
            </p:cNvPr>
            <p:cNvGrpSpPr/>
            <p:nvPr/>
          </p:nvGrpSpPr>
          <p:grpSpPr>
            <a:xfrm>
              <a:off x="8186669" y="2005540"/>
              <a:ext cx="1214908" cy="1545755"/>
              <a:chOff x="8186669" y="2005540"/>
              <a:chExt cx="1214908" cy="154575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A13EB3AE-37EB-466B-99C0-730E3772C32A}"/>
                  </a:ext>
                </a:extLst>
              </p:cNvPr>
              <p:cNvSpPr/>
              <p:nvPr/>
            </p:nvSpPr>
            <p:spPr>
              <a:xfrm>
                <a:off x="8186669" y="2005540"/>
                <a:ext cx="1214908" cy="1214908"/>
              </a:xfrm>
              <a:prstGeom prst="ellipse">
                <a:avLst/>
              </a:prstGeom>
              <a:noFill/>
              <a:ln w="38100">
                <a:solidFill>
                  <a:srgbClr val="E76F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27F2F5D7-BCD3-4511-9F1E-6624657A37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13419" y="3156645"/>
                <a:ext cx="146551" cy="394650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15CF7EE-AE19-499D-BE41-488DFB1C73A0}"/>
              </a:ext>
            </a:extLst>
          </p:cNvPr>
          <p:cNvGrpSpPr/>
          <p:nvPr/>
        </p:nvGrpSpPr>
        <p:grpSpPr>
          <a:xfrm>
            <a:off x="6871895" y="2868011"/>
            <a:ext cx="1754089" cy="1960481"/>
            <a:chOff x="6871895" y="2868011"/>
            <a:chExt cx="1754089" cy="196048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50A8C40-95C0-4F8E-9B3C-B80AE60698CB}"/>
                </a:ext>
              </a:extLst>
            </p:cNvPr>
            <p:cNvSpPr/>
            <p:nvPr/>
          </p:nvSpPr>
          <p:spPr>
            <a:xfrm>
              <a:off x="7001249" y="2868011"/>
              <a:ext cx="1495382" cy="1495382"/>
            </a:xfrm>
            <a:prstGeom prst="ellipse">
              <a:avLst/>
            </a:prstGeom>
            <a:noFill/>
            <a:ln w="38100">
              <a:solidFill>
                <a:srgbClr val="E76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5AEB48D4-FA4F-44BB-B6CE-1C6420E39B2C}"/>
                </a:ext>
              </a:extLst>
            </p:cNvPr>
            <p:cNvCxnSpPr>
              <a:cxnSpLocks/>
            </p:cNvCxnSpPr>
            <p:nvPr/>
          </p:nvCxnSpPr>
          <p:spPr>
            <a:xfrm>
              <a:off x="8036840" y="4283999"/>
              <a:ext cx="299334" cy="544493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9A937D6-89CC-4F99-A8A4-47344B039F85}"/>
                </a:ext>
              </a:extLst>
            </p:cNvPr>
            <p:cNvSpPr txBox="1"/>
            <p:nvPr/>
          </p:nvSpPr>
          <p:spPr>
            <a:xfrm>
              <a:off x="6871895" y="3368911"/>
              <a:ext cx="1754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Political and Regulatory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1549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5CDEE6-3247-4254-A647-AC713675EEA6}"/>
              </a:ext>
            </a:extLst>
          </p:cNvPr>
          <p:cNvSpPr txBox="1"/>
          <p:nvPr/>
        </p:nvSpPr>
        <p:spPr>
          <a:xfrm>
            <a:off x="460665" y="3771901"/>
            <a:ext cx="561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latin typeface="Arial" panose="020B0604020202020204" pitchFamily="34" charset="0"/>
                <a:cs typeface="Arial" panose="020B0604020202020204" pitchFamily="34" charset="0"/>
              </a:rPr>
              <a:t>Workshop Materials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1FAF71-7F26-4682-A6E8-509F9D4965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7134FBA-BFF9-47AC-9BDF-A422FA496877}"/>
              </a:ext>
            </a:extLst>
          </p:cNvPr>
          <p:cNvSpPr txBox="1"/>
          <p:nvPr/>
        </p:nvSpPr>
        <p:spPr>
          <a:xfrm>
            <a:off x="5022276" y="5794663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Workbook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6FD1AF-5E38-4A4E-A358-08DAF27299D3}"/>
              </a:ext>
            </a:extLst>
          </p:cNvPr>
          <p:cNvSpPr txBox="1"/>
          <p:nvPr/>
        </p:nvSpPr>
        <p:spPr>
          <a:xfrm>
            <a:off x="7980222" y="5791199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device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xmlns="" id="{11D3F2BD-57B1-414C-9400-1A65C24AC2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53" b="39266"/>
          <a:stretch/>
        </p:blipFill>
        <p:spPr>
          <a:xfrm>
            <a:off x="0" y="0"/>
            <a:ext cx="12192000" cy="3501736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BC08E09-4B26-430B-B673-24BA481C0AEB}"/>
              </a:ext>
            </a:extLst>
          </p:cNvPr>
          <p:cNvGrpSpPr/>
          <p:nvPr/>
        </p:nvGrpSpPr>
        <p:grpSpPr>
          <a:xfrm>
            <a:off x="5640946" y="3825756"/>
            <a:ext cx="1880316" cy="1880316"/>
            <a:chOff x="5640946" y="3825756"/>
            <a:chExt cx="1880316" cy="188031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F1796C9-AB4B-4611-80D7-335D790E8686}"/>
                </a:ext>
              </a:extLst>
            </p:cNvPr>
            <p:cNvSpPr/>
            <p:nvPr/>
          </p:nvSpPr>
          <p:spPr>
            <a:xfrm>
              <a:off x="5640946" y="3825756"/>
              <a:ext cx="1880316" cy="1880316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56466618-9AAC-4CC4-A5E8-F53EF302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777" y="4231782"/>
              <a:ext cx="1098998" cy="109899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32295A9-7B9E-4367-B015-6DAF2099ACC0}"/>
              </a:ext>
            </a:extLst>
          </p:cNvPr>
          <p:cNvGrpSpPr/>
          <p:nvPr/>
        </p:nvGrpSpPr>
        <p:grpSpPr>
          <a:xfrm>
            <a:off x="8598892" y="3822292"/>
            <a:ext cx="1880316" cy="1880316"/>
            <a:chOff x="8598892" y="3822292"/>
            <a:chExt cx="1880316" cy="188031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700F2B6F-9B00-4A1F-93FF-2AB14C520B28}"/>
                </a:ext>
              </a:extLst>
            </p:cNvPr>
            <p:cNvSpPr/>
            <p:nvPr/>
          </p:nvSpPr>
          <p:spPr>
            <a:xfrm>
              <a:off x="8598892" y="3822292"/>
              <a:ext cx="1880316" cy="1880316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BB67C11A-71A0-4345-B459-5856A005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968038" y="4159877"/>
              <a:ext cx="1162268" cy="1162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95376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xmlns="" id="{7BFE8038-4DCB-4673-BA5C-7DD7AACD9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215270" cy="6429087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1034654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066977" y="3616746"/>
            <a:ext cx="4144720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 the chart with possible new opportunities created by the types of changes given in the two left-hand columns.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A3411E-92E9-48F0-8703-96A2DE959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416908"/>
            <a:ext cx="1565588" cy="1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72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0592CE-BF6D-4564-8645-E61E4F2EF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r="43527"/>
          <a:stretch/>
        </p:blipFill>
        <p:spPr>
          <a:xfrm>
            <a:off x="-1" y="0"/>
            <a:ext cx="5460641" cy="64290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469024-9F58-4B26-831C-ED09507DB750}"/>
              </a:ext>
            </a:extLst>
          </p:cNvPr>
          <p:cNvSpPr/>
          <p:nvPr/>
        </p:nvSpPr>
        <p:spPr>
          <a:xfrm>
            <a:off x="-2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2323233"/>
            <a:ext cx="57323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Change: </a:t>
            </a:r>
          </a:p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Market 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Selling used goods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Selling handcrafted goods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payment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Warehousing and logistics systems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364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1FE071-7EC2-4AB0-BAD9-3A870077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r="43527"/>
          <a:stretch/>
        </p:blipFill>
        <p:spPr>
          <a:xfrm>
            <a:off x="-1" y="0"/>
            <a:ext cx="5460641" cy="64290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2134746"/>
            <a:ext cx="60286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Political/Regulatory Change:  Legalization of Marijuana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Cultivation of marijuana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Processing of marijuana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Manufacturing marijuana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Selling marijuana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Testing devices for marijuana influence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61E11F-C283-428F-8193-E9421B16C869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676EF3-AF3A-4C5A-9F2C-0A508AF13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r="43527"/>
          <a:stretch/>
        </p:blipFill>
        <p:spPr>
          <a:xfrm>
            <a:off x="-1" y="0"/>
            <a:ext cx="5460641" cy="64290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2252225"/>
            <a:ext cx="6028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Social/Demographic Change:  Aging Population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Anti-aging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In-home support and care services (cleaning, shopping, handyman, nursing, meal preparation)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Retirement complexes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Retirement travel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45ACC5-E943-4789-AC4B-E463F05F46B0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2642F9-E0FC-40EE-A965-3EF63961A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r="43527"/>
          <a:stretch/>
        </p:blipFill>
        <p:spPr>
          <a:xfrm>
            <a:off x="-1" y="0"/>
            <a:ext cx="5460641" cy="64290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094EFFA-A74A-49B3-90FE-99F25C439668}"/>
              </a:ext>
            </a:extLst>
          </p:cNvPr>
          <p:cNvSpPr/>
          <p:nvPr/>
        </p:nvSpPr>
        <p:spPr>
          <a:xfrm>
            <a:off x="-2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70418" y="246756"/>
            <a:ext cx="6210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843157" y="2252225"/>
            <a:ext cx="6028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 Change:  Fast-Paced Lifestyle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Assistance with house hold chores (cleaning, repair, gardening, lawn care, snow plowing, pet walking)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Assistance with managing our lives (personal assistant, personal shopper, ready-made meals, grocery shopping)</a:t>
            </a: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6603834" y="3867318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8651036" y="3742845"/>
            <a:ext cx="3153786" cy="213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Thinking back just over the past </a:t>
            </a:r>
            <a:r>
              <a:rPr lang="en-US" sz="16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to ten years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list at </a:t>
            </a:r>
            <a:r>
              <a:rPr lang="en-US" sz="16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 five new technologies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Beside them, list at least </a:t>
            </a:r>
            <a:r>
              <a:rPr lang="en-US" sz="16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new business opportunity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that resulted from the technology change.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7CF19B-293E-4A47-BD8D-7A28ABCB67E2}"/>
              </a:ext>
            </a:extLst>
          </p:cNvPr>
          <p:cNvSpPr txBox="1"/>
          <p:nvPr/>
        </p:nvSpPr>
        <p:spPr>
          <a:xfrm>
            <a:off x="294408" y="457200"/>
            <a:ext cx="559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C497B9-0698-4830-9B4E-D786E0D4AA4A}"/>
              </a:ext>
            </a:extLst>
          </p:cNvPr>
          <p:cNvSpPr txBox="1"/>
          <p:nvPr/>
        </p:nvSpPr>
        <p:spPr>
          <a:xfrm>
            <a:off x="315191" y="1742210"/>
            <a:ext cx="5393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  Changes from New Technologies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58CC4C39-359F-4AD8-9185-7B369C674B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67"/>
          <a:stretch/>
        </p:blipFill>
        <p:spPr>
          <a:xfrm>
            <a:off x="6096001" y="0"/>
            <a:ext cx="6096000" cy="3196936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C49AA8B4-B8D2-4833-B59E-3B63A8EAA7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40"/>
          <a:stretch/>
        </p:blipFill>
        <p:spPr>
          <a:xfrm>
            <a:off x="0" y="3189344"/>
            <a:ext cx="6096000" cy="323215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6DFD5E-93DD-4C03-B1CE-21E8B1702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34" y="4161785"/>
            <a:ext cx="1260602" cy="12606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1330C9-D324-4445-AA9B-F9DD34FEA2BD}"/>
              </a:ext>
            </a:extLst>
          </p:cNvPr>
          <p:cNvSpPr/>
          <p:nvPr/>
        </p:nvSpPr>
        <p:spPr>
          <a:xfrm>
            <a:off x="0" y="3196936"/>
            <a:ext cx="6100690" cy="3232151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xmlns="" id="{D804FAC6-A461-4B09-AA11-CB13E478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/>
        </p:blipFill>
        <p:spPr>
          <a:xfrm>
            <a:off x="6483925" y="-1007165"/>
            <a:ext cx="8253793" cy="8253793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D3E3D9D-CCEB-42B2-8BBA-D6D5B246A379}"/>
              </a:ext>
            </a:extLst>
          </p:cNvPr>
          <p:cNvSpPr txBox="1"/>
          <p:nvPr/>
        </p:nvSpPr>
        <p:spPr>
          <a:xfrm>
            <a:off x="294408" y="322118"/>
            <a:ext cx="559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1E2D3B-184C-4B5D-91CF-CC1E31EE405D}"/>
              </a:ext>
            </a:extLst>
          </p:cNvPr>
          <p:cNvSpPr txBox="1"/>
          <p:nvPr/>
        </p:nvSpPr>
        <p:spPr>
          <a:xfrm>
            <a:off x="315190" y="1607128"/>
            <a:ext cx="616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 Opportunity Identification as Solving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E83D30-EB61-4000-BC84-752989E0A3E7}"/>
              </a:ext>
            </a:extLst>
          </p:cNvPr>
          <p:cNvSpPr txBox="1"/>
          <p:nvPr/>
        </p:nvSpPr>
        <p:spPr>
          <a:xfrm>
            <a:off x="315190" y="2845268"/>
            <a:ext cx="4927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Another way to think of opportunities is as problems that need to be solved. </a:t>
            </a:r>
          </a:p>
        </p:txBody>
      </p:sp>
    </p:spTree>
    <p:extLst>
      <p:ext uri="{BB962C8B-B14F-4D97-AF65-F5344CB8AC3E}">
        <p14:creationId xmlns:p14="http://schemas.microsoft.com/office/powerpoint/2010/main" val="16900533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E6226CD5-E7D8-475B-9546-7F8E6F0F9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99"/>
          <a:stretch/>
        </p:blipFill>
        <p:spPr>
          <a:xfrm>
            <a:off x="0" y="0"/>
            <a:ext cx="6034903" cy="6429087"/>
          </a:xfr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1034654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066977" y="3616746"/>
            <a:ext cx="4144720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each of the opportunities given in the chart, what problem is being solved?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A3411E-92E9-48F0-8703-96A2DE959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416908"/>
            <a:ext cx="1565588" cy="1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81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67E0F3-2E8B-462D-A83B-E62F475B8DCE}"/>
              </a:ext>
            </a:extLst>
          </p:cNvPr>
          <p:cNvSpPr/>
          <p:nvPr/>
        </p:nvSpPr>
        <p:spPr>
          <a:xfrm>
            <a:off x="0" y="0"/>
            <a:ext cx="12192000" cy="2269672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930876" y="118219"/>
            <a:ext cx="1033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2A5F-711C-4802-B4F9-52DF41DB047B}"/>
              </a:ext>
            </a:extLst>
          </p:cNvPr>
          <p:cNvSpPr txBox="1"/>
          <p:nvPr/>
        </p:nvSpPr>
        <p:spPr>
          <a:xfrm>
            <a:off x="1540476" y="1621968"/>
            <a:ext cx="911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7.1  An Opportunity Identification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F34C9C-7307-490B-8E01-E594AB6F3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99" y="2310493"/>
            <a:ext cx="11385002" cy="39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2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7210C7B-56C3-4C07-897E-5F494995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52" r="10970"/>
          <a:stretch/>
        </p:blipFill>
        <p:spPr>
          <a:xfrm>
            <a:off x="0" y="-7358"/>
            <a:ext cx="5460642" cy="6428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6466CE-4263-49D5-9968-56A29C522F42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F426A-B215-4CAE-85B0-75B0658E27AF}"/>
              </a:ext>
            </a:extLst>
          </p:cNvPr>
          <p:cNvSpPr txBox="1"/>
          <p:nvPr/>
        </p:nvSpPr>
        <p:spPr>
          <a:xfrm>
            <a:off x="5769902" y="1651999"/>
            <a:ext cx="642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  The Importance of Information and Knowledge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770418" y="2764670"/>
            <a:ext cx="57323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thing that helps us identify opportunities is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should be information that is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edge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that comes from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perspectives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from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fields. </a:t>
            </a:r>
            <a:endParaRPr lang="en-US" sz="24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E1BF00-793A-4C68-AB16-F14C8A8750E6}"/>
              </a:ext>
            </a:extLst>
          </p:cNvPr>
          <p:cNvSpPr txBox="1"/>
          <p:nvPr/>
        </p:nvSpPr>
        <p:spPr>
          <a:xfrm>
            <a:off x="5788342" y="289488"/>
            <a:ext cx="6584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</p:spTree>
    <p:extLst>
      <p:ext uri="{BB962C8B-B14F-4D97-AF65-F5344CB8AC3E}">
        <p14:creationId xmlns:p14="http://schemas.microsoft.com/office/powerpoint/2010/main" val="46710990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itting on a table&#10;&#10;Description automatically generated">
            <a:extLst>
              <a:ext uri="{FF2B5EF4-FFF2-40B4-BE49-F238E27FC236}">
                <a16:creationId xmlns:a16="http://schemas.microsoft.com/office/drawing/2014/main" xmlns="" id="{4F7B6EC7-B06F-4801-B257-4E53A48AE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98" r="16498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FA3752-5211-488B-83DF-C6C7E1C1278E}"/>
              </a:ext>
            </a:extLst>
          </p:cNvPr>
          <p:cNvSpPr txBox="1"/>
          <p:nvPr/>
        </p:nvSpPr>
        <p:spPr>
          <a:xfrm>
            <a:off x="585356" y="342902"/>
            <a:ext cx="521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of Engagement</a:t>
            </a:r>
            <a:endParaRPr lang="en-US" sz="4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B9902D-E82B-4D78-A41C-8405CF488BC7}"/>
              </a:ext>
            </a:extLst>
          </p:cNvPr>
          <p:cNvSpPr txBox="1"/>
          <p:nvPr/>
        </p:nvSpPr>
        <p:spPr>
          <a:xfrm>
            <a:off x="1136075" y="2245791"/>
            <a:ext cx="3945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This workshop is for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Ask your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Make your comments.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One person speaking at a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Communicate respectfully even when you disagree.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Have some fun along the way.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9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7D3E82-82A8-4A0A-B791-E31C122C3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52" r="10970"/>
          <a:stretch/>
        </p:blipFill>
        <p:spPr>
          <a:xfrm>
            <a:off x="0" y="-7358"/>
            <a:ext cx="5460642" cy="6428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7EF7EC-5F15-42CF-99E1-38C0F4376AA0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A756B3-B0E6-4B55-83F1-2B469967770F}"/>
              </a:ext>
            </a:extLst>
          </p:cNvPr>
          <p:cNvSpPr txBox="1"/>
          <p:nvPr/>
        </p:nvSpPr>
        <p:spPr>
          <a:xfrm>
            <a:off x="5788342" y="289488"/>
            <a:ext cx="6584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96A350-A77A-4088-BF6F-F37766C9A6D4}"/>
              </a:ext>
            </a:extLst>
          </p:cNvPr>
          <p:cNvSpPr txBox="1"/>
          <p:nvPr/>
        </p:nvSpPr>
        <p:spPr>
          <a:xfrm>
            <a:off x="5788342" y="2138594"/>
            <a:ext cx="57323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gain this information by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reading, listening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quality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information sources.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also gain this information from our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network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The larger and more informed our social network the more information we have access to. </a:t>
            </a:r>
            <a:endParaRPr lang="en-US" sz="24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xmlns="" id="{D751E1B8-2D86-4D79-AF1C-E4A21759FB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6"/>
          <a:stretch/>
        </p:blipFill>
        <p:spPr>
          <a:xfrm>
            <a:off x="0" y="0"/>
            <a:ext cx="6256421" cy="64290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630620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363BFF-6266-46BC-8D4B-C12F0911FBB8}"/>
              </a:ext>
            </a:extLst>
          </p:cNvPr>
          <p:cNvSpPr txBox="1"/>
          <p:nvPr/>
        </p:nvSpPr>
        <p:spPr>
          <a:xfrm>
            <a:off x="7564583" y="3452405"/>
            <a:ext cx="311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</a:t>
            </a:r>
            <a:endParaRPr lang="en-US" sz="2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430150" y="4115076"/>
            <a:ext cx="3369656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does the entrepreneur tell us about information/knowledge and opportunity identification?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90BE98-C78A-4079-B485-46F8F0F4F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012874"/>
            <a:ext cx="1565588" cy="1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736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43F4EE-3E3C-419B-9535-6C11DD18DA4F}"/>
              </a:ext>
            </a:extLst>
          </p:cNvPr>
          <p:cNvSpPr/>
          <p:nvPr/>
        </p:nvSpPr>
        <p:spPr>
          <a:xfrm>
            <a:off x="0" y="5679095"/>
            <a:ext cx="12192000" cy="122059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E8690F-D317-413B-B3CE-72AF9ECEE9F9}"/>
              </a:ext>
            </a:extLst>
          </p:cNvPr>
          <p:cNvSpPr/>
          <p:nvPr/>
        </p:nvSpPr>
        <p:spPr>
          <a:xfrm>
            <a:off x="320159" y="4444229"/>
            <a:ext cx="4029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https://www.youtube.com/watch?time_continue=33&amp;v=SaRl2GrN-tA</a:t>
            </a:r>
            <a:r>
              <a:rPr lang="en-CA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655019-0A20-404B-94D4-A8FCE15C53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36" y="1235772"/>
            <a:ext cx="5568098" cy="45558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11BC66-A457-4C8B-B214-3E0C1EEC1F54}"/>
              </a:ext>
            </a:extLst>
          </p:cNvPr>
          <p:cNvSpPr/>
          <p:nvPr/>
        </p:nvSpPr>
        <p:spPr>
          <a:xfrm>
            <a:off x="309853" y="1381384"/>
            <a:ext cx="4592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60 Second Entrepreneur:  </a:t>
            </a:r>
            <a:r>
              <a:rPr lang="fr-FR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fr-F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45BF96-0A25-4D9E-B4A4-9AEFBBFFCA56}"/>
              </a:ext>
            </a:extLst>
          </p:cNvPr>
          <p:cNvSpPr/>
          <p:nvPr/>
        </p:nvSpPr>
        <p:spPr>
          <a:xfrm>
            <a:off x="405630" y="216350"/>
            <a:ext cx="5049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244D1CD-C1CA-4933-B252-D54A8DB63EFA}"/>
              </a:ext>
            </a:extLst>
          </p:cNvPr>
          <p:cNvSpPr/>
          <p:nvPr/>
        </p:nvSpPr>
        <p:spPr>
          <a:xfrm>
            <a:off x="320159" y="4146856"/>
            <a:ext cx="4029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 LINK: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xmlns="" id="{88482753-C4D9-44EB-80D1-88A1C4A523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438" y="1390909"/>
            <a:ext cx="5290062" cy="2950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99786A-BEF1-4E65-990D-2FE466D9E0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063" y="2381250"/>
            <a:ext cx="1124246" cy="11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70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96380B-8DE9-40CF-AB08-B032F2E8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8842" y="-1279937"/>
            <a:ext cx="8776718" cy="8776718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D3E3D9D-CCEB-42B2-8BBA-D6D5B246A379}"/>
              </a:ext>
            </a:extLst>
          </p:cNvPr>
          <p:cNvSpPr txBox="1"/>
          <p:nvPr/>
        </p:nvSpPr>
        <p:spPr>
          <a:xfrm>
            <a:off x="294408" y="322118"/>
            <a:ext cx="5974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1E2D3B-184C-4B5D-91CF-CC1E31EE405D}"/>
              </a:ext>
            </a:extLst>
          </p:cNvPr>
          <p:cNvSpPr txBox="1"/>
          <p:nvPr/>
        </p:nvSpPr>
        <p:spPr>
          <a:xfrm>
            <a:off x="315191" y="1733397"/>
            <a:ext cx="5780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  Identifying Easy and Practical Opportunities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E83D30-EB61-4000-BC84-752989E0A3E7}"/>
              </a:ext>
            </a:extLst>
          </p:cNvPr>
          <p:cNvSpPr txBox="1"/>
          <p:nvPr/>
        </p:nvSpPr>
        <p:spPr>
          <a:xfrm>
            <a:off x="315190" y="2845268"/>
            <a:ext cx="4927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opportunities are not expensive to turn into actual businesses.  They do not require us to purchase very much equipment, property or inventory.  They also don’t require us to follow a lot of regulations. </a:t>
            </a:r>
          </a:p>
        </p:txBody>
      </p:sp>
    </p:spTree>
    <p:extLst>
      <p:ext uri="{BB962C8B-B14F-4D97-AF65-F5344CB8AC3E}">
        <p14:creationId xmlns:p14="http://schemas.microsoft.com/office/powerpoint/2010/main" val="78865747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67E0F3-2E8B-462D-A83B-E62F475B8DCE}"/>
              </a:ext>
            </a:extLst>
          </p:cNvPr>
          <p:cNvSpPr/>
          <p:nvPr/>
        </p:nvSpPr>
        <p:spPr>
          <a:xfrm>
            <a:off x="0" y="0"/>
            <a:ext cx="12192000" cy="1745674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AE24FECA-157A-4D4D-AA8B-C970FC103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15" b="31103"/>
          <a:stretch/>
        </p:blipFill>
        <p:spPr>
          <a:xfrm>
            <a:off x="0" y="0"/>
            <a:ext cx="12192000" cy="17456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F44F50-27C5-4C97-BCE1-A68C7AA7B48B}"/>
              </a:ext>
            </a:extLst>
          </p:cNvPr>
          <p:cNvSpPr/>
          <p:nvPr/>
        </p:nvSpPr>
        <p:spPr>
          <a:xfrm>
            <a:off x="0" y="6290"/>
            <a:ext cx="12192000" cy="1745674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AC583325-E5CA-4A8D-8155-7E36AC00BA60}" type="datetime1">
              <a:rPr lang="en-US" smtClean="0"/>
              <a:pPr algn="ctr"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D980031-200C-46EB-A905-0D9DD9F0457B}" type="slidenum">
              <a:rPr lang="en-US" smtClean="0"/>
              <a:pPr algn="ctr"/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FD1491-B3E2-44FA-A317-2CCB5308FF84}"/>
              </a:ext>
            </a:extLst>
          </p:cNvPr>
          <p:cNvSpPr txBox="1"/>
          <p:nvPr/>
        </p:nvSpPr>
        <p:spPr>
          <a:xfrm>
            <a:off x="479232" y="49599"/>
            <a:ext cx="1123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B30698-2289-47A0-8519-4C724DD2AFC0}"/>
              </a:ext>
            </a:extLst>
          </p:cNvPr>
          <p:cNvGrpSpPr/>
          <p:nvPr/>
        </p:nvGrpSpPr>
        <p:grpSpPr>
          <a:xfrm>
            <a:off x="588312" y="2857632"/>
            <a:ext cx="2339442" cy="1880316"/>
            <a:chOff x="588312" y="2857632"/>
            <a:chExt cx="2339442" cy="188031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19097C82-BEBC-4233-89C2-6DA3BD51EC1C}"/>
                </a:ext>
              </a:extLst>
            </p:cNvPr>
            <p:cNvSpPr/>
            <p:nvPr/>
          </p:nvSpPr>
          <p:spPr>
            <a:xfrm>
              <a:off x="796569" y="2857632"/>
              <a:ext cx="1880316" cy="1880316"/>
            </a:xfrm>
            <a:prstGeom prst="ellipse">
              <a:avLst/>
            </a:prstGeom>
            <a:solidFill>
              <a:srgbClr val="0DB14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B7C32F9-281F-4C03-A7EE-50A88B3F1D15}"/>
                </a:ext>
              </a:extLst>
            </p:cNvPr>
            <p:cNvSpPr txBox="1"/>
            <p:nvPr/>
          </p:nvSpPr>
          <p:spPr>
            <a:xfrm>
              <a:off x="588312" y="3382292"/>
              <a:ext cx="2339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  <a:p>
              <a:pPr algn="ctr"/>
              <a:r>
                <a:rPr lang="en-C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DFE8CC-AEC4-4E3E-9877-9AB3CE2D01BA}"/>
              </a:ext>
            </a:extLst>
          </p:cNvPr>
          <p:cNvGrpSpPr/>
          <p:nvPr/>
        </p:nvGrpSpPr>
        <p:grpSpPr>
          <a:xfrm>
            <a:off x="4531552" y="2857632"/>
            <a:ext cx="2339442" cy="1880316"/>
            <a:chOff x="4531552" y="2857632"/>
            <a:chExt cx="2339442" cy="188031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8267A470-D95C-48D1-885F-8DD59971EA73}"/>
                </a:ext>
              </a:extLst>
            </p:cNvPr>
            <p:cNvSpPr/>
            <p:nvPr/>
          </p:nvSpPr>
          <p:spPr>
            <a:xfrm>
              <a:off x="4761115" y="2857632"/>
              <a:ext cx="1880316" cy="1880316"/>
            </a:xfrm>
            <a:prstGeom prst="ellipse">
              <a:avLst/>
            </a:prstGeom>
            <a:solidFill>
              <a:srgbClr val="0DB14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7B21F25-9FE8-4906-8024-1739973D4DBB}"/>
                </a:ext>
              </a:extLst>
            </p:cNvPr>
            <p:cNvSpPr txBox="1"/>
            <p:nvPr/>
          </p:nvSpPr>
          <p:spPr>
            <a:xfrm>
              <a:off x="4531552" y="3382292"/>
              <a:ext cx="2339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  <a:p>
              <a:pPr algn="ctr"/>
              <a:r>
                <a:rPr lang="en-CA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Regulation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034053-D095-4B3E-BD9B-C1604F97A894}"/>
              </a:ext>
            </a:extLst>
          </p:cNvPr>
          <p:cNvGrpSpPr/>
          <p:nvPr/>
        </p:nvGrpSpPr>
        <p:grpSpPr>
          <a:xfrm>
            <a:off x="8671529" y="2413359"/>
            <a:ext cx="2768862" cy="2768862"/>
            <a:chOff x="8671529" y="2413359"/>
            <a:chExt cx="2768862" cy="276886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E2E23CB-6220-4D06-93B0-40717F94416B}"/>
                </a:ext>
              </a:extLst>
            </p:cNvPr>
            <p:cNvSpPr/>
            <p:nvPr/>
          </p:nvSpPr>
          <p:spPr>
            <a:xfrm>
              <a:off x="8671529" y="2413359"/>
              <a:ext cx="2768862" cy="2768862"/>
            </a:xfrm>
            <a:prstGeom prst="ellipse">
              <a:avLst/>
            </a:prstGeom>
            <a:solidFill>
              <a:srgbClr val="0DB14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22DFBD2-FE12-4662-82BE-243CCF575F86}"/>
                </a:ext>
              </a:extLst>
            </p:cNvPr>
            <p:cNvSpPr txBox="1"/>
            <p:nvPr/>
          </p:nvSpPr>
          <p:spPr>
            <a:xfrm>
              <a:off x="8984977" y="3012960"/>
              <a:ext cx="21676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Barriers to Entry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0BBFCC5-3BC0-4831-AFA2-2B2E318F521F}"/>
              </a:ext>
            </a:extLst>
          </p:cNvPr>
          <p:cNvGrpSpPr/>
          <p:nvPr/>
        </p:nvGrpSpPr>
        <p:grpSpPr>
          <a:xfrm>
            <a:off x="2981168" y="3033251"/>
            <a:ext cx="1529078" cy="1529078"/>
            <a:chOff x="1625506" y="778319"/>
            <a:chExt cx="871380" cy="871380"/>
          </a:xfrm>
          <a:solidFill>
            <a:srgbClr val="E76F0A"/>
          </a:solidFill>
        </p:grpSpPr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xmlns="" id="{F40134CB-E8F2-40D9-827A-05E72D92CF3F}"/>
                </a:ext>
              </a:extLst>
            </p:cNvPr>
            <p:cNvSpPr/>
            <p:nvPr/>
          </p:nvSpPr>
          <p:spPr>
            <a:xfrm>
              <a:off x="1625506" y="778319"/>
              <a:ext cx="871380" cy="871380"/>
            </a:xfrm>
            <a:prstGeom prst="mathPlus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lus Sign 4">
              <a:extLst>
                <a:ext uri="{FF2B5EF4-FFF2-40B4-BE49-F238E27FC236}">
                  <a16:creationId xmlns:a16="http://schemas.microsoft.com/office/drawing/2014/main" xmlns="" id="{AF7DB2DA-C909-4A2B-BB0B-483E113DA051}"/>
                </a:ext>
              </a:extLst>
            </p:cNvPr>
            <p:cNvSpPr txBox="1"/>
            <p:nvPr/>
          </p:nvSpPr>
          <p:spPr>
            <a:xfrm>
              <a:off x="1741007" y="1111535"/>
              <a:ext cx="640378" cy="20494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b="1" kern="1200">
                <a:solidFill>
                  <a:schemeClr val="bg1"/>
                </a:solidFill>
              </a:endParaRPr>
            </a:p>
          </p:txBody>
        </p:sp>
      </p:grpSp>
      <p:sp>
        <p:nvSpPr>
          <p:cNvPr id="22" name="Equals 21">
            <a:extLst>
              <a:ext uri="{FF2B5EF4-FFF2-40B4-BE49-F238E27FC236}">
                <a16:creationId xmlns:a16="http://schemas.microsoft.com/office/drawing/2014/main" xmlns="" id="{41EFB1A9-2406-4651-A092-DAB821C04BC9}"/>
              </a:ext>
            </a:extLst>
          </p:cNvPr>
          <p:cNvSpPr/>
          <p:nvPr/>
        </p:nvSpPr>
        <p:spPr>
          <a:xfrm>
            <a:off x="6860434" y="3033251"/>
            <a:ext cx="1603612" cy="1603612"/>
          </a:xfrm>
          <a:prstGeom prst="mathEqual">
            <a:avLst/>
          </a:prstGeom>
          <a:solidFill>
            <a:srgbClr val="E76F0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7034478"/>
              <a:satOff val="-56698"/>
              <a:lumOff val="16079"/>
              <a:alphaOff val="0"/>
            </a:schemeClr>
          </a:fillRef>
          <a:effectRef idx="0">
            <a:schemeClr val="accent5">
              <a:hueOff val="7034478"/>
              <a:satOff val="-56698"/>
              <a:lumOff val="1607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510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7860308" y="1034654"/>
            <a:ext cx="2394346" cy="2394346"/>
          </a:xfrm>
          <a:prstGeom prst="ellipse">
            <a:avLst/>
          </a:prstGeom>
          <a:noFill/>
          <a:ln w="412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7092399" y="3569812"/>
            <a:ext cx="4045158" cy="227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Think of opportunities created by lifestyle changes, an aging population and/or technology changes that are easy and inexpensive to turn into businesses.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90BE98-C78A-4079-B485-46F8F0F4F7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290" y="1416908"/>
            <a:ext cx="1565588" cy="1565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A018FD-72FB-4779-9374-258AF5179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04"/>
          <a:stretch/>
        </p:blipFill>
        <p:spPr>
          <a:xfrm>
            <a:off x="-49967" y="0"/>
            <a:ext cx="6145967" cy="6429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F05E64-71ED-4344-9200-0A973CCC7E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2F2B7C-8572-4914-917C-1209F45525D3}"/>
              </a:ext>
            </a:extLst>
          </p:cNvPr>
          <p:cNvSpPr/>
          <p:nvPr/>
        </p:nvSpPr>
        <p:spPr>
          <a:xfrm>
            <a:off x="6345926" y="3839182"/>
            <a:ext cx="1880316" cy="1880316"/>
          </a:xfrm>
          <a:prstGeom prst="ellipse">
            <a:avLst/>
          </a:prstGeom>
          <a:noFill/>
          <a:ln w="381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AB0D34-08B0-4583-8FFA-5D9B8091CEF7}"/>
              </a:ext>
            </a:extLst>
          </p:cNvPr>
          <p:cNvSpPr txBox="1"/>
          <p:nvPr/>
        </p:nvSpPr>
        <p:spPr>
          <a:xfrm>
            <a:off x="8430640" y="3675733"/>
            <a:ext cx="3704812" cy="227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everything you have learned about creativity, innovation and opportunity identification, work with a partner or small group to refine your business idea.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7CF19B-293E-4A47-BD8D-7A28ABCB67E2}"/>
              </a:ext>
            </a:extLst>
          </p:cNvPr>
          <p:cNvSpPr txBox="1"/>
          <p:nvPr/>
        </p:nvSpPr>
        <p:spPr>
          <a:xfrm>
            <a:off x="294408" y="871729"/>
            <a:ext cx="5597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Refining Your Business Idea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00D15C6-26B7-4AFD-848C-159838EB3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099" y="4093699"/>
            <a:ext cx="1312368" cy="131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DFA745-8DEF-4707-B7C3-4572FF1CF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11"/>
          <a:stretch/>
        </p:blipFill>
        <p:spPr>
          <a:xfrm>
            <a:off x="1" y="3190010"/>
            <a:ext cx="6100688" cy="3239078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35E096A9-5B54-4D56-B5C7-E98A6B5E1B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B89781-76C9-4CF5-86B3-5BAE42A13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27" b="20303"/>
          <a:stretch/>
        </p:blipFill>
        <p:spPr>
          <a:xfrm>
            <a:off x="6100689" y="0"/>
            <a:ext cx="6091311" cy="31900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4A3E9D2-8003-4D13-BAC6-0DEE9C654FDE}"/>
              </a:ext>
            </a:extLst>
          </p:cNvPr>
          <p:cNvSpPr/>
          <p:nvPr/>
        </p:nvSpPr>
        <p:spPr>
          <a:xfrm>
            <a:off x="6091310" y="0"/>
            <a:ext cx="6100690" cy="3193366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3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16B96B-0A2E-4350-B45A-FACBE90F35D9}"/>
              </a:ext>
            </a:extLst>
          </p:cNvPr>
          <p:cNvSpPr txBox="1"/>
          <p:nvPr/>
        </p:nvSpPr>
        <p:spPr>
          <a:xfrm>
            <a:off x="1385454" y="191623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E6B00B-BDAA-410B-B6F4-DBF0A9A104F7}"/>
              </a:ext>
            </a:extLst>
          </p:cNvPr>
          <p:cNvSpPr txBox="1"/>
          <p:nvPr/>
        </p:nvSpPr>
        <p:spPr>
          <a:xfrm>
            <a:off x="630626" y="118219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C29BD91-511F-4630-AE73-5B9F054FD3A2}"/>
              </a:ext>
            </a:extLst>
          </p:cNvPr>
          <p:cNvSpPr txBox="1"/>
          <p:nvPr/>
        </p:nvSpPr>
        <p:spPr>
          <a:xfrm>
            <a:off x="1392381" y="1044864"/>
            <a:ext cx="33112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E979D7-5FC8-46C1-938D-5F3D7FE23678}"/>
              </a:ext>
            </a:extLst>
          </p:cNvPr>
          <p:cNvSpPr txBox="1"/>
          <p:nvPr/>
        </p:nvSpPr>
        <p:spPr>
          <a:xfrm>
            <a:off x="637553" y="836377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3DB22BA-BFBE-4CDD-A55A-59F3B430526B}"/>
              </a:ext>
            </a:extLst>
          </p:cNvPr>
          <p:cNvSpPr txBox="1"/>
          <p:nvPr/>
        </p:nvSpPr>
        <p:spPr>
          <a:xfrm>
            <a:off x="1399308" y="1627938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Creativity?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DD80B01-B519-4561-BFFC-2DE4AFC78A2D}"/>
              </a:ext>
            </a:extLst>
          </p:cNvPr>
          <p:cNvSpPr txBox="1"/>
          <p:nvPr/>
        </p:nvSpPr>
        <p:spPr>
          <a:xfrm>
            <a:off x="644480" y="1554535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EC32136-E3F5-4FE5-AC0B-6B3CE1D0B356}"/>
              </a:ext>
            </a:extLst>
          </p:cNvPr>
          <p:cNvSpPr txBox="1"/>
          <p:nvPr/>
        </p:nvSpPr>
        <p:spPr>
          <a:xfrm>
            <a:off x="1406235" y="2428353"/>
            <a:ext cx="331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B7FDE25-B850-4C8E-AAA0-A86F4C6A38BC}"/>
              </a:ext>
            </a:extLst>
          </p:cNvPr>
          <p:cNvSpPr txBox="1"/>
          <p:nvPr/>
        </p:nvSpPr>
        <p:spPr>
          <a:xfrm>
            <a:off x="651407" y="2272693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A89E4F5-9D3F-45D4-9EB4-3AAF67CE9CB5}"/>
              </a:ext>
            </a:extLst>
          </p:cNvPr>
          <p:cNvSpPr txBox="1"/>
          <p:nvPr/>
        </p:nvSpPr>
        <p:spPr>
          <a:xfrm>
            <a:off x="1413162" y="3060964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Innovation Skills?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160C033-CD10-4098-8DC4-CB8C07193AD5}"/>
              </a:ext>
            </a:extLst>
          </p:cNvPr>
          <p:cNvSpPr txBox="1"/>
          <p:nvPr/>
        </p:nvSpPr>
        <p:spPr>
          <a:xfrm>
            <a:off x="658334" y="2990851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5C85263-1CBE-4491-AECF-FD186C025F84}"/>
              </a:ext>
            </a:extLst>
          </p:cNvPr>
          <p:cNvSpPr txBox="1"/>
          <p:nvPr/>
        </p:nvSpPr>
        <p:spPr>
          <a:xfrm>
            <a:off x="1420089" y="3819082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90190DB-432D-4CA1-A216-083701A8AAE1}"/>
              </a:ext>
            </a:extLst>
          </p:cNvPr>
          <p:cNvSpPr txBox="1"/>
          <p:nvPr/>
        </p:nvSpPr>
        <p:spPr>
          <a:xfrm>
            <a:off x="665261" y="3709009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2570911-8E11-4935-8C13-97E520A72B5A}"/>
              </a:ext>
            </a:extLst>
          </p:cNvPr>
          <p:cNvSpPr txBox="1"/>
          <p:nvPr/>
        </p:nvSpPr>
        <p:spPr>
          <a:xfrm>
            <a:off x="1427016" y="4516967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7D8CC01-4029-4DD9-9A3C-D34C263F64B2}"/>
              </a:ext>
            </a:extLst>
          </p:cNvPr>
          <p:cNvSpPr txBox="1"/>
          <p:nvPr/>
        </p:nvSpPr>
        <p:spPr>
          <a:xfrm>
            <a:off x="672188" y="4427167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C235C34-0159-4A68-866A-D552F7B4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" r="31351" b="34497"/>
          <a:stretch/>
        </p:blipFill>
        <p:spPr>
          <a:xfrm>
            <a:off x="6777983" y="-684472"/>
            <a:ext cx="6633216" cy="6637821"/>
          </a:xfrm>
          <a:prstGeom prst="ellipse">
            <a:avLst/>
          </a:prstGeom>
          <a:ln w="76200">
            <a:solidFill>
              <a:srgbClr val="0DB14B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134E8EF-1905-4A6E-9492-744AD6EF89BF}"/>
              </a:ext>
            </a:extLst>
          </p:cNvPr>
          <p:cNvSpPr/>
          <p:nvPr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4622E8-C8D0-40EB-A91F-A2DFAFCF1156}"/>
              </a:ext>
            </a:extLst>
          </p:cNvPr>
          <p:cNvSpPr txBox="1"/>
          <p:nvPr/>
        </p:nvSpPr>
        <p:spPr>
          <a:xfrm>
            <a:off x="4894202" y="3734337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&amp; Wrap-Up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EE9873-CBCD-46B2-BDA9-2DE897AA6C01}"/>
              </a:ext>
            </a:extLst>
          </p:cNvPr>
          <p:cNvSpPr txBox="1"/>
          <p:nvPr/>
        </p:nvSpPr>
        <p:spPr>
          <a:xfrm>
            <a:off x="1432117" y="5303465"/>
            <a:ext cx="331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Refining Your Business Idea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01032B-043F-410C-A4AD-D1F1228D663E}"/>
              </a:ext>
            </a:extLst>
          </p:cNvPr>
          <p:cNvSpPr txBox="1"/>
          <p:nvPr/>
        </p:nvSpPr>
        <p:spPr>
          <a:xfrm>
            <a:off x="677289" y="5145324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lang="en-US" sz="36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82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2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24893FBF-D5B3-40D2-AA18-4CB5FEA708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9/23/2019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58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9928E5-769D-4E3D-8712-D294E88A5F6F}"/>
              </a:ext>
            </a:extLst>
          </p:cNvPr>
          <p:cNvSpPr/>
          <p:nvPr/>
        </p:nvSpPr>
        <p:spPr>
          <a:xfrm>
            <a:off x="5864681" y="-919864"/>
            <a:ext cx="5684894" cy="5684894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11503F-0589-432C-AD31-1521CE16AD37}"/>
              </a:ext>
            </a:extLst>
          </p:cNvPr>
          <p:cNvSpPr txBox="1"/>
          <p:nvPr/>
        </p:nvSpPr>
        <p:spPr>
          <a:xfrm>
            <a:off x="6064829" y="348900"/>
            <a:ext cx="5212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&amp; Wrap-Up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5DFCEB-78C7-4B11-8BB9-E6BB9FAE2D36}"/>
              </a:ext>
            </a:extLst>
          </p:cNvPr>
          <p:cNvSpPr txBox="1"/>
          <p:nvPr/>
        </p:nvSpPr>
        <p:spPr>
          <a:xfrm>
            <a:off x="6425899" y="2387444"/>
            <a:ext cx="4490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Complete the concept checking quiz as a class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9A170CEB-2654-4362-B5D1-3443A8339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99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xmlns="" id="{274D59C1-14F6-4549-B9F3-6C7446068A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9/23/2019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59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B9928E5-769D-4E3D-8712-D294E88A5F6F}"/>
              </a:ext>
            </a:extLst>
          </p:cNvPr>
          <p:cNvSpPr/>
          <p:nvPr/>
        </p:nvSpPr>
        <p:spPr>
          <a:xfrm>
            <a:off x="5864681" y="-919864"/>
            <a:ext cx="5684894" cy="5684894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11503F-0589-432C-AD31-1521CE16AD37}"/>
              </a:ext>
            </a:extLst>
          </p:cNvPr>
          <p:cNvSpPr txBox="1"/>
          <p:nvPr/>
        </p:nvSpPr>
        <p:spPr>
          <a:xfrm>
            <a:off x="6064829" y="348900"/>
            <a:ext cx="5212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&amp; Wrap-Up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5DFCEB-78C7-4B11-8BB9-E6BB9FAE2D36}"/>
              </a:ext>
            </a:extLst>
          </p:cNvPr>
          <p:cNvSpPr txBox="1"/>
          <p:nvPr/>
        </p:nvSpPr>
        <p:spPr>
          <a:xfrm>
            <a:off x="6425899" y="2387444"/>
            <a:ext cx="449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Any final questions?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BBD92C-594B-4A67-8BDC-B8F681D7D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8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sitting at a table&#10;&#10;Description automatically generated">
            <a:extLst>
              <a:ext uri="{FF2B5EF4-FFF2-40B4-BE49-F238E27FC236}">
                <a16:creationId xmlns:a16="http://schemas.microsoft.com/office/drawing/2014/main" xmlns="" id="{2A7ADBDD-6B9B-4296-A9B9-CAF4DA704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03" b="14789"/>
          <a:stretch/>
        </p:blipFill>
        <p:spPr>
          <a:xfrm>
            <a:off x="0" y="0"/>
            <a:ext cx="6089073" cy="6421582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F4981F-D764-4238-A1BC-63973FA1E8C2}"/>
              </a:ext>
            </a:extLst>
          </p:cNvPr>
          <p:cNvSpPr txBox="1"/>
          <p:nvPr/>
        </p:nvSpPr>
        <p:spPr>
          <a:xfrm>
            <a:off x="6487392" y="342902"/>
            <a:ext cx="5618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Learning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18A5F2-6BB0-40C1-A01A-25EF1874BBEF}"/>
              </a:ext>
            </a:extLst>
          </p:cNvPr>
          <p:cNvSpPr txBox="1"/>
          <p:nvPr/>
        </p:nvSpPr>
        <p:spPr>
          <a:xfrm>
            <a:off x="6487392" y="1118756"/>
            <a:ext cx="533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this workshop you will be able to:</a:t>
            </a:r>
            <a:endParaRPr lang="en-US" sz="2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6168F358-EF2A-4958-B6CB-A4A801728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9B0D94-0B14-4708-AB46-C7903E757487}"/>
              </a:ext>
            </a:extLst>
          </p:cNvPr>
          <p:cNvSpPr txBox="1"/>
          <p:nvPr/>
        </p:nvSpPr>
        <p:spPr>
          <a:xfrm>
            <a:off x="7869381" y="2478471"/>
            <a:ext cx="331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Define creativity and understand the process of creating.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E129086-AF69-4F6E-90C9-747AE9D53421}"/>
              </a:ext>
            </a:extLst>
          </p:cNvPr>
          <p:cNvSpPr txBox="1"/>
          <p:nvPr/>
        </p:nvSpPr>
        <p:spPr>
          <a:xfrm>
            <a:off x="7869381" y="3893368"/>
            <a:ext cx="331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activities to help you develop your creativity.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D6039E-85F7-4225-8AD4-3A7388F747A7}"/>
              </a:ext>
            </a:extLst>
          </p:cNvPr>
          <p:cNvSpPr txBox="1"/>
          <p:nvPr/>
        </p:nvSpPr>
        <p:spPr>
          <a:xfrm>
            <a:off x="7869381" y="5266700"/>
            <a:ext cx="411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Define innovation and understand the process of innovation.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DE5A0C-E6D6-4499-B4D4-AB6E76615CDB}"/>
              </a:ext>
            </a:extLst>
          </p:cNvPr>
          <p:cNvGrpSpPr/>
          <p:nvPr/>
        </p:nvGrpSpPr>
        <p:grpSpPr>
          <a:xfrm>
            <a:off x="6543054" y="2223654"/>
            <a:ext cx="1094410" cy="1094410"/>
            <a:chOff x="6543054" y="2223654"/>
            <a:chExt cx="1094410" cy="109441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532D6DF9-BAAE-4791-9F76-1461D4B4BF4B}"/>
                </a:ext>
              </a:extLst>
            </p:cNvPr>
            <p:cNvSpPr/>
            <p:nvPr/>
          </p:nvSpPr>
          <p:spPr>
            <a:xfrm>
              <a:off x="6543054" y="2223654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0021F8E-FDC2-4222-9E12-8FD7410DA970}"/>
                </a:ext>
              </a:extLst>
            </p:cNvPr>
            <p:cNvSpPr txBox="1"/>
            <p:nvPr/>
          </p:nvSpPr>
          <p:spPr>
            <a:xfrm>
              <a:off x="6782045" y="2310245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719DE08-771F-4D4C-B079-107234BCBC3E}"/>
              </a:ext>
            </a:extLst>
          </p:cNvPr>
          <p:cNvGrpSpPr/>
          <p:nvPr/>
        </p:nvGrpSpPr>
        <p:grpSpPr>
          <a:xfrm>
            <a:off x="6543054" y="3638551"/>
            <a:ext cx="1094410" cy="1094410"/>
            <a:chOff x="6543054" y="3638551"/>
            <a:chExt cx="1094410" cy="109441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93BB7FB-211B-4DE6-BF5E-CCAAAF757EB8}"/>
                </a:ext>
              </a:extLst>
            </p:cNvPr>
            <p:cNvSpPr/>
            <p:nvPr/>
          </p:nvSpPr>
          <p:spPr>
            <a:xfrm>
              <a:off x="6543054" y="3638551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80901B8F-861E-4DB1-B9F8-24CE2325F573}"/>
                </a:ext>
              </a:extLst>
            </p:cNvPr>
            <p:cNvSpPr txBox="1"/>
            <p:nvPr/>
          </p:nvSpPr>
          <p:spPr>
            <a:xfrm>
              <a:off x="6782045" y="3719947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4D11AE1-29BA-4D30-9F3C-6EFBCC2489C0}"/>
              </a:ext>
            </a:extLst>
          </p:cNvPr>
          <p:cNvGrpSpPr/>
          <p:nvPr/>
        </p:nvGrpSpPr>
        <p:grpSpPr>
          <a:xfrm>
            <a:off x="6543054" y="5011883"/>
            <a:ext cx="1094410" cy="1094410"/>
            <a:chOff x="6543054" y="5011883"/>
            <a:chExt cx="1094410" cy="109441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05D2C26-955A-4723-A3DB-BEC120E358D9}"/>
                </a:ext>
              </a:extLst>
            </p:cNvPr>
            <p:cNvSpPr/>
            <p:nvPr/>
          </p:nvSpPr>
          <p:spPr>
            <a:xfrm>
              <a:off x="6543054" y="5011883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A6C28BB1-F9BF-4516-993E-43038FF1A6B9}"/>
                </a:ext>
              </a:extLst>
            </p:cNvPr>
            <p:cNvSpPr txBox="1"/>
            <p:nvPr/>
          </p:nvSpPr>
          <p:spPr>
            <a:xfrm>
              <a:off x="6782045" y="5098474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99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xmlns="" id="{40980CE2-4992-4CBF-B802-32D3A40E2D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/>
        </p:blipFill>
        <p:spPr>
          <a:xfrm>
            <a:off x="5557934" y="-890992"/>
            <a:ext cx="8190150" cy="819015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88F861-C8B3-4BCB-9DEF-63A6FEA04B3D}"/>
              </a:ext>
            </a:extLst>
          </p:cNvPr>
          <p:cNvSpPr txBox="1"/>
          <p:nvPr/>
        </p:nvSpPr>
        <p:spPr>
          <a:xfrm>
            <a:off x="471056" y="779001"/>
            <a:ext cx="521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07433D-3C40-4646-8766-ABC1BB5F5C53}"/>
              </a:ext>
            </a:extLst>
          </p:cNvPr>
          <p:cNvSpPr txBox="1"/>
          <p:nvPr/>
        </p:nvSpPr>
        <p:spPr>
          <a:xfrm>
            <a:off x="469935" y="2465257"/>
            <a:ext cx="4664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additional information on emotional intelligence for entrepreneurs, see the additional resource list in your Participant Workbook.</a:t>
            </a:r>
            <a:endParaRPr lang="en-US" sz="2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 descr="Two people sitting at a table&#10;&#10;Description automatically generated">
            <a:extLst>
              <a:ext uri="{FF2B5EF4-FFF2-40B4-BE49-F238E27FC236}">
                <a16:creationId xmlns:a16="http://schemas.microsoft.com/office/drawing/2014/main" xmlns="" id="{08169CFA-0427-4163-96F7-C8F0E1750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03" b="14789"/>
          <a:stretch/>
        </p:blipFill>
        <p:spPr>
          <a:xfrm>
            <a:off x="0" y="0"/>
            <a:ext cx="6089073" cy="642158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F4981F-D764-4238-A1BC-63973FA1E8C2}"/>
              </a:ext>
            </a:extLst>
          </p:cNvPr>
          <p:cNvSpPr txBox="1"/>
          <p:nvPr/>
        </p:nvSpPr>
        <p:spPr>
          <a:xfrm>
            <a:off x="6487392" y="342902"/>
            <a:ext cx="5618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Learning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18A5F2-6BB0-40C1-A01A-25EF1874BBEF}"/>
              </a:ext>
            </a:extLst>
          </p:cNvPr>
          <p:cNvSpPr txBox="1"/>
          <p:nvPr/>
        </p:nvSpPr>
        <p:spPr>
          <a:xfrm>
            <a:off x="6487392" y="1118756"/>
            <a:ext cx="533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this workshop you will be able to:</a:t>
            </a:r>
            <a:endParaRPr lang="en-US" sz="2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6168F358-EF2A-4958-B6CB-A4A801728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9B0D94-0B14-4708-AB46-C7903E757487}"/>
              </a:ext>
            </a:extLst>
          </p:cNvPr>
          <p:cNvSpPr txBox="1"/>
          <p:nvPr/>
        </p:nvSpPr>
        <p:spPr>
          <a:xfrm>
            <a:off x="7869381" y="2297745"/>
            <a:ext cx="3903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Define opportunity identification and understand the process of opportunity identification.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3239FFB-AD48-47AF-919F-CC41F1EB89F7}"/>
              </a:ext>
            </a:extLst>
          </p:cNvPr>
          <p:cNvGrpSpPr/>
          <p:nvPr/>
        </p:nvGrpSpPr>
        <p:grpSpPr>
          <a:xfrm>
            <a:off x="6543054" y="2223654"/>
            <a:ext cx="1094410" cy="1094410"/>
            <a:chOff x="6543054" y="2223654"/>
            <a:chExt cx="1094410" cy="109441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86A654FB-6919-4ECF-9130-70E00CE2CFB0}"/>
                </a:ext>
              </a:extLst>
            </p:cNvPr>
            <p:cNvSpPr/>
            <p:nvPr/>
          </p:nvSpPr>
          <p:spPr>
            <a:xfrm>
              <a:off x="6543054" y="2223654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F2FD7E2-548F-43D4-AAD3-151CDD4816D4}"/>
                </a:ext>
              </a:extLst>
            </p:cNvPr>
            <p:cNvSpPr txBox="1"/>
            <p:nvPr/>
          </p:nvSpPr>
          <p:spPr>
            <a:xfrm>
              <a:off x="6782045" y="2310245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E129086-AF69-4F6E-90C9-747AE9D53421}"/>
              </a:ext>
            </a:extLst>
          </p:cNvPr>
          <p:cNvSpPr txBox="1"/>
          <p:nvPr/>
        </p:nvSpPr>
        <p:spPr>
          <a:xfrm>
            <a:off x="7869381" y="3843057"/>
            <a:ext cx="409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activities to refine your opportunity identification skills.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4B38D6-0910-45A0-919D-8322F7F672FB}"/>
              </a:ext>
            </a:extLst>
          </p:cNvPr>
          <p:cNvGrpSpPr/>
          <p:nvPr/>
        </p:nvGrpSpPr>
        <p:grpSpPr>
          <a:xfrm>
            <a:off x="6543054" y="3638551"/>
            <a:ext cx="1094410" cy="1094410"/>
            <a:chOff x="6543054" y="3638551"/>
            <a:chExt cx="1094410" cy="109441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04862611-8B72-4A53-8EFA-8686EFBC797A}"/>
                </a:ext>
              </a:extLst>
            </p:cNvPr>
            <p:cNvSpPr/>
            <p:nvPr/>
          </p:nvSpPr>
          <p:spPr>
            <a:xfrm>
              <a:off x="6543054" y="3638551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8A5255C-2697-4BB7-BDF5-6CFADF900154}"/>
                </a:ext>
              </a:extLst>
            </p:cNvPr>
            <p:cNvSpPr txBox="1"/>
            <p:nvPr/>
          </p:nvSpPr>
          <p:spPr>
            <a:xfrm>
              <a:off x="6782045" y="3719947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D6039E-85F7-4225-8AD4-3A7388F747A7}"/>
              </a:ext>
            </a:extLst>
          </p:cNvPr>
          <p:cNvSpPr txBox="1"/>
          <p:nvPr/>
        </p:nvSpPr>
        <p:spPr>
          <a:xfrm>
            <a:off x="7869381" y="5143589"/>
            <a:ext cx="411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Analyze your own business idea through the lenses of creativity, innovation and opportunity identification.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288435-461D-4FA6-B581-C45760A5ED51}"/>
              </a:ext>
            </a:extLst>
          </p:cNvPr>
          <p:cNvGrpSpPr/>
          <p:nvPr/>
        </p:nvGrpSpPr>
        <p:grpSpPr>
          <a:xfrm>
            <a:off x="6543054" y="5011883"/>
            <a:ext cx="1094410" cy="1094410"/>
            <a:chOff x="6543054" y="5011883"/>
            <a:chExt cx="1094410" cy="10944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A823CE61-0760-41B0-AEBB-2637669EE0ED}"/>
                </a:ext>
              </a:extLst>
            </p:cNvPr>
            <p:cNvSpPr/>
            <p:nvPr/>
          </p:nvSpPr>
          <p:spPr>
            <a:xfrm>
              <a:off x="6543054" y="5011883"/>
              <a:ext cx="1094410" cy="1094410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10623F3-2E80-463D-8871-38720E50E7D0}"/>
                </a:ext>
              </a:extLst>
            </p:cNvPr>
            <p:cNvSpPr txBox="1"/>
            <p:nvPr/>
          </p:nvSpPr>
          <p:spPr>
            <a:xfrm>
              <a:off x="6782045" y="5098474"/>
              <a:ext cx="800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8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</a:t>
              </a:r>
              <a:endParaRPr lang="en-US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6697580-9D57-40FE-B04D-DBE453A64A22}"/>
              </a:ext>
            </a:extLst>
          </p:cNvPr>
          <p:cNvSpPr/>
          <p:nvPr/>
        </p:nvSpPr>
        <p:spPr>
          <a:xfrm>
            <a:off x="6244936" y="-467481"/>
            <a:ext cx="6204570" cy="620457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16B96B-0A2E-4350-B45A-FACBE90F35D9}"/>
              </a:ext>
            </a:extLst>
          </p:cNvPr>
          <p:cNvSpPr txBox="1"/>
          <p:nvPr/>
        </p:nvSpPr>
        <p:spPr>
          <a:xfrm>
            <a:off x="1385454" y="427382"/>
            <a:ext cx="331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Around 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E6B00B-BDAA-410B-B6F4-DBF0A9A104F7}"/>
              </a:ext>
            </a:extLst>
          </p:cNvPr>
          <p:cNvSpPr txBox="1"/>
          <p:nvPr/>
        </p:nvSpPr>
        <p:spPr>
          <a:xfrm>
            <a:off x="656797" y="346364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4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C29BD91-511F-4630-AE73-5B9F054FD3A2}"/>
              </a:ext>
            </a:extLst>
          </p:cNvPr>
          <p:cNvSpPr txBox="1"/>
          <p:nvPr/>
        </p:nvSpPr>
        <p:spPr>
          <a:xfrm>
            <a:off x="1385454" y="1688855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Creativity?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E979D7-5FC8-46C1-938D-5F3D7FE23678}"/>
              </a:ext>
            </a:extLst>
          </p:cNvPr>
          <p:cNvSpPr txBox="1"/>
          <p:nvPr/>
        </p:nvSpPr>
        <p:spPr>
          <a:xfrm>
            <a:off x="656797" y="1464931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4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3DB22BA-BFBE-4CDD-A55A-59F3B430526B}"/>
              </a:ext>
            </a:extLst>
          </p:cNvPr>
          <p:cNvSpPr txBox="1"/>
          <p:nvPr/>
        </p:nvSpPr>
        <p:spPr>
          <a:xfrm>
            <a:off x="1385454" y="2642552"/>
            <a:ext cx="331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Creativity?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DD80B01-B519-4561-BFFC-2DE4AFC78A2D}"/>
              </a:ext>
            </a:extLst>
          </p:cNvPr>
          <p:cNvSpPr txBox="1"/>
          <p:nvPr/>
        </p:nvSpPr>
        <p:spPr>
          <a:xfrm>
            <a:off x="656797" y="2583498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4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EC32136-E3F5-4FE5-AC0B-6B3CE1D0B356}"/>
              </a:ext>
            </a:extLst>
          </p:cNvPr>
          <p:cNvSpPr txBox="1"/>
          <p:nvPr/>
        </p:nvSpPr>
        <p:spPr>
          <a:xfrm>
            <a:off x="1385454" y="3904025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B7FDE25-B850-4C8E-AAA0-A86F4C6A38BC}"/>
              </a:ext>
            </a:extLst>
          </p:cNvPr>
          <p:cNvSpPr txBox="1"/>
          <p:nvPr/>
        </p:nvSpPr>
        <p:spPr>
          <a:xfrm>
            <a:off x="656797" y="3702065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4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A89E4F5-9D3F-45D4-9EB4-3AAF67CE9CB5}"/>
              </a:ext>
            </a:extLst>
          </p:cNvPr>
          <p:cNvSpPr txBox="1"/>
          <p:nvPr/>
        </p:nvSpPr>
        <p:spPr>
          <a:xfrm>
            <a:off x="1385454" y="4857721"/>
            <a:ext cx="331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 We Develop Our Innovation Skills?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160C033-CD10-4098-8DC4-CB8C07193AD5}"/>
              </a:ext>
            </a:extLst>
          </p:cNvPr>
          <p:cNvSpPr txBox="1"/>
          <p:nvPr/>
        </p:nvSpPr>
        <p:spPr>
          <a:xfrm>
            <a:off x="656797" y="4820631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sz="4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C235C34-0159-4A68-866A-D552F7B4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7" r="16647"/>
          <a:stretch/>
        </p:blipFill>
        <p:spPr>
          <a:xfrm>
            <a:off x="6284890" y="-437156"/>
            <a:ext cx="6138932" cy="6135330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134E8EF-1905-4A6E-9492-744AD6EF89BF}"/>
              </a:ext>
            </a:extLst>
          </p:cNvPr>
          <p:cNvSpPr/>
          <p:nvPr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4622E8-C8D0-40EB-A91F-A2DFAFCF1156}"/>
              </a:ext>
            </a:extLst>
          </p:cNvPr>
          <p:cNvSpPr txBox="1"/>
          <p:nvPr/>
        </p:nvSpPr>
        <p:spPr>
          <a:xfrm>
            <a:off x="4894202" y="3734337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Agenda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39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469102C-2A98-495C-94EC-DE6C1FFF22A8}"/>
              </a:ext>
            </a:extLst>
          </p:cNvPr>
          <p:cNvSpPr/>
          <p:nvPr/>
        </p:nvSpPr>
        <p:spPr>
          <a:xfrm>
            <a:off x="6244936" y="-467481"/>
            <a:ext cx="6204570" cy="620457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2B204DD-F517-403B-A65B-69CF06D46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7" r="16647"/>
          <a:stretch/>
        </p:blipFill>
        <p:spPr>
          <a:xfrm>
            <a:off x="6284890" y="-437156"/>
            <a:ext cx="6138932" cy="6135330"/>
          </a:xfrm>
          <a:prstGeom prst="ellipse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16B96B-0A2E-4350-B45A-FACBE90F35D9}"/>
              </a:ext>
            </a:extLst>
          </p:cNvPr>
          <p:cNvSpPr txBox="1"/>
          <p:nvPr/>
        </p:nvSpPr>
        <p:spPr>
          <a:xfrm>
            <a:off x="1326573" y="3622496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Refining Your Business Idea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E6B00B-BDAA-410B-B6F4-DBF0A9A104F7}"/>
              </a:ext>
            </a:extLst>
          </p:cNvPr>
          <p:cNvSpPr txBox="1"/>
          <p:nvPr/>
        </p:nvSpPr>
        <p:spPr>
          <a:xfrm>
            <a:off x="571745" y="3596549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C29BD91-511F-4630-AE73-5B9F054FD3A2}"/>
              </a:ext>
            </a:extLst>
          </p:cNvPr>
          <p:cNvSpPr txBox="1"/>
          <p:nvPr/>
        </p:nvSpPr>
        <p:spPr>
          <a:xfrm>
            <a:off x="1333500" y="4923403"/>
            <a:ext cx="331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and Wrap-Up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E979D7-5FC8-46C1-938D-5F3D7FE23678}"/>
              </a:ext>
            </a:extLst>
          </p:cNvPr>
          <p:cNvSpPr txBox="1"/>
          <p:nvPr/>
        </p:nvSpPr>
        <p:spPr>
          <a:xfrm>
            <a:off x="578672" y="4750099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4DB84BA-A17D-4854-A291-EAB671B09C1E}"/>
              </a:ext>
            </a:extLst>
          </p:cNvPr>
          <p:cNvSpPr/>
          <p:nvPr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827281D-D242-47DC-AB5B-89CAAB6163A5}"/>
              </a:ext>
            </a:extLst>
          </p:cNvPr>
          <p:cNvSpPr txBox="1"/>
          <p:nvPr/>
        </p:nvSpPr>
        <p:spPr>
          <a:xfrm>
            <a:off x="4894202" y="3734337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Agenda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5E19A3-E0F8-4C01-8BC4-2BBAF713922D}"/>
              </a:ext>
            </a:extLst>
          </p:cNvPr>
          <p:cNvSpPr txBox="1"/>
          <p:nvPr/>
        </p:nvSpPr>
        <p:spPr>
          <a:xfrm>
            <a:off x="1361208" y="651348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Opportunity Identification?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0159CF-FE0A-4FA7-96FF-80D1399C3492}"/>
              </a:ext>
            </a:extLst>
          </p:cNvPr>
          <p:cNvSpPr txBox="1"/>
          <p:nvPr/>
        </p:nvSpPr>
        <p:spPr>
          <a:xfrm>
            <a:off x="606380" y="545654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164209-1C18-4A3E-9061-041EC080EA8D}"/>
              </a:ext>
            </a:extLst>
          </p:cNvPr>
          <p:cNvSpPr txBox="1"/>
          <p:nvPr/>
        </p:nvSpPr>
        <p:spPr>
          <a:xfrm>
            <a:off x="1368135" y="1952256"/>
            <a:ext cx="331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Opportunity Identification Process?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D69906-1790-4EEB-8635-87D268AE5575}"/>
              </a:ext>
            </a:extLst>
          </p:cNvPr>
          <p:cNvSpPr txBox="1"/>
          <p:nvPr/>
        </p:nvSpPr>
        <p:spPr>
          <a:xfrm>
            <a:off x="613307" y="1893115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5" grpId="0"/>
      <p:bldP spid="36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1577</Words>
  <Application>Microsoft Office PowerPoint</Application>
  <PresentationFormat>Custom</PresentationFormat>
  <Paragraphs>376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H</dc:creator>
  <cp:lastModifiedBy>administrator</cp:lastModifiedBy>
  <cp:revision>223</cp:revision>
  <dcterms:created xsi:type="dcterms:W3CDTF">2019-07-18T19:13:51Z</dcterms:created>
  <dcterms:modified xsi:type="dcterms:W3CDTF">2019-09-23T15:20:38Z</dcterms:modified>
</cp:coreProperties>
</file>