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8"/>
  </p:notesMasterIdLst>
  <p:sldIdLst>
    <p:sldId id="291" r:id="rId2"/>
    <p:sldId id="263" r:id="rId3"/>
    <p:sldId id="257" r:id="rId4"/>
    <p:sldId id="258" r:id="rId5"/>
    <p:sldId id="264" r:id="rId6"/>
    <p:sldId id="287" r:id="rId7"/>
    <p:sldId id="272" r:id="rId8"/>
    <p:sldId id="507" r:id="rId9"/>
    <p:sldId id="376" r:id="rId10"/>
    <p:sldId id="509" r:id="rId11"/>
    <p:sldId id="510" r:id="rId12"/>
    <p:sldId id="511" r:id="rId13"/>
    <p:sldId id="512" r:id="rId14"/>
    <p:sldId id="513" r:id="rId15"/>
    <p:sldId id="514" r:id="rId16"/>
    <p:sldId id="515" r:id="rId17"/>
    <p:sldId id="516" r:id="rId18"/>
    <p:sldId id="517" r:id="rId19"/>
    <p:sldId id="518" r:id="rId20"/>
    <p:sldId id="519" r:id="rId21"/>
    <p:sldId id="520" r:id="rId22"/>
    <p:sldId id="521" r:id="rId23"/>
    <p:sldId id="522" r:id="rId24"/>
    <p:sldId id="523" r:id="rId25"/>
    <p:sldId id="601" r:id="rId26"/>
    <p:sldId id="525" r:id="rId27"/>
    <p:sldId id="526" r:id="rId28"/>
    <p:sldId id="527" r:id="rId29"/>
    <p:sldId id="528" r:id="rId30"/>
    <p:sldId id="529" r:id="rId31"/>
    <p:sldId id="530" r:id="rId32"/>
    <p:sldId id="531" r:id="rId33"/>
    <p:sldId id="532" r:id="rId34"/>
    <p:sldId id="533" r:id="rId35"/>
    <p:sldId id="534" r:id="rId36"/>
    <p:sldId id="535" r:id="rId37"/>
    <p:sldId id="536" r:id="rId38"/>
    <p:sldId id="537" r:id="rId39"/>
    <p:sldId id="539" r:id="rId40"/>
    <p:sldId id="538" r:id="rId41"/>
    <p:sldId id="540" r:id="rId42"/>
    <p:sldId id="541" r:id="rId43"/>
    <p:sldId id="542" r:id="rId44"/>
    <p:sldId id="543" r:id="rId45"/>
    <p:sldId id="544" r:id="rId46"/>
    <p:sldId id="545" r:id="rId47"/>
    <p:sldId id="546" r:id="rId48"/>
    <p:sldId id="547" r:id="rId49"/>
    <p:sldId id="548" r:id="rId50"/>
    <p:sldId id="549" r:id="rId51"/>
    <p:sldId id="550" r:id="rId52"/>
    <p:sldId id="551" r:id="rId53"/>
    <p:sldId id="552" r:id="rId54"/>
    <p:sldId id="557" r:id="rId55"/>
    <p:sldId id="558" r:id="rId56"/>
    <p:sldId id="559" r:id="rId57"/>
    <p:sldId id="560" r:id="rId58"/>
    <p:sldId id="561" r:id="rId59"/>
    <p:sldId id="562" r:id="rId60"/>
    <p:sldId id="563" r:id="rId61"/>
    <p:sldId id="314" r:id="rId62"/>
    <p:sldId id="564" r:id="rId63"/>
    <p:sldId id="565" r:id="rId64"/>
    <p:sldId id="338" r:id="rId65"/>
    <p:sldId id="571" r:id="rId66"/>
    <p:sldId id="572" r:id="rId67"/>
    <p:sldId id="602" r:id="rId68"/>
    <p:sldId id="603" r:id="rId69"/>
    <p:sldId id="575" r:id="rId70"/>
    <p:sldId id="277" r:id="rId71"/>
    <p:sldId id="576" r:id="rId72"/>
    <p:sldId id="578" r:id="rId73"/>
    <p:sldId id="577" r:id="rId74"/>
    <p:sldId id="580" r:id="rId75"/>
    <p:sldId id="581" r:id="rId76"/>
    <p:sldId id="582" r:id="rId77"/>
    <p:sldId id="583" r:id="rId78"/>
    <p:sldId id="586" r:id="rId79"/>
    <p:sldId id="585" r:id="rId80"/>
    <p:sldId id="584" r:id="rId81"/>
    <p:sldId id="587" r:id="rId82"/>
    <p:sldId id="588" r:id="rId83"/>
    <p:sldId id="589" r:id="rId84"/>
    <p:sldId id="590" r:id="rId85"/>
    <p:sldId id="299" r:id="rId86"/>
    <p:sldId id="592" r:id="rId87"/>
    <p:sldId id="593" r:id="rId88"/>
    <p:sldId id="594" r:id="rId89"/>
    <p:sldId id="595" r:id="rId90"/>
    <p:sldId id="596" r:id="rId91"/>
    <p:sldId id="597" r:id="rId92"/>
    <p:sldId id="496" r:id="rId93"/>
    <p:sldId id="570" r:id="rId94"/>
    <p:sldId id="567" r:id="rId95"/>
    <p:sldId id="568" r:id="rId96"/>
    <p:sldId id="569"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Nesbitt" initials="CN" lastIdx="1" clrIdx="0">
    <p:extLst>
      <p:ext uri="{19B8F6BF-5375-455C-9EA6-DF929625EA0E}">
        <p15:presenceInfo xmlns="" xmlns:p15="http://schemas.microsoft.com/office/powerpoint/2012/main" userId="411e627c9495f2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14B"/>
    <a:srgbClr val="E76F0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8" autoAdjust="0"/>
    <p:restoredTop sz="94660"/>
  </p:normalViewPr>
  <p:slideViewPr>
    <p:cSldViewPr snapToGrid="0">
      <p:cViewPr>
        <p:scale>
          <a:sx n="100" d="100"/>
          <a:sy n="100" d="100"/>
        </p:scale>
        <p:origin x="-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9/23/2019</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9/23/2019</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6.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6.png"/><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png"/><Relationship Id="rId4" Type="http://schemas.openxmlformats.org/officeDocument/2006/relationships/image" Target="../media/image20.png"/></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DE2064-6FA9-4CBA-B49B-0AD74323EA6C}"/>
              </a:ext>
            </a:extLst>
          </p:cNvPr>
          <p:cNvPicPr>
            <a:picLocks noChangeAspect="1"/>
          </p:cNvPicPr>
          <p:nvPr/>
        </p:nvPicPr>
        <p:blipFill rotWithShape="1">
          <a:blip r:embed="rId2">
            <a:extLst>
              <a:ext uri="{28A0092B-C50C-407E-A947-70E740481C1C}">
                <a14:useLocalDpi xmlns:a14="http://schemas.microsoft.com/office/drawing/2010/main"/>
              </a:ext>
            </a:extLst>
          </a:blip>
          <a:srcRect t="7800" b="7800"/>
          <a:stretch/>
        </p:blipFill>
        <p:spPr>
          <a:xfrm>
            <a:off x="-1" y="0"/>
            <a:ext cx="12192002" cy="6858000"/>
          </a:xfrm>
          <a:prstGeom prst="rect">
            <a:avLst/>
          </a:prstGeom>
        </p:spPr>
      </p:pic>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5139411" y="1997839"/>
            <a:ext cx="6861464" cy="2862322"/>
          </a:xfrm>
          <a:prstGeom prst="rect">
            <a:avLst/>
          </a:prstGeom>
          <a:no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Business Planning for Entrepreneurs</a:t>
            </a:r>
            <a:endParaRPr lang="en-US" sz="96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027" y="1381991"/>
            <a:ext cx="4495260" cy="4094018"/>
          </a:xfrm>
          <a:prstGeom prst="rect">
            <a:avLst/>
          </a:prstGeom>
        </p:spPr>
      </p:pic>
    </p:spTree>
    <p:extLst>
      <p:ext uri="{BB962C8B-B14F-4D97-AF65-F5344CB8AC3E}">
        <p14:creationId xmlns:p14="http://schemas.microsoft.com/office/powerpoint/2010/main" val="3132907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281040" y="3497293"/>
              <a:ext cx="2509456" cy="1815882"/>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Do you like to plan in your everyday life?  Why or not?</a:t>
              </a:r>
              <a:endParaRPr lang="en-US" sz="32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1445316"/>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914302"/>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10</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61"/>
          <a:stretch/>
        </p:blipFill>
        <p:spPr>
          <a:xfrm>
            <a:off x="3090041" y="3860"/>
            <a:ext cx="9101959" cy="6425227"/>
          </a:xfrm>
          <a:prstGeom prst="rect">
            <a:avLst/>
          </a:prstGeom>
        </p:spPr>
      </p:pic>
    </p:spTree>
    <p:extLst>
      <p:ext uri="{BB962C8B-B14F-4D97-AF65-F5344CB8AC3E}">
        <p14:creationId xmlns:p14="http://schemas.microsoft.com/office/powerpoint/2010/main" val="1830439475"/>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03D86120-B4CA-4930-AEB5-31FE71EEBC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36" r="7410"/>
          <a:stretch/>
        </p:blipFill>
        <p:spPr>
          <a:xfrm>
            <a:off x="0" y="0"/>
            <a:ext cx="5460642" cy="6427822"/>
          </a:xfrm>
          <a:prstGeom prst="rect">
            <a:avLst/>
          </a:prstGeom>
        </p:spPr>
      </p:pic>
      <p:sp>
        <p:nvSpPr>
          <p:cNvPr id="15" name="Rectangle 14">
            <a:extLst>
              <a:ext uri="{FF2B5EF4-FFF2-40B4-BE49-F238E27FC236}">
                <a16:creationId xmlns="" xmlns:a16="http://schemas.microsoft.com/office/drawing/2014/main" id="{22D71B5E-9875-4559-B8DD-E8BAB1D3C99D}"/>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11</a:t>
            </a:fld>
            <a:endParaRPr lang="en-US"/>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69902" y="1651999"/>
            <a:ext cx="6422098"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1.2  What is a Business Plan?</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432205"/>
            <a:ext cx="5732316" cy="3170099"/>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A business plan </a:t>
            </a:r>
            <a:r>
              <a:rPr lang="en-US" sz="2800" dirty="0">
                <a:latin typeface="Arial" panose="020B0604020202020204" pitchFamily="34" charset="0"/>
                <a:cs typeface="Arial" panose="020B0604020202020204" pitchFamily="34" charset="0"/>
              </a:rPr>
              <a:t>is an outline of our business goals and the path that we will take to achieve these goals. Other ways to describe our business plan are as a blueprint, a road map, a guide, or a game plan for our business.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52E1BF00-793A-4C68-AB16-F14C8A8750E6}"/>
              </a:ext>
            </a:extLst>
          </p:cNvPr>
          <p:cNvSpPr txBox="1"/>
          <p:nvPr/>
        </p:nvSpPr>
        <p:spPr>
          <a:xfrm>
            <a:off x="5788342" y="289488"/>
            <a:ext cx="658488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Tree>
    <p:extLst>
      <p:ext uri="{BB962C8B-B14F-4D97-AF65-F5344CB8AC3E}">
        <p14:creationId xmlns:p14="http://schemas.microsoft.com/office/powerpoint/2010/main" val="2557804828"/>
      </p:ext>
    </p:extLst>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12</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6096001" cy="6429087"/>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674022"/>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06906" y="3311893"/>
            <a:ext cx="5027894" cy="2630144"/>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What are the advantages and disadvantages of planning for your business? Complete the chart in your Participant Workbook.</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056276"/>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681896673"/>
      </p:ext>
    </p:extLst>
  </p:cSld>
  <p:clrMapOvr>
    <a:masterClrMapping/>
  </p:clrMapOvr>
  <p:transition spd="med">
    <p:pull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4727F4E5-7F4C-4F15-AC0F-E9214319ED0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0219" y="-1279937"/>
            <a:ext cx="8960272" cy="8960272"/>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13</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400110"/>
          </a:xfrm>
          <a:prstGeom prst="rect">
            <a:avLst/>
          </a:prstGeom>
          <a:noFill/>
        </p:spPr>
        <p:txBody>
          <a:bodyPr wrap="square" rtlCol="0">
            <a:spAutoFit/>
          </a:bodyPr>
          <a:lstStyle/>
          <a:p>
            <a:r>
              <a:rPr lang="en-US" sz="2000" b="1" dirty="0">
                <a:solidFill>
                  <a:srgbClr val="E76F0A"/>
                </a:solidFill>
                <a:latin typeface="Arial" panose="020B0604020202020204" pitchFamily="34" charset="0"/>
                <a:cs typeface="Arial" panose="020B0604020202020204" pitchFamily="34" charset="0"/>
              </a:rPr>
              <a:t>Advantages of Planning for Your Business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346049"/>
            <a:ext cx="5209156"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provides a stable foundation upon which we build our business.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keeps us focused on what we need to do and where we are going.</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identifies the resources we need.</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puts money values to our ideas and helps us manage that money.</a:t>
            </a:r>
          </a:p>
        </p:txBody>
      </p:sp>
    </p:spTree>
    <p:extLst>
      <p:ext uri="{BB962C8B-B14F-4D97-AF65-F5344CB8AC3E}">
        <p14:creationId xmlns:p14="http://schemas.microsoft.com/office/powerpoint/2010/main" val="2444303699"/>
      </p:ext>
    </p:extLst>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1CB7D986-1CFA-4431-8062-2F54EFB4829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0219" y="-1279937"/>
            <a:ext cx="8960272" cy="8960272"/>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703409"/>
            <a:ext cx="6168735" cy="400110"/>
          </a:xfrm>
          <a:prstGeom prst="rect">
            <a:avLst/>
          </a:prstGeom>
          <a:noFill/>
        </p:spPr>
        <p:txBody>
          <a:bodyPr wrap="square" rtlCol="0">
            <a:spAutoFit/>
          </a:bodyPr>
          <a:lstStyle/>
          <a:p>
            <a:r>
              <a:rPr lang="en-US" sz="2000" b="1" dirty="0">
                <a:solidFill>
                  <a:srgbClr val="E76F0A"/>
                </a:solidFill>
                <a:latin typeface="Arial" panose="020B0604020202020204" pitchFamily="34" charset="0"/>
                <a:cs typeface="Arial" panose="020B0604020202020204" pitchFamily="34" charset="0"/>
              </a:rPr>
              <a:t>Advantages of Planning for Our Business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208649"/>
            <a:ext cx="5209156"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forces us to think through what we want to do to see if it will work.</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helps us anticipate possible challenges and risks.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provides a framework for developing our strategies.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People who write down their plans and goals are more likely to achieve them.</a:t>
            </a:r>
          </a:p>
        </p:txBody>
      </p:sp>
    </p:spTree>
    <p:extLst>
      <p:ext uri="{BB962C8B-B14F-4D97-AF65-F5344CB8AC3E}">
        <p14:creationId xmlns:p14="http://schemas.microsoft.com/office/powerpoint/2010/main" val="106922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85757CB-9BE1-483C-8F23-5C86308D53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36" r="7321"/>
          <a:stretch/>
        </p:blipFill>
        <p:spPr>
          <a:xfrm>
            <a:off x="0" y="518"/>
            <a:ext cx="5460642" cy="6421064"/>
          </a:xfrm>
          <a:prstGeom prst="rect">
            <a:avLst/>
          </a:prstGeom>
        </p:spPr>
      </p:pic>
      <p:sp>
        <p:nvSpPr>
          <p:cNvPr id="12" name="Rectangle 11">
            <a:extLst>
              <a:ext uri="{FF2B5EF4-FFF2-40B4-BE49-F238E27FC236}">
                <a16:creationId xmlns="" xmlns:a16="http://schemas.microsoft.com/office/drawing/2014/main" id="{236466CE-4263-49D5-9968-56A29C522F42}"/>
              </a:ext>
            </a:extLst>
          </p:cNvPr>
          <p:cNvSpPr/>
          <p:nvPr/>
        </p:nvSpPr>
        <p:spPr>
          <a:xfrm>
            <a:off x="0" y="-518"/>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15</a:t>
            </a:fld>
            <a:endParaRPr lang="en-US"/>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69902" y="1717050"/>
            <a:ext cx="6422098" cy="83099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Disadvantages of Planning for Our Business</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971126"/>
            <a:ext cx="573231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 don’t always know everything we need to know when we make the plan.  Our plan is based on our best guesses, which may not be correct.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Things happen unexpectedly which require changes to our plan.</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52E1BF00-793A-4C68-AB16-F14C8A8750E6}"/>
              </a:ext>
            </a:extLst>
          </p:cNvPr>
          <p:cNvSpPr txBox="1"/>
          <p:nvPr/>
        </p:nvSpPr>
        <p:spPr>
          <a:xfrm>
            <a:off x="5788342" y="289488"/>
            <a:ext cx="658488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Tree>
    <p:extLst>
      <p:ext uri="{BB962C8B-B14F-4D97-AF65-F5344CB8AC3E}">
        <p14:creationId xmlns:p14="http://schemas.microsoft.com/office/powerpoint/2010/main" val="277713573"/>
      </p:ext>
    </p:extLst>
  </p:cSld>
  <p:clrMapOvr>
    <a:masterClrMapping/>
  </p:clrMapOvr>
  <p:transition spd="slow">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16</a:t>
            </a:fld>
            <a:endParaRPr lang="en-US"/>
          </a:p>
        </p:txBody>
      </p:sp>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51157" b="8022"/>
          <a:stretch/>
        </p:blipFill>
        <p:spPr>
          <a:xfrm>
            <a:off x="0" y="0"/>
            <a:ext cx="12192000" cy="2799532"/>
          </a:xfrm>
        </p:spPr>
      </p:pic>
      <p:sp>
        <p:nvSpPr>
          <p:cNvPr id="11" name="TextBox 10">
            <a:extLst>
              <a:ext uri="{FF2B5EF4-FFF2-40B4-BE49-F238E27FC236}">
                <a16:creationId xmlns="" xmlns:a16="http://schemas.microsoft.com/office/drawing/2014/main" id="{385CDEE6-3247-4254-A647-AC713675EEA6}"/>
              </a:ext>
            </a:extLst>
          </p:cNvPr>
          <p:cNvSpPr txBox="1"/>
          <p:nvPr/>
        </p:nvSpPr>
        <p:spPr>
          <a:xfrm>
            <a:off x="460665" y="3335729"/>
            <a:ext cx="561801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12" name="TextBox 11">
            <a:extLst>
              <a:ext uri="{FF2B5EF4-FFF2-40B4-BE49-F238E27FC236}">
                <a16:creationId xmlns="" xmlns:a16="http://schemas.microsoft.com/office/drawing/2014/main" id="{51F29E9E-D02D-4A04-9769-CE2EFCFA8B2E}"/>
              </a:ext>
            </a:extLst>
          </p:cNvPr>
          <p:cNvSpPr txBox="1"/>
          <p:nvPr/>
        </p:nvSpPr>
        <p:spPr>
          <a:xfrm>
            <a:off x="460665" y="4697559"/>
            <a:ext cx="5330536" cy="954107"/>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1.3  What are the Different Types of Business Plans?</a:t>
            </a:r>
          </a:p>
        </p:txBody>
      </p:sp>
      <p:sp>
        <p:nvSpPr>
          <p:cNvPr id="17" name="TextBox 16">
            <a:extLst>
              <a:ext uri="{FF2B5EF4-FFF2-40B4-BE49-F238E27FC236}">
                <a16:creationId xmlns="" xmlns:a16="http://schemas.microsoft.com/office/drawing/2014/main" id="{04D671D0-DC96-4E23-B424-045EDE95C5BA}"/>
              </a:ext>
            </a:extLst>
          </p:cNvPr>
          <p:cNvSpPr txBox="1"/>
          <p:nvPr/>
        </p:nvSpPr>
        <p:spPr>
          <a:xfrm>
            <a:off x="6267422" y="3358731"/>
            <a:ext cx="5155083"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There isn’t just one type of business plan.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are different types of business plans depending upon who will read them and how the plans will be used.</a:t>
            </a:r>
          </a:p>
        </p:txBody>
      </p:sp>
      <p:cxnSp>
        <p:nvCxnSpPr>
          <p:cNvPr id="8" name="Straight Connector 7">
            <a:extLst>
              <a:ext uri="{FF2B5EF4-FFF2-40B4-BE49-F238E27FC236}">
                <a16:creationId xmlns="" xmlns:a16="http://schemas.microsoft.com/office/drawing/2014/main" id="{3C25689E-9B9F-4955-8DD7-DC8593692B0C}"/>
              </a:ext>
            </a:extLst>
          </p:cNvPr>
          <p:cNvCxnSpPr/>
          <p:nvPr/>
        </p:nvCxnSpPr>
        <p:spPr>
          <a:xfrm>
            <a:off x="5607173" y="3169227"/>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02490848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5D4B48A2-E7BA-4F9E-9170-52EE4B55AF48}"/>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1990" b="3120"/>
          <a:stretch/>
        </p:blipFill>
        <p:spPr>
          <a:xfrm>
            <a:off x="0" y="3203862"/>
            <a:ext cx="6042472" cy="3225226"/>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17</a:t>
            </a:fld>
            <a:endParaRPr lang="en-US"/>
          </a:p>
        </p:txBody>
      </p:sp>
      <p:sp>
        <p:nvSpPr>
          <p:cNvPr id="14" name="TextBox 13">
            <a:extLst>
              <a:ext uri="{FF2B5EF4-FFF2-40B4-BE49-F238E27FC236}">
                <a16:creationId xmlns="" xmlns:a16="http://schemas.microsoft.com/office/drawing/2014/main" id="{27EA0548-EEBD-4EBD-9196-F14A60D87175}"/>
              </a:ext>
            </a:extLst>
          </p:cNvPr>
          <p:cNvSpPr txBox="1"/>
          <p:nvPr/>
        </p:nvSpPr>
        <p:spPr>
          <a:xfrm>
            <a:off x="173185" y="817101"/>
            <a:ext cx="6366408"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Why Do We Need a Business Plan?</a:t>
            </a: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 xmlns:a16="http://schemas.microsoft.com/office/drawing/2014/main"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5C73BC9-3EC4-4448-BC76-2BB8ACA8707A}"/>
              </a:ext>
            </a:extLst>
          </p:cNvPr>
          <p:cNvSpPr txBox="1"/>
          <p:nvPr/>
        </p:nvSpPr>
        <p:spPr>
          <a:xfrm>
            <a:off x="8324397" y="3457471"/>
            <a:ext cx="3704812" cy="2643737"/>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Look at the four sample business plans provided by your instructor.  Decide who will reach each plan and what the purpose of each plan is.  Put your answers in the chart in your Participant Workbook.</a:t>
            </a:r>
          </a:p>
        </p:txBody>
      </p:sp>
      <p:pic>
        <p:nvPicPr>
          <p:cNvPr id="20" name="Picture 19">
            <a:extLst>
              <a:ext uri="{FF2B5EF4-FFF2-40B4-BE49-F238E27FC236}">
                <a16:creationId xmlns="" xmlns:a16="http://schemas.microsoft.com/office/drawing/2014/main"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 xmlns:a16="http://schemas.microsoft.com/office/drawing/2014/main"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 xmlns:a16="http://schemas.microsoft.com/office/drawing/2014/main"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6547" b="747"/>
          <a:stretch/>
        </p:blipFill>
        <p:spPr>
          <a:xfrm>
            <a:off x="6041444" y="0"/>
            <a:ext cx="6150556" cy="3207326"/>
          </a:xfrm>
          <a:prstGeom prst="rect">
            <a:avLst/>
          </a:prstGeom>
        </p:spPr>
      </p:pic>
      <p:sp>
        <p:nvSpPr>
          <p:cNvPr id="17" name="Rectangle 16">
            <a:extLst>
              <a:ext uri="{FF2B5EF4-FFF2-40B4-BE49-F238E27FC236}">
                <a16:creationId xmlns="" xmlns:a16="http://schemas.microsoft.com/office/drawing/2014/main" id="{4EA5220D-77C4-49E5-B085-2254E0AB1674}"/>
              </a:ext>
            </a:extLst>
          </p:cNvPr>
          <p:cNvSpPr/>
          <p:nvPr/>
        </p:nvSpPr>
        <p:spPr>
          <a:xfrm>
            <a:off x="6041444" y="-17900"/>
            <a:ext cx="6150556"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137419"/>
      </p:ext>
    </p:extLst>
  </p:cSld>
  <p:clrMapOvr>
    <a:masterClrMapping/>
  </p:clrMapOvr>
  <p:transition spd="med">
    <p:pull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 xmlns:a16="http://schemas.microsoft.com/office/drawing/2014/main" id="{FDE69E6C-FDAF-4E54-B344-84D83E99854C}"/>
              </a:ext>
            </a:extLst>
          </p:cNvPr>
          <p:cNvPicPr>
            <a:picLocks noChangeAspect="1"/>
          </p:cNvPicPr>
          <p:nvPr/>
        </p:nvPicPr>
        <p:blipFill rotWithShape="1">
          <a:blip r:embed="rId2">
            <a:extLst>
              <a:ext uri="{28A0092B-C50C-407E-A947-70E740481C1C}">
                <a14:useLocalDpi xmlns:a14="http://schemas.microsoft.com/office/drawing/2010/main"/>
              </a:ext>
            </a:extLst>
          </a:blip>
          <a:srcRect l="3773" r="3773"/>
          <a:stretch/>
        </p:blipFill>
        <p:spPr>
          <a:xfrm>
            <a:off x="6388260" y="-1105470"/>
            <a:ext cx="8284191" cy="8284191"/>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19630"/>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Sample Business Plan #1</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507300"/>
            <a:ext cx="5209156" cy="584775"/>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Readers: </a:t>
            </a:r>
            <a:r>
              <a:rPr lang="en-US" sz="2800" dirty="0">
                <a:latin typeface="Arial" panose="020B0604020202020204" pitchFamily="34" charset="0"/>
                <a:cs typeface="Arial" panose="020B0604020202020204" pitchFamily="34" charset="0"/>
              </a:rPr>
              <a:t>Bankers</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15190" y="3225588"/>
            <a:ext cx="5391646" cy="2308324"/>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Purpose: </a:t>
            </a:r>
            <a:r>
              <a:rPr lang="en-US" sz="2800" dirty="0">
                <a:latin typeface="Arial" panose="020B0604020202020204" pitchFamily="34" charset="0"/>
                <a:cs typeface="Arial" panose="020B0604020202020204" pitchFamily="34" charset="0"/>
              </a:rPr>
              <a:t>Demonstrate that the business is or can generate regular income with which to pay interest on a loan and/or pay the loan back. </a:t>
            </a:r>
          </a:p>
        </p:txBody>
      </p:sp>
    </p:spTree>
    <p:extLst>
      <p:ext uri="{BB962C8B-B14F-4D97-AF65-F5344CB8AC3E}">
        <p14:creationId xmlns:p14="http://schemas.microsoft.com/office/powerpoint/2010/main" val="3020781857"/>
      </p:ext>
    </p:extLst>
  </p:cSld>
  <p:clrMapOvr>
    <a:masterClrMapping/>
  </p:clrMapOvr>
  <p:transition spd="med">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E940D596-F482-41C0-B25B-930DCD78FCDA}"/>
              </a:ext>
            </a:extLst>
          </p:cNvPr>
          <p:cNvPicPr>
            <a:picLocks noChangeAspect="1"/>
          </p:cNvPicPr>
          <p:nvPr/>
        </p:nvPicPr>
        <p:blipFill rotWithShape="1">
          <a:blip r:embed="rId2">
            <a:extLst>
              <a:ext uri="{28A0092B-C50C-407E-A947-70E740481C1C}">
                <a14:useLocalDpi xmlns:a14="http://schemas.microsoft.com/office/drawing/2010/main"/>
              </a:ext>
            </a:extLst>
          </a:blip>
          <a:srcRect l="3773" r="3773"/>
          <a:stretch/>
        </p:blipFill>
        <p:spPr>
          <a:xfrm>
            <a:off x="6388260" y="-1105470"/>
            <a:ext cx="8284191" cy="8284191"/>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19</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19630"/>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Sample Business Plan #2</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507300"/>
            <a:ext cx="5780810" cy="584775"/>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Readers: </a:t>
            </a:r>
            <a:r>
              <a:rPr lang="en-US" sz="2800" dirty="0">
                <a:latin typeface="Arial" panose="020B0604020202020204" pitchFamily="34" charset="0"/>
                <a:cs typeface="Arial" panose="020B0604020202020204" pitchFamily="34" charset="0"/>
              </a:rPr>
              <a:t>Potential Investors</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15190" y="3225588"/>
            <a:ext cx="5391646" cy="2308324"/>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Purpose: </a:t>
            </a:r>
            <a:r>
              <a:rPr lang="en-US" sz="2800" dirty="0">
                <a:latin typeface="Arial" panose="020B0604020202020204" pitchFamily="34" charset="0"/>
                <a:cs typeface="Arial" panose="020B0604020202020204" pitchFamily="34" charset="0"/>
              </a:rPr>
              <a:t>Demonstrate that the business hast the potential to grow quickly in a growth market.  Demonstrate that the business is well run by the owners.</a:t>
            </a:r>
          </a:p>
        </p:txBody>
      </p:sp>
    </p:spTree>
    <p:extLst>
      <p:ext uri="{BB962C8B-B14F-4D97-AF65-F5344CB8AC3E}">
        <p14:creationId xmlns:p14="http://schemas.microsoft.com/office/powerpoint/2010/main" val="8540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10;&#10;Description automatically generated">
            <a:extLst>
              <a:ext uri="{FF2B5EF4-FFF2-40B4-BE49-F238E27FC236}">
                <a16:creationId xmlns="" xmlns:a16="http://schemas.microsoft.com/office/drawing/2014/main" id="{ED1A1BF0-4D6D-405A-BF4E-59F868AA16F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t="7813" b="7813"/>
          <a:stretch>
            <a:fillRect/>
          </a:stretch>
        </p:blipFill>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a:t>
            </a:fld>
            <a:endParaRPr lang="en-US">
              <a:solidFill>
                <a:schemeClr val="bg1"/>
              </a:solidFill>
            </a:endParaRPr>
          </a:p>
        </p:txBody>
      </p:sp>
      <p:sp>
        <p:nvSpPr>
          <p:cNvPr id="12" name="Oval 11">
            <a:extLst>
              <a:ext uri="{FF2B5EF4-FFF2-40B4-BE49-F238E27FC236}">
                <a16:creationId xmlns="" xmlns:a16="http://schemas.microsoft.com/office/drawing/2014/main" id="{487510CB-74E3-452E-BEEF-6874A0CFF291}"/>
              </a:ext>
            </a:extLst>
          </p:cNvPr>
          <p:cNvSpPr/>
          <p:nvPr/>
        </p:nvSpPr>
        <p:spPr>
          <a:xfrm>
            <a:off x="6293376" y="831712"/>
            <a:ext cx="4915438" cy="491543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4816FBB-1E48-44DF-BF80-E07DFA6A1F1C}"/>
              </a:ext>
            </a:extLst>
          </p:cNvPr>
          <p:cNvSpPr txBox="1"/>
          <p:nvPr/>
        </p:nvSpPr>
        <p:spPr>
          <a:xfrm>
            <a:off x="6695213" y="2275611"/>
            <a:ext cx="4163288" cy="830997"/>
          </a:xfrm>
          <a:prstGeom prst="rect">
            <a:avLst/>
          </a:prstGeom>
          <a:noFill/>
        </p:spPr>
        <p:txBody>
          <a:bodyPr wrap="square" rtlCol="0">
            <a:spAutoFit/>
          </a:bodyPr>
          <a:lstStyle/>
          <a:p>
            <a:r>
              <a:rPr lang="en-CA" sz="4800" b="1" dirty="0">
                <a:solidFill>
                  <a:schemeClr val="bg1"/>
                </a:solidFill>
                <a:latin typeface="Arial" panose="020B0604020202020204" pitchFamily="34" charset="0"/>
                <a:cs typeface="Arial" panose="020B0604020202020204" pitchFamily="34" charset="0"/>
              </a:rPr>
              <a:t>Introductions</a:t>
            </a:r>
            <a:endParaRPr lang="en-US" sz="4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8C39288-2375-4B57-A638-3D7F62981481}"/>
              </a:ext>
            </a:extLst>
          </p:cNvPr>
          <p:cNvSpPr txBox="1"/>
          <p:nvPr/>
        </p:nvSpPr>
        <p:spPr>
          <a:xfrm>
            <a:off x="7173194" y="3124201"/>
            <a:ext cx="3706089" cy="130516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Instructor</a:t>
            </a:r>
          </a:p>
          <a:p>
            <a:pPr marL="457200" indent="-457200">
              <a:lnSpc>
                <a:spcPct val="150000"/>
              </a:lnSpc>
              <a:buFont typeface="Arial" panose="020B0604020202020204" pitchFamily="34" charset="0"/>
              <a:buChar char="•"/>
            </a:pPr>
            <a:r>
              <a:rPr lang="en-CA" sz="2800" b="1" dirty="0">
                <a:latin typeface="Arial" panose="020B0604020202020204" pitchFamily="34" charset="0"/>
                <a:cs typeface="Arial" panose="020B0604020202020204" pitchFamily="34" charset="0"/>
              </a:rPr>
              <a:t>Participants</a:t>
            </a:r>
            <a:endParaRPr lang="en-US" sz="2800" b="1" dirty="0">
              <a:latin typeface="Arial" panose="020B0604020202020204" pitchFamily="34" charset="0"/>
              <a:cs typeface="Arial" panose="020B0604020202020204" pitchFamily="34" charset="0"/>
            </a:endParaRPr>
          </a:p>
        </p:txBody>
      </p:sp>
      <p:pic>
        <p:nvPicPr>
          <p:cNvPr id="16" name="Picture 15" descr="A picture containing device&#10;&#10;Description automatically generated">
            <a:extLst>
              <a:ext uri="{FF2B5EF4-FFF2-40B4-BE49-F238E27FC236}">
                <a16:creationId xmlns="" xmlns:a16="http://schemas.microsoft.com/office/drawing/2014/main" id="{8ECF3461-97F9-46F3-B1A9-0F6E5D0AD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347282000"/>
      </p:ext>
    </p:extLst>
  </p:cSld>
  <p:clrMapOvr>
    <a:masterClrMapping/>
  </p:clrMapOvr>
  <p:transition spd="med">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1EE95DD3-11F2-4D26-8850-AC2F9C07CE50}"/>
              </a:ext>
            </a:extLst>
          </p:cNvPr>
          <p:cNvPicPr>
            <a:picLocks noChangeAspect="1"/>
          </p:cNvPicPr>
          <p:nvPr/>
        </p:nvPicPr>
        <p:blipFill rotWithShape="1">
          <a:blip r:embed="rId2">
            <a:extLst>
              <a:ext uri="{28A0092B-C50C-407E-A947-70E740481C1C}">
                <a14:useLocalDpi xmlns:a14="http://schemas.microsoft.com/office/drawing/2010/main"/>
              </a:ext>
            </a:extLst>
          </a:blip>
          <a:srcRect l="3773" r="3773"/>
          <a:stretch/>
        </p:blipFill>
        <p:spPr>
          <a:xfrm>
            <a:off x="6388260" y="-1105470"/>
            <a:ext cx="8284191" cy="8284191"/>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20</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19630"/>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Sample Business Plan #3</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507300"/>
            <a:ext cx="5780810" cy="584775"/>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Readers: </a:t>
            </a:r>
            <a:r>
              <a:rPr lang="en-US" sz="2800" dirty="0">
                <a:latin typeface="Arial" panose="020B0604020202020204" pitchFamily="34" charset="0"/>
                <a:cs typeface="Arial" panose="020B0604020202020204" pitchFamily="34" charset="0"/>
              </a:rPr>
              <a:t>Business Owner</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15190" y="3225588"/>
            <a:ext cx="5391646" cy="2308324"/>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Purpose: </a:t>
            </a:r>
            <a:r>
              <a:rPr lang="en-US" sz="2800" dirty="0">
                <a:latin typeface="Arial" panose="020B0604020202020204" pitchFamily="34" charset="0"/>
                <a:cs typeface="Arial" panose="020B0604020202020204" pitchFamily="34" charset="0"/>
              </a:rPr>
              <a:t>To provide the business owner with a map or framework for the year, against which to build and manage the business.</a:t>
            </a:r>
          </a:p>
        </p:txBody>
      </p:sp>
    </p:spTree>
    <p:extLst>
      <p:ext uri="{BB962C8B-B14F-4D97-AF65-F5344CB8AC3E}">
        <p14:creationId xmlns:p14="http://schemas.microsoft.com/office/powerpoint/2010/main" val="115050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2F34F9D9-28EC-4C1A-B8FE-875BDAD0FE17}"/>
              </a:ext>
            </a:extLst>
          </p:cNvPr>
          <p:cNvPicPr>
            <a:picLocks noChangeAspect="1"/>
          </p:cNvPicPr>
          <p:nvPr/>
        </p:nvPicPr>
        <p:blipFill rotWithShape="1">
          <a:blip r:embed="rId2">
            <a:extLst>
              <a:ext uri="{28A0092B-C50C-407E-A947-70E740481C1C}">
                <a14:useLocalDpi xmlns:a14="http://schemas.microsoft.com/office/drawing/2010/main"/>
              </a:ext>
            </a:extLst>
          </a:blip>
          <a:srcRect l="3773" r="3773"/>
          <a:stretch/>
        </p:blipFill>
        <p:spPr>
          <a:xfrm>
            <a:off x="6388260" y="-1105470"/>
            <a:ext cx="8284191" cy="8284191"/>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
        <p:nvSpPr>
          <p:cNvPr id="25" name="TextBox 24">
            <a:extLst>
              <a:ext uri="{FF2B5EF4-FFF2-40B4-BE49-F238E27FC236}">
                <a16:creationId xmlns="" xmlns:a16="http://schemas.microsoft.com/office/drawing/2014/main" id="{DF1E2D3B-184C-4B5D-91CF-CC1E31EE405D}"/>
              </a:ext>
            </a:extLst>
          </p:cNvPr>
          <p:cNvSpPr txBox="1"/>
          <p:nvPr/>
        </p:nvSpPr>
        <p:spPr>
          <a:xfrm>
            <a:off x="315190" y="1619630"/>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Sample Business Plan #4</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2507300"/>
            <a:ext cx="5780810" cy="584775"/>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Readers: </a:t>
            </a:r>
            <a:r>
              <a:rPr lang="en-US" sz="2800" dirty="0">
                <a:latin typeface="Arial" panose="020B0604020202020204" pitchFamily="34" charset="0"/>
                <a:cs typeface="Arial" panose="020B0604020202020204" pitchFamily="34" charset="0"/>
              </a:rPr>
              <a:t>Business Owner</a:t>
            </a:r>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15190" y="3225588"/>
            <a:ext cx="5391646" cy="2308324"/>
          </a:xfrm>
          <a:prstGeom prst="rect">
            <a:avLst/>
          </a:prstGeom>
          <a:noFill/>
        </p:spPr>
        <p:txBody>
          <a:bodyPr wrap="square" rtlCol="0">
            <a:spAutoFit/>
          </a:bodyPr>
          <a:lstStyle/>
          <a:p>
            <a:r>
              <a:rPr lang="en-US" sz="3200" b="1" dirty="0">
                <a:solidFill>
                  <a:srgbClr val="0DB14B"/>
                </a:solidFill>
                <a:latin typeface="Arial" panose="020B0604020202020204" pitchFamily="34" charset="0"/>
                <a:cs typeface="Arial" panose="020B0604020202020204" pitchFamily="34" charset="0"/>
              </a:rPr>
              <a:t>Purpose: </a:t>
            </a:r>
            <a:r>
              <a:rPr lang="en-US" sz="2800" dirty="0">
                <a:latin typeface="Arial" panose="020B0604020202020204" pitchFamily="34" charset="0"/>
                <a:cs typeface="Arial" panose="020B0604020202020204" pitchFamily="34" charset="0"/>
              </a:rPr>
              <a:t>To provide the business owner with a simple map or framework for the key elements of the business.</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9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281040" y="3160771"/>
              <a:ext cx="2509456" cy="2308324"/>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What information do we need in order to run our businesses as entrepreneurs? </a:t>
              </a:r>
              <a:endParaRPr lang="en-US" sz="28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1061582"/>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530568"/>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50" r="2809"/>
          <a:stretch/>
        </p:blipFill>
        <p:spPr>
          <a:xfrm>
            <a:off x="3055529" y="-1"/>
            <a:ext cx="9136471" cy="6429087"/>
          </a:xfrm>
          <a:prstGeom prst="rect">
            <a:avLst/>
          </a:prstGeom>
        </p:spPr>
      </p:pic>
    </p:spTree>
    <p:extLst>
      <p:ext uri="{BB962C8B-B14F-4D97-AF65-F5344CB8AC3E}">
        <p14:creationId xmlns:p14="http://schemas.microsoft.com/office/powerpoint/2010/main" val="769563787"/>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itting at a table with a computer and smiling at the camera&#10;&#10;Description automatically generated">
            <a:extLst>
              <a:ext uri="{FF2B5EF4-FFF2-40B4-BE49-F238E27FC236}">
                <a16:creationId xmlns="" xmlns:a16="http://schemas.microsoft.com/office/drawing/2014/main" id="{1987F7E0-01B3-4618-A25E-BA55C3A67692}"/>
              </a:ext>
            </a:extLst>
          </p:cNvPr>
          <p:cNvPicPr>
            <a:picLocks noChangeAspect="1"/>
          </p:cNvPicPr>
          <p:nvPr/>
        </p:nvPicPr>
        <p:blipFill rotWithShape="1">
          <a:blip r:embed="rId2">
            <a:extLst>
              <a:ext uri="{28A0092B-C50C-407E-A947-70E740481C1C}">
                <a14:useLocalDpi xmlns:a14="http://schemas.microsoft.com/office/drawing/2010/main"/>
              </a:ext>
            </a:extLst>
          </a:blip>
          <a:srcRect l="31730" r="12019"/>
          <a:stretch/>
        </p:blipFill>
        <p:spPr>
          <a:xfrm>
            <a:off x="6821042" y="-681306"/>
            <a:ext cx="6655642" cy="6655642"/>
          </a:xfrm>
          <a:prstGeom prst="ellipse">
            <a:avLst/>
          </a:prstGeom>
          <a:ln w="76200">
            <a:solidFill>
              <a:srgbClr val="0DB14B"/>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23</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58434" y="268403"/>
            <a:ext cx="484352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business description</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58334" y="118219"/>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458434" y="990898"/>
            <a:ext cx="435691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mission statement</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58334" y="837010"/>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58434" y="1705985"/>
            <a:ext cx="430501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vision statement</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8334" y="1555801"/>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58434" y="2428480"/>
            <a:ext cx="42531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goals and objectives</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8334" y="2274592"/>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801822"/>
            <a:ext cx="3333036" cy="1569660"/>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What Goes into a Business Plan?</a:t>
            </a:r>
            <a:endParaRPr lang="en-CA" sz="32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7CCF1FCB-A42C-4307-B8FD-400107213A64}"/>
              </a:ext>
            </a:extLst>
          </p:cNvPr>
          <p:cNvSpPr txBox="1"/>
          <p:nvPr/>
        </p:nvSpPr>
        <p:spPr>
          <a:xfrm>
            <a:off x="1458434" y="3148718"/>
            <a:ext cx="42531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market</a:t>
            </a:r>
          </a:p>
        </p:txBody>
      </p:sp>
      <p:sp>
        <p:nvSpPr>
          <p:cNvPr id="18" name="TextBox 17">
            <a:extLst>
              <a:ext uri="{FF2B5EF4-FFF2-40B4-BE49-F238E27FC236}">
                <a16:creationId xmlns="" xmlns:a16="http://schemas.microsoft.com/office/drawing/2014/main" id="{6B5DE251-635B-4A07-BCB6-092D7CDAC3F0}"/>
              </a:ext>
            </a:extLst>
          </p:cNvPr>
          <p:cNvSpPr txBox="1"/>
          <p:nvPr/>
        </p:nvSpPr>
        <p:spPr>
          <a:xfrm>
            <a:off x="658334" y="2993383"/>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803383D5-158D-4881-A725-46D8F81493F7}"/>
              </a:ext>
            </a:extLst>
          </p:cNvPr>
          <p:cNvSpPr txBox="1"/>
          <p:nvPr/>
        </p:nvSpPr>
        <p:spPr>
          <a:xfrm>
            <a:off x="1458434" y="3870379"/>
            <a:ext cx="42531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marketing</a:t>
            </a:r>
          </a:p>
        </p:txBody>
      </p:sp>
      <p:sp>
        <p:nvSpPr>
          <p:cNvPr id="20" name="TextBox 19">
            <a:extLst>
              <a:ext uri="{FF2B5EF4-FFF2-40B4-BE49-F238E27FC236}">
                <a16:creationId xmlns="" xmlns:a16="http://schemas.microsoft.com/office/drawing/2014/main" id="{CC452C38-8C0A-4BA1-8D43-FA65E4CA8BAD}"/>
              </a:ext>
            </a:extLst>
          </p:cNvPr>
          <p:cNvSpPr txBox="1"/>
          <p:nvPr/>
        </p:nvSpPr>
        <p:spPr>
          <a:xfrm>
            <a:off x="658334" y="3712174"/>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463F7472-FA36-4D71-AD32-03DF626D1CC5}"/>
              </a:ext>
            </a:extLst>
          </p:cNvPr>
          <p:cNvSpPr txBox="1"/>
          <p:nvPr/>
        </p:nvSpPr>
        <p:spPr>
          <a:xfrm>
            <a:off x="1458434" y="4586652"/>
            <a:ext cx="42531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operations</a:t>
            </a:r>
          </a:p>
        </p:txBody>
      </p:sp>
      <p:sp>
        <p:nvSpPr>
          <p:cNvPr id="22" name="TextBox 21">
            <a:extLst>
              <a:ext uri="{FF2B5EF4-FFF2-40B4-BE49-F238E27FC236}">
                <a16:creationId xmlns="" xmlns:a16="http://schemas.microsoft.com/office/drawing/2014/main" id="{4E924359-F574-4481-B124-0FA1A83E7406}"/>
              </a:ext>
            </a:extLst>
          </p:cNvPr>
          <p:cNvSpPr txBox="1"/>
          <p:nvPr/>
        </p:nvSpPr>
        <p:spPr>
          <a:xfrm>
            <a:off x="658334" y="4430965"/>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1A7E2DF1-8330-409B-9AA8-4078176C9953}"/>
              </a:ext>
            </a:extLst>
          </p:cNvPr>
          <p:cNvSpPr txBox="1"/>
          <p:nvPr/>
        </p:nvSpPr>
        <p:spPr>
          <a:xfrm>
            <a:off x="1458434" y="5302199"/>
            <a:ext cx="42531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finances</a:t>
            </a:r>
          </a:p>
        </p:txBody>
      </p:sp>
      <p:sp>
        <p:nvSpPr>
          <p:cNvPr id="24" name="TextBox 23">
            <a:extLst>
              <a:ext uri="{FF2B5EF4-FFF2-40B4-BE49-F238E27FC236}">
                <a16:creationId xmlns="" xmlns:a16="http://schemas.microsoft.com/office/drawing/2014/main" id="{8D652CF2-B251-4728-85A7-C837BB345641}"/>
              </a:ext>
            </a:extLst>
          </p:cNvPr>
          <p:cNvSpPr txBox="1"/>
          <p:nvPr/>
        </p:nvSpPr>
        <p:spPr>
          <a:xfrm>
            <a:off x="658334" y="5149758"/>
            <a:ext cx="800100"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42933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85" r="10499"/>
          <a:stretch/>
        </p:blipFill>
        <p:spPr>
          <a:xfrm>
            <a:off x="-1" y="0"/>
            <a:ext cx="5460643" cy="6430696"/>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24</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Business Description</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18911" y="2230869"/>
            <a:ext cx="6210298" cy="3785652"/>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The business description provides basic facts about the business:</a:t>
            </a:r>
          </a:p>
          <a:p>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What product or service do you offer?</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Who is your target market?</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Who is running your company?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What is the legal structure of your company?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When did your company start?</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How big is your company?</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636592673"/>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802" r="9107"/>
          <a:stretch/>
        </p:blipFill>
        <p:spPr>
          <a:xfrm>
            <a:off x="-2070" y="0"/>
            <a:ext cx="5460643" cy="6417443"/>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2069"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433307"/>
            <a:ext cx="6210298" cy="3416320"/>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Perfect Pet Sitters offers dog walking and pet sitting services to busy families in our </a:t>
            </a:r>
            <a:r>
              <a:rPr lang="en-US" sz="2400" i="1" dirty="0" err="1">
                <a:latin typeface="Arial" panose="020B0604020202020204" pitchFamily="34" charset="0"/>
                <a:cs typeface="Arial" panose="020B0604020202020204" pitchFamily="34" charset="0"/>
              </a:rPr>
              <a:t>neighbourhood</a:t>
            </a:r>
            <a:r>
              <a:rPr lang="en-US" sz="2400" i="1" dirty="0">
                <a:latin typeface="Arial" panose="020B0604020202020204" pitchFamily="34" charset="0"/>
                <a:cs typeface="Arial" panose="020B0604020202020204" pitchFamily="34" charset="0"/>
              </a:rPr>
              <a:t> who want their pets to be well-cared for while they are at work.  Our company is run by two animal lovers, </a:t>
            </a:r>
            <a:r>
              <a:rPr lang="en-US" sz="2400" i="1" dirty="0" err="1">
                <a:latin typeface="Arial" panose="020B0604020202020204" pitchFamily="34" charset="0"/>
                <a:cs typeface="Arial" panose="020B0604020202020204" pitchFamily="34" charset="0"/>
              </a:rPr>
              <a:t>Dita</a:t>
            </a:r>
            <a:r>
              <a:rPr lang="en-US" sz="2400" i="1" dirty="0">
                <a:latin typeface="Arial" panose="020B0604020202020204" pitchFamily="34" charset="0"/>
                <a:cs typeface="Arial" panose="020B0604020202020204" pitchFamily="34" charset="0"/>
              </a:rPr>
              <a:t> Chaudry and Marie </a:t>
            </a:r>
            <a:r>
              <a:rPr lang="en-US" sz="2400" i="1" dirty="0" err="1">
                <a:latin typeface="Arial" panose="020B0604020202020204" pitchFamily="34" charset="0"/>
                <a:cs typeface="Arial" panose="020B0604020202020204" pitchFamily="34" charset="0"/>
              </a:rPr>
              <a:t>Reolin</a:t>
            </a:r>
            <a:r>
              <a:rPr lang="en-US" sz="2400" i="1" dirty="0">
                <a:latin typeface="Arial" panose="020B0604020202020204" pitchFamily="34" charset="0"/>
                <a:cs typeface="Arial" panose="020B0604020202020204" pitchFamily="34" charset="0"/>
              </a:rPr>
              <a:t>. The business is registered as a partnership.  We started our company on January 1st, 2019.  We currently have 30 clients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D4ACDD4-0A32-45D9-A889-DF89BB6B845A}"/>
              </a:ext>
            </a:extLst>
          </p:cNvPr>
          <p:cNvSpPr txBox="1"/>
          <p:nvPr/>
        </p:nvSpPr>
        <p:spPr>
          <a:xfrm>
            <a:off x="5725390" y="233720"/>
            <a:ext cx="559723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Social Media for Marketing</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803655"/>
      </p:ext>
    </p:extLst>
  </p:cSld>
  <p:clrMapOvr>
    <a:masterClrMapping/>
  </p:clrMapOvr>
  <p:transition spd="med">
    <p:pull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281040" y="3160771"/>
              <a:ext cx="2509456" cy="1938992"/>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 Write a brief description of your business, answering the questions above.</a:t>
              </a:r>
              <a:endParaRPr lang="en-US" sz="28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1061582"/>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530568"/>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26</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02" r="2627"/>
          <a:stretch/>
        </p:blipFill>
        <p:spPr>
          <a:xfrm>
            <a:off x="3090040" y="-7637"/>
            <a:ext cx="9101959" cy="6436723"/>
          </a:xfrm>
          <a:prstGeom prst="rect">
            <a:avLst/>
          </a:prstGeom>
        </p:spPr>
      </p:pic>
    </p:spTree>
    <p:extLst>
      <p:ext uri="{BB962C8B-B14F-4D97-AF65-F5344CB8AC3E}">
        <p14:creationId xmlns:p14="http://schemas.microsoft.com/office/powerpoint/2010/main" val="3362394063"/>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84F9C4C9-F1E5-4668-B2F6-16EDA3FB90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340" t="-693" r="13000" b="693"/>
          <a:stretch/>
        </p:blipFill>
        <p:spPr>
          <a:xfrm>
            <a:off x="6480197" y="-720350"/>
            <a:ext cx="7783759" cy="7783759"/>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27</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437710"/>
            <a:ext cx="5597237"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Vision Statement</a:t>
            </a: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20159" y="1659931"/>
            <a:ext cx="5391646" cy="3662541"/>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Our company </a:t>
            </a:r>
            <a:r>
              <a:rPr lang="en-US" sz="3200" b="1" dirty="0">
                <a:solidFill>
                  <a:srgbClr val="0DB14B"/>
                </a:solidFill>
                <a:latin typeface="Arial" panose="020B0604020202020204" pitchFamily="34" charset="0"/>
                <a:cs typeface="Arial" panose="020B0604020202020204" pitchFamily="34" charset="0"/>
              </a:rPr>
              <a:t>vision statement </a:t>
            </a:r>
            <a:r>
              <a:rPr lang="en-US" sz="2800" dirty="0">
                <a:latin typeface="Arial" panose="020B0604020202020204" pitchFamily="34" charset="0"/>
                <a:cs typeface="Arial" panose="020B0604020202020204" pitchFamily="34" charset="0"/>
              </a:rPr>
              <a:t>is about what we want our business to be in the future.  In other words, what is our ideal end result of all of our effort.  Our vision statement can be for one year in the future, or five years or even ten years. </a:t>
            </a:r>
          </a:p>
        </p:txBody>
      </p:sp>
    </p:spTree>
    <p:extLst>
      <p:ext uri="{BB962C8B-B14F-4D97-AF65-F5344CB8AC3E}">
        <p14:creationId xmlns:p14="http://schemas.microsoft.com/office/powerpoint/2010/main" val="1624157182"/>
      </p:ext>
    </p:extLst>
  </p:cSld>
  <p:clrMapOvr>
    <a:masterClrMapping/>
  </p:clrMapOvr>
  <p:transition spd="med">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5">
            <a:extLst>
              <a:ext uri="{FF2B5EF4-FFF2-40B4-BE49-F238E27FC236}">
                <a16:creationId xmlns="" xmlns:a16="http://schemas.microsoft.com/office/drawing/2014/main" id="{4A7CD2D9-61BE-47A1-B48E-A8236C2F41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340" t="-693" r="13000" b="693"/>
          <a:stretch/>
        </p:blipFill>
        <p:spPr>
          <a:xfrm>
            <a:off x="6480197" y="-720350"/>
            <a:ext cx="7783759" cy="7783759"/>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175768"/>
            <a:ext cx="5597237"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Vision Statement</a:t>
            </a: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20159" y="1067295"/>
            <a:ext cx="5391646" cy="529375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Our vision statement is essential for our business.</a:t>
            </a:r>
          </a:p>
          <a:p>
            <a:pPr>
              <a:lnSpc>
                <a:spcPct val="50000"/>
              </a:lnSpc>
            </a:pP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helps us to focus where we spend our time, energy and resources.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functions as our "north star", guiding our everyday work towards the business’ future destination.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becomes our measurement for our success.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It also helps us to overcome obstacles in the way and helps us to hold on when times are tough. The continual presence of a vision helps to motivate us against challenges, hardships and failures.</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28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29</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505446"/>
            <a:ext cx="4843527" cy="2677656"/>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Within the next five years, the Perfect Pet Sitters will have a large network of regular clients for dog walking and pet sitting, and will be the premier dog walking and pet sitting service in the </a:t>
            </a:r>
            <a:r>
              <a:rPr lang="en-US" sz="2400" i="1" dirty="0" err="1">
                <a:latin typeface="Arial" panose="020B0604020202020204" pitchFamily="34" charset="0"/>
                <a:cs typeface="Arial" panose="020B0604020202020204" pitchFamily="34" charset="0"/>
              </a:rPr>
              <a:t>neighbourhood</a:t>
            </a:r>
            <a:r>
              <a:rPr lang="en-US" sz="2400" i="1" dirty="0">
                <a:latin typeface="Arial" panose="020B0604020202020204" pitchFamily="34" charset="0"/>
                <a:cs typeface="Arial" panose="020B0604020202020204" pitchFamily="34" charset="0"/>
              </a:rPr>
              <a:t>. </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505446"/>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3429000"/>
            <a:ext cx="4356915" cy="2677656"/>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Five years from now, Jemma’s Jewelry will be known in the local community for its unique, customized designs of silver jewelry and will be distributed in multiple high-end jewelry stores.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342900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58351879-966D-4688-ABA3-44C438CBA9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19692" y="-488261"/>
            <a:ext cx="6246128" cy="6246128"/>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628838"/>
            <a:ext cx="3333036" cy="1569660"/>
          </a:xfrm>
          <a:prstGeom prst="rect">
            <a:avLst/>
          </a:prstGeom>
          <a:noFill/>
        </p:spPr>
        <p:txBody>
          <a:bodyPr wrap="square" rtlCol="0">
            <a:spAutoFit/>
          </a:bodyPr>
          <a:lstStyle/>
          <a:p>
            <a:pPr algn="ctr"/>
            <a:r>
              <a:rPr lang="en-CA" sz="4800" b="1" dirty="0">
                <a:solidFill>
                  <a:schemeClr val="bg1"/>
                </a:solidFill>
                <a:latin typeface="Arial" panose="020B0604020202020204" pitchFamily="34" charset="0"/>
                <a:cs typeface="Arial" panose="020B0604020202020204" pitchFamily="34" charset="0"/>
              </a:rPr>
              <a:t>Visions Statement</a:t>
            </a:r>
          </a:p>
        </p:txBody>
      </p:sp>
    </p:spTree>
    <p:extLst>
      <p:ext uri="{BB962C8B-B14F-4D97-AF65-F5344CB8AC3E}">
        <p14:creationId xmlns:p14="http://schemas.microsoft.com/office/powerpoint/2010/main" val="41163656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 xmlns:a16="http://schemas.microsoft.com/office/drawing/2014/main" id="{4EB39B9A-12E4-430F-8170-E6A8CDD15C75}"/>
              </a:ext>
            </a:extLst>
          </p:cNvPr>
          <p:cNvPicPr>
            <a:picLocks noChangeAspect="1"/>
          </p:cNvPicPr>
          <p:nvPr/>
        </p:nvPicPr>
        <p:blipFill rotWithShape="1">
          <a:blip r:embed="rId2">
            <a:extLst>
              <a:ext uri="{28A0092B-C50C-407E-A947-70E740481C1C}">
                <a14:useLocalDpi xmlns:a14="http://schemas.microsoft.com/office/drawing/2010/main"/>
              </a:ext>
            </a:extLst>
          </a:blip>
          <a:srcRect t="1467" r="4374" b="17849"/>
          <a:stretch/>
        </p:blipFill>
        <p:spPr>
          <a:xfrm>
            <a:off x="0" y="0"/>
            <a:ext cx="12192000"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0" y="0"/>
            <a:ext cx="5392882"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3170099"/>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Emergency exits, emergency protocols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Washrooms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Food and drink</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Cell phone use</a:t>
            </a:r>
          </a:p>
        </p:txBody>
      </p:sp>
      <p:pic>
        <p:nvPicPr>
          <p:cNvPr id="11" name="Picture 10" descr="A picture containing device&#10;&#10;Description automatically generated">
            <a:extLst>
              <a:ext uri="{FF2B5EF4-FFF2-40B4-BE49-F238E27FC236}">
                <a16:creationId xmlns="" xmlns:a16="http://schemas.microsoft.com/office/drawing/2014/main" id="{F7317EEA-F751-4E0F-85FA-BBD424B3B9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689002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8">
                                            <p:txEl>
                                              <p:pRg st="8" end="8"/>
                                            </p:txEl>
                                          </p:spTgt>
                                        </p:tgtEl>
                                        <p:attrNameLst>
                                          <p:attrName>style.visibility</p:attrName>
                                        </p:attrNameLst>
                                      </p:cBhvr>
                                      <p:to>
                                        <p:strVal val="visible"/>
                                      </p:to>
                                    </p:set>
                                    <p:anim calcmode="lin" valueType="num">
                                      <p:cBhvr additive="base">
                                        <p:cTn id="27" dur="750" fill="hold"/>
                                        <p:tgtEl>
                                          <p:spTgt spid="28">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2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30</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416756"/>
            <a:ext cx="4843527"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In five years, Two Handy People will be known throughout the </a:t>
            </a:r>
            <a:r>
              <a:rPr lang="en-US" sz="2800" i="1" dirty="0" err="1">
                <a:latin typeface="Arial" panose="020B0604020202020204" pitchFamily="34" charset="0"/>
                <a:cs typeface="Arial" panose="020B0604020202020204" pitchFamily="34" charset="0"/>
              </a:rPr>
              <a:t>neighbourhood</a:t>
            </a:r>
            <a:r>
              <a:rPr lang="en-US" sz="2800" i="1" dirty="0">
                <a:latin typeface="Arial" panose="020B0604020202020204" pitchFamily="34" charset="0"/>
                <a:cs typeface="Arial" panose="020B0604020202020204" pitchFamily="34" charset="0"/>
              </a:rPr>
              <a:t> as the go-to people for every day home repairs.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416756"/>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3385179"/>
            <a:ext cx="4356915" cy="2677656"/>
          </a:xfrm>
          <a:prstGeom prst="rect">
            <a:avLst/>
          </a:prstGeom>
          <a:noFill/>
        </p:spPr>
        <p:txBody>
          <a:bodyPr wrap="square" rtlCol="0">
            <a:spAutoFit/>
          </a:bodyPr>
          <a:lstStyle/>
          <a:p>
            <a:r>
              <a:rPr lang="en-US" sz="2800" i="1" dirty="0">
                <a:latin typeface="Arial" panose="020B0604020202020204" pitchFamily="34" charset="0"/>
                <a:cs typeface="Arial" panose="020B0604020202020204" pitchFamily="34" charset="0"/>
              </a:rPr>
              <a:t>In five years, Natural Beauty online make-up tutorials will have one million followers and be a known influencer for natural make-up products.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3385179"/>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4.</a:t>
            </a:r>
            <a:endParaRPr lang="en-US" sz="5400" b="1" dirty="0">
              <a:solidFill>
                <a:srgbClr val="E76F0A"/>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 xmlns:a16="http://schemas.microsoft.com/office/drawing/2014/main" id="{B78C344A-7B20-471A-8BF8-CF04573A7B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19692" y="-488261"/>
            <a:ext cx="6246128" cy="6246128"/>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628838"/>
            <a:ext cx="3333036" cy="1569660"/>
          </a:xfrm>
          <a:prstGeom prst="rect">
            <a:avLst/>
          </a:prstGeom>
          <a:noFill/>
        </p:spPr>
        <p:txBody>
          <a:bodyPr wrap="square" rtlCol="0">
            <a:spAutoFit/>
          </a:bodyPr>
          <a:lstStyle/>
          <a:p>
            <a:pPr algn="ctr"/>
            <a:r>
              <a:rPr lang="en-CA" sz="4800" b="1" dirty="0">
                <a:solidFill>
                  <a:schemeClr val="bg1"/>
                </a:solidFill>
                <a:latin typeface="Arial" panose="020B0604020202020204" pitchFamily="34" charset="0"/>
                <a:cs typeface="Arial" panose="020B0604020202020204" pitchFamily="34" charset="0"/>
              </a:rPr>
              <a:t>Visions Statement</a:t>
            </a:r>
          </a:p>
        </p:txBody>
      </p:sp>
    </p:spTree>
    <p:extLst>
      <p:ext uri="{BB962C8B-B14F-4D97-AF65-F5344CB8AC3E}">
        <p14:creationId xmlns:p14="http://schemas.microsoft.com/office/powerpoint/2010/main" val="42615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31</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088841" y="782638"/>
            <a:ext cx="4843527" cy="4524315"/>
          </a:xfrm>
          <a:prstGeom prst="rect">
            <a:avLst/>
          </a:prstGeom>
          <a:noFill/>
        </p:spPr>
        <p:txBody>
          <a:bodyPr wrap="square" rtlCol="0">
            <a:spAutoFit/>
          </a:bodyPr>
          <a:lstStyle/>
          <a:p>
            <a:r>
              <a:rPr lang="en-US" sz="3200" i="1" dirty="0">
                <a:latin typeface="Arial" panose="020B0604020202020204" pitchFamily="34" charset="0"/>
                <a:cs typeface="Arial" panose="020B0604020202020204" pitchFamily="34" charset="0"/>
              </a:rPr>
              <a:t>Within five years, Carol’s Cheesecakes will be delivering 30 cheesecakes a week to clients throughout the </a:t>
            </a:r>
            <a:r>
              <a:rPr lang="en-US" sz="3200" i="1" dirty="0" err="1">
                <a:latin typeface="Arial" panose="020B0604020202020204" pitchFamily="34" charset="0"/>
                <a:cs typeface="Arial" panose="020B0604020202020204" pitchFamily="34" charset="0"/>
              </a:rPr>
              <a:t>neighbourhood</a:t>
            </a:r>
            <a:r>
              <a:rPr lang="en-US" sz="3200" i="1" dirty="0">
                <a:latin typeface="Arial" panose="020B0604020202020204" pitchFamily="34" charset="0"/>
                <a:cs typeface="Arial" panose="020B0604020202020204" pitchFamily="34" charset="0"/>
              </a:rPr>
              <a:t> including local restaurants, bakeries and coffee shops.</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320159" y="782638"/>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5.</a:t>
            </a:r>
            <a:endParaRPr lang="en-US" sz="5400" b="1" dirty="0">
              <a:solidFill>
                <a:srgbClr val="E76F0A"/>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7951C52D-6B6D-4074-8714-48F1ABD4C6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19692" y="-488261"/>
            <a:ext cx="6246128" cy="6246128"/>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628838"/>
            <a:ext cx="3333036" cy="1569660"/>
          </a:xfrm>
          <a:prstGeom prst="rect">
            <a:avLst/>
          </a:prstGeom>
          <a:noFill/>
        </p:spPr>
        <p:txBody>
          <a:bodyPr wrap="square" rtlCol="0">
            <a:spAutoFit/>
          </a:bodyPr>
          <a:lstStyle/>
          <a:p>
            <a:pPr algn="ctr"/>
            <a:r>
              <a:rPr lang="en-CA" sz="4800" b="1" dirty="0">
                <a:solidFill>
                  <a:schemeClr val="bg1"/>
                </a:solidFill>
                <a:latin typeface="Arial" panose="020B0604020202020204" pitchFamily="34" charset="0"/>
                <a:cs typeface="Arial" panose="020B0604020202020204" pitchFamily="34" charset="0"/>
              </a:rPr>
              <a:t>Visions Statement</a:t>
            </a:r>
          </a:p>
        </p:txBody>
      </p:sp>
    </p:spTree>
    <p:extLst>
      <p:ext uri="{BB962C8B-B14F-4D97-AF65-F5344CB8AC3E}">
        <p14:creationId xmlns:p14="http://schemas.microsoft.com/office/powerpoint/2010/main" val="60990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A7EB916A-C94B-468A-9CA7-DD391C9A80D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0219" y="-1279937"/>
            <a:ext cx="8960272" cy="8960272"/>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32</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175768"/>
            <a:ext cx="5597237"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Vision Statement</a:t>
            </a: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20159" y="1212971"/>
            <a:ext cx="5451991" cy="452431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To write our vision statement, we need to explain our vision in clear but descriptive language.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simple way to write a vision statement is to answer the question: </a:t>
            </a:r>
          </a:p>
          <a:p>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In five years (or one year, or ten years), what is the most important thing that the company will have accomplished and be known for?</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069212"/>
      </p:ext>
    </p:extLst>
  </p:cSld>
  <p:clrMapOvr>
    <a:masterClrMapping/>
  </p:clrMapOvr>
  <p:transition spd="med">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281040" y="3562863"/>
              <a:ext cx="2509456" cy="156966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Write your vision statement.</a:t>
              </a:r>
              <a:endParaRPr lang="en-US" sz="36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1500381"/>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969367"/>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33</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58" r="2787"/>
          <a:stretch/>
        </p:blipFill>
        <p:spPr>
          <a:xfrm>
            <a:off x="2790496" y="0"/>
            <a:ext cx="9401504" cy="6429087"/>
          </a:xfrm>
          <a:prstGeom prst="rect">
            <a:avLst/>
          </a:prstGeom>
        </p:spPr>
      </p:pic>
    </p:spTree>
    <p:extLst>
      <p:ext uri="{BB962C8B-B14F-4D97-AF65-F5344CB8AC3E}">
        <p14:creationId xmlns:p14="http://schemas.microsoft.com/office/powerpoint/2010/main" val="1167928931"/>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4" r="7590"/>
          <a:stretch/>
        </p:blipFill>
        <p:spPr>
          <a:xfrm>
            <a:off x="0" y="0"/>
            <a:ext cx="5460642" cy="6429088"/>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34</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Mission Statement</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101368"/>
            <a:ext cx="6210298" cy="317009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Our </a:t>
            </a:r>
            <a:r>
              <a:rPr lang="en-US" sz="3200" b="1" dirty="0">
                <a:solidFill>
                  <a:srgbClr val="0DB14B"/>
                </a:solidFill>
                <a:latin typeface="Arial" panose="020B0604020202020204" pitchFamily="34" charset="0"/>
                <a:cs typeface="Arial" panose="020B0604020202020204" pitchFamily="34" charset="0"/>
              </a:rPr>
              <a:t>mission statement </a:t>
            </a:r>
            <a:r>
              <a:rPr lang="en-US" sz="2800" dirty="0">
                <a:latin typeface="Arial" panose="020B0604020202020204" pitchFamily="34" charset="0"/>
                <a:cs typeface="Arial" panose="020B0604020202020204" pitchFamily="34" charset="0"/>
              </a:rPr>
              <a:t>defines the present state or purpose of our business.  It announces to the world why our company exists.  Our mission statement describes the present, while our vision statement describes the future.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45313464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6795A6EC-9344-4427-9A5D-3AFFD37839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4" r="7590"/>
          <a:stretch/>
        </p:blipFill>
        <p:spPr>
          <a:xfrm>
            <a:off x="0" y="0"/>
            <a:ext cx="5460642" cy="6429088"/>
          </a:xfrm>
          <a:prstGeom prst="rect">
            <a:avLst/>
          </a:prstGeom>
        </p:spPr>
      </p:pic>
      <p:sp>
        <p:nvSpPr>
          <p:cNvPr id="19" name="Rectangle 18">
            <a:extLst>
              <a:ext uri="{FF2B5EF4-FFF2-40B4-BE49-F238E27FC236}">
                <a16:creationId xmlns="" xmlns:a16="http://schemas.microsoft.com/office/drawing/2014/main" id="{7E8E3936-165A-42F4-977D-9F6142E0359A}"/>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35</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Mission Statement</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366377"/>
            <a:ext cx="6210298" cy="954107"/>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Our mission statement answers three questions: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EFF73BC-2C67-4492-9313-EDBCDE5064AE}"/>
              </a:ext>
            </a:extLst>
          </p:cNvPr>
          <p:cNvSpPr txBox="1"/>
          <p:nvPr/>
        </p:nvSpPr>
        <p:spPr>
          <a:xfrm>
            <a:off x="6879565" y="2749607"/>
            <a:ext cx="4826825"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WHAT do we do?</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WHO do we do it for or who are our customers?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WHY do we do what we do or what are our values?</a:t>
            </a:r>
          </a:p>
        </p:txBody>
      </p:sp>
      <p:sp>
        <p:nvSpPr>
          <p:cNvPr id="14" name="TextBox 13">
            <a:extLst>
              <a:ext uri="{FF2B5EF4-FFF2-40B4-BE49-F238E27FC236}">
                <a16:creationId xmlns="" xmlns:a16="http://schemas.microsoft.com/office/drawing/2014/main" id="{EFD8467B-C189-4932-99A6-41DAE833786D}"/>
              </a:ext>
            </a:extLst>
          </p:cNvPr>
          <p:cNvSpPr txBox="1"/>
          <p:nvPr/>
        </p:nvSpPr>
        <p:spPr>
          <a:xfrm>
            <a:off x="5946251" y="2525286"/>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2F89474-D024-4418-B290-D998EB5EC208}"/>
              </a:ext>
            </a:extLst>
          </p:cNvPr>
          <p:cNvSpPr txBox="1"/>
          <p:nvPr/>
        </p:nvSpPr>
        <p:spPr>
          <a:xfrm>
            <a:off x="5946251" y="3622739"/>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E1A943B-0E32-48A6-B417-685DC62D555E}"/>
              </a:ext>
            </a:extLst>
          </p:cNvPr>
          <p:cNvSpPr txBox="1"/>
          <p:nvPr/>
        </p:nvSpPr>
        <p:spPr>
          <a:xfrm>
            <a:off x="5946251" y="4914224"/>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6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B45ACB50-644C-4A32-AA40-5A8284C1D2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4" r="7590"/>
          <a:stretch/>
        </p:blipFill>
        <p:spPr>
          <a:xfrm>
            <a:off x="0" y="0"/>
            <a:ext cx="5460642" cy="6429088"/>
          </a:xfrm>
          <a:prstGeom prst="rect">
            <a:avLst/>
          </a:prstGeom>
        </p:spPr>
      </p:pic>
      <p:sp>
        <p:nvSpPr>
          <p:cNvPr id="14" name="Rectangle 13">
            <a:extLst>
              <a:ext uri="{FF2B5EF4-FFF2-40B4-BE49-F238E27FC236}">
                <a16:creationId xmlns="" xmlns:a16="http://schemas.microsoft.com/office/drawing/2014/main" id="{05AA2632-A5B8-4B12-B76E-66C7E1CBB3E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36</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Mission Statement</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478641"/>
            <a:ext cx="6210298" cy="4698402"/>
          </a:xfrm>
          <a:prstGeom prst="rect">
            <a:avLst/>
          </a:prstGeom>
          <a:noFill/>
        </p:spPr>
        <p:txBody>
          <a:bodyPr wrap="square" rtlCol="0">
            <a:spAutoFit/>
          </a:bodyPr>
          <a:lstStyle/>
          <a:p>
            <a:pPr>
              <a:lnSpc>
                <a:spcPct val="120000"/>
              </a:lnSpc>
            </a:pPr>
            <a:r>
              <a:rPr lang="en-US" sz="2800" dirty="0">
                <a:latin typeface="Arial" panose="020B0604020202020204" pitchFamily="34" charset="0"/>
                <a:cs typeface="Arial" panose="020B0604020202020204" pitchFamily="34" charset="0"/>
              </a:rPr>
              <a:t>The most challenging part of our mission statement is the third question, why we do what we do.  This is our value proposition. It reflections our passion for our business and what is important to us as entrepreneurs. It takes us back to why we start our businesses in the first place.</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404206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A1EF48DC-1D05-4ADA-9B55-A9E4A3C20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4" r="7590"/>
          <a:stretch/>
        </p:blipFill>
        <p:spPr>
          <a:xfrm>
            <a:off x="0" y="0"/>
            <a:ext cx="5460642" cy="6429088"/>
          </a:xfrm>
          <a:prstGeom prst="rect">
            <a:avLst/>
          </a:prstGeom>
        </p:spPr>
      </p:pic>
      <p:sp>
        <p:nvSpPr>
          <p:cNvPr id="19" name="Rectangle 18">
            <a:extLst>
              <a:ext uri="{FF2B5EF4-FFF2-40B4-BE49-F238E27FC236}">
                <a16:creationId xmlns="" xmlns:a16="http://schemas.microsoft.com/office/drawing/2014/main" id="{D07A5971-D227-4F6D-86F1-4502622844B5}"/>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37</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Mission Statement</a:t>
            </a:r>
            <a:endParaRPr lang="en-US" sz="48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EFF73BC-2C67-4492-9313-EDBCDE5064AE}"/>
              </a:ext>
            </a:extLst>
          </p:cNvPr>
          <p:cNvSpPr txBox="1"/>
          <p:nvPr/>
        </p:nvSpPr>
        <p:spPr>
          <a:xfrm>
            <a:off x="6879565" y="1582303"/>
            <a:ext cx="4826825" cy="452431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To ensure that family pets are given the love and caring they need.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 offer image-defining pieces of jewelry with which people can express their individuality.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 provide home owners with expert and professional help to keep their homes in good condition.</a:t>
            </a:r>
          </a:p>
        </p:txBody>
      </p:sp>
      <p:sp>
        <p:nvSpPr>
          <p:cNvPr id="14" name="TextBox 13">
            <a:extLst>
              <a:ext uri="{FF2B5EF4-FFF2-40B4-BE49-F238E27FC236}">
                <a16:creationId xmlns="" xmlns:a16="http://schemas.microsoft.com/office/drawing/2014/main" id="{EFD8467B-C189-4932-99A6-41DAE833786D}"/>
              </a:ext>
            </a:extLst>
          </p:cNvPr>
          <p:cNvSpPr txBox="1"/>
          <p:nvPr/>
        </p:nvSpPr>
        <p:spPr>
          <a:xfrm>
            <a:off x="5946251" y="1584133"/>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2F89474-D024-4418-B290-D998EB5EC208}"/>
              </a:ext>
            </a:extLst>
          </p:cNvPr>
          <p:cNvSpPr txBox="1"/>
          <p:nvPr/>
        </p:nvSpPr>
        <p:spPr>
          <a:xfrm>
            <a:off x="5946251" y="3079528"/>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E1A943B-0E32-48A6-B417-685DC62D555E}"/>
              </a:ext>
            </a:extLst>
          </p:cNvPr>
          <p:cNvSpPr txBox="1"/>
          <p:nvPr/>
        </p:nvSpPr>
        <p:spPr>
          <a:xfrm>
            <a:off x="5946251" y="4529572"/>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1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8A918EA1-D73B-4D0E-8976-7F1BDB1717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4" r="7590"/>
          <a:stretch/>
        </p:blipFill>
        <p:spPr>
          <a:xfrm>
            <a:off x="0" y="0"/>
            <a:ext cx="5460642" cy="6429088"/>
          </a:xfrm>
          <a:prstGeom prst="rect">
            <a:avLst/>
          </a:prstGeom>
        </p:spPr>
      </p:pic>
      <p:sp>
        <p:nvSpPr>
          <p:cNvPr id="18" name="Rectangle 17">
            <a:extLst>
              <a:ext uri="{FF2B5EF4-FFF2-40B4-BE49-F238E27FC236}">
                <a16:creationId xmlns="" xmlns:a16="http://schemas.microsoft.com/office/drawing/2014/main" id="{A64877BF-CAB5-4493-AB8C-21EF931995FD}"/>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38</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Mission Statement</a:t>
            </a:r>
            <a:endParaRPr lang="en-US" sz="48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EFF73BC-2C67-4492-9313-EDBCDE5064AE}"/>
              </a:ext>
            </a:extLst>
          </p:cNvPr>
          <p:cNvSpPr txBox="1"/>
          <p:nvPr/>
        </p:nvSpPr>
        <p:spPr>
          <a:xfrm>
            <a:off x="6879565" y="1545596"/>
            <a:ext cx="4826825" cy="440120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To help women highlight their natural beauty and embrace the world confidently.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To sell home baked cheesecakes to local restaurants, bakeries and coffee shops to share an old family recipe with the </a:t>
            </a:r>
            <a:r>
              <a:rPr lang="en-US" sz="2800" dirty="0" err="1">
                <a:latin typeface="Arial" panose="020B0604020202020204" pitchFamily="34" charset="0"/>
                <a:cs typeface="Arial" panose="020B0604020202020204" pitchFamily="34" charset="0"/>
              </a:rPr>
              <a:t>neighbourhood</a:t>
            </a:r>
            <a:r>
              <a:rPr lang="en-US" sz="28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 xmlns:a16="http://schemas.microsoft.com/office/drawing/2014/main" id="{EFD8467B-C189-4932-99A6-41DAE833786D}"/>
              </a:ext>
            </a:extLst>
          </p:cNvPr>
          <p:cNvSpPr txBox="1"/>
          <p:nvPr/>
        </p:nvSpPr>
        <p:spPr>
          <a:xfrm>
            <a:off x="5946251" y="1545596"/>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4.</a:t>
            </a:r>
            <a:endParaRPr lang="en-US" sz="5400" b="1" dirty="0">
              <a:solidFill>
                <a:srgbClr val="E76F0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2F89474-D024-4418-B290-D998EB5EC208}"/>
              </a:ext>
            </a:extLst>
          </p:cNvPr>
          <p:cNvSpPr txBox="1"/>
          <p:nvPr/>
        </p:nvSpPr>
        <p:spPr>
          <a:xfrm>
            <a:off x="5946251" y="3284533"/>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5.</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0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124229" y="3663286"/>
              <a:ext cx="2823078" cy="156966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Write the values of your business.</a:t>
              </a:r>
              <a:endParaRPr lang="en-US" sz="36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1569246"/>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2038232"/>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39</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37" r="4818"/>
          <a:stretch/>
        </p:blipFill>
        <p:spPr>
          <a:xfrm>
            <a:off x="3090040" y="0"/>
            <a:ext cx="9101959" cy="6429087"/>
          </a:xfrm>
          <a:prstGeom prst="rect">
            <a:avLst/>
          </a:prstGeom>
        </p:spPr>
      </p:pic>
    </p:spTree>
    <p:extLst>
      <p:ext uri="{BB962C8B-B14F-4D97-AF65-F5344CB8AC3E}">
        <p14:creationId xmlns:p14="http://schemas.microsoft.com/office/powerpoint/2010/main" val="229744846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1" name="TextBox 10">
            <a:extLst>
              <a:ext uri="{FF2B5EF4-FFF2-40B4-BE49-F238E27FC236}">
                <a16:creationId xmlns="" xmlns:a16="http://schemas.microsoft.com/office/drawing/2014/main" id="{385CDEE6-3247-4254-A647-AC713675EEA6}"/>
              </a:ext>
            </a:extLst>
          </p:cNvPr>
          <p:cNvSpPr txBox="1"/>
          <p:nvPr/>
        </p:nvSpPr>
        <p:spPr>
          <a:xfrm>
            <a:off x="460665" y="3771901"/>
            <a:ext cx="5618017" cy="1938992"/>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Workshop Materials</a:t>
            </a:r>
            <a:endParaRPr lang="en-US" sz="60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6" name="TextBox 15">
            <a:extLst>
              <a:ext uri="{FF2B5EF4-FFF2-40B4-BE49-F238E27FC236}">
                <a16:creationId xmlns="" xmlns:a16="http://schemas.microsoft.com/office/drawing/2014/main" id="{07134FBA-BFF9-47AC-9BDF-A422FA496877}"/>
              </a:ext>
            </a:extLst>
          </p:cNvPr>
          <p:cNvSpPr txBox="1"/>
          <p:nvPr/>
        </p:nvSpPr>
        <p:spPr>
          <a:xfrm>
            <a:off x="5022276" y="5794663"/>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Participant Workbook</a:t>
            </a:r>
            <a:endParaRPr lang="en-US" sz="20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86FD1AF-5E38-4A4E-A358-08DAF27299D3}"/>
              </a:ext>
            </a:extLst>
          </p:cNvPr>
          <p:cNvSpPr txBox="1"/>
          <p:nvPr/>
        </p:nvSpPr>
        <p:spPr>
          <a:xfrm>
            <a:off x="7980222" y="5791199"/>
            <a:ext cx="3134588" cy="400110"/>
          </a:xfrm>
          <a:prstGeom prst="rect">
            <a:avLst/>
          </a:prstGeom>
          <a:noFill/>
        </p:spPr>
        <p:txBody>
          <a:bodyPr wrap="square" rtlCol="0">
            <a:spAutoFit/>
          </a:bodyPr>
          <a:lstStyle/>
          <a:p>
            <a:pPr algn="ctr"/>
            <a:r>
              <a:rPr lang="en-CA" sz="2000" b="1" dirty="0">
                <a:solidFill>
                  <a:srgbClr val="E76F0A"/>
                </a:solidFill>
                <a:latin typeface="Arial" panose="020B0604020202020204" pitchFamily="34" charset="0"/>
                <a:cs typeface="Arial" panose="020B0604020202020204" pitchFamily="34" charset="0"/>
              </a:rPr>
              <a:t>Digital device</a:t>
            </a:r>
            <a:endParaRPr lang="en-US" sz="2000" b="1" dirty="0">
              <a:solidFill>
                <a:srgbClr val="E76F0A"/>
              </a:solidFill>
              <a:latin typeface="Arial" panose="020B0604020202020204" pitchFamily="34" charset="0"/>
              <a:cs typeface="Arial" panose="020B0604020202020204" pitchFamily="34" charset="0"/>
            </a:endParaRPr>
          </a:p>
        </p:txBody>
      </p:sp>
      <p:pic>
        <p:nvPicPr>
          <p:cNvPr id="6" name="Picture Placeholder 5" descr="A group of people sitting at a table with a computer&#10;&#10;Description automatically generated">
            <a:extLst>
              <a:ext uri="{FF2B5EF4-FFF2-40B4-BE49-F238E27FC236}">
                <a16:creationId xmlns="" xmlns:a16="http://schemas.microsoft.com/office/drawing/2014/main" id="{11D3F2BD-57B1-414C-9400-1A65C24AC2F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17653" b="39266"/>
          <a:stretch/>
        </p:blipFill>
        <p:spPr>
          <a:xfrm>
            <a:off x="0" y="0"/>
            <a:ext cx="12192000" cy="3501736"/>
          </a:xfrm>
        </p:spPr>
      </p:pic>
      <p:grpSp>
        <p:nvGrpSpPr>
          <p:cNvPr id="25" name="Group 24">
            <a:extLst>
              <a:ext uri="{FF2B5EF4-FFF2-40B4-BE49-F238E27FC236}">
                <a16:creationId xmlns="" xmlns:a16="http://schemas.microsoft.com/office/drawing/2014/main" id="{9BC08E09-4B26-430B-B673-24BA481C0AEB}"/>
              </a:ext>
            </a:extLst>
          </p:cNvPr>
          <p:cNvGrpSpPr/>
          <p:nvPr/>
        </p:nvGrpSpPr>
        <p:grpSpPr>
          <a:xfrm>
            <a:off x="5640946" y="3825756"/>
            <a:ext cx="1880316" cy="1880316"/>
            <a:chOff x="5640946" y="3825756"/>
            <a:chExt cx="1880316" cy="1880316"/>
          </a:xfrm>
        </p:grpSpPr>
        <p:sp>
          <p:nvSpPr>
            <p:cNvPr id="15" name="Oval 14">
              <a:extLst>
                <a:ext uri="{FF2B5EF4-FFF2-40B4-BE49-F238E27FC236}">
                  <a16:creationId xmlns="" xmlns:a16="http://schemas.microsoft.com/office/drawing/2014/main" id="{DF1796C9-AB4B-4611-80D7-335D790E8686}"/>
                </a:ext>
              </a:extLst>
            </p:cNvPr>
            <p:cNvSpPr/>
            <p:nvPr/>
          </p:nvSpPr>
          <p:spPr>
            <a:xfrm>
              <a:off x="5640946" y="3825756"/>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lose up of a logo&#10;&#10;Description automatically generated">
              <a:extLst>
                <a:ext uri="{FF2B5EF4-FFF2-40B4-BE49-F238E27FC236}">
                  <a16:creationId xmlns="" xmlns:a16="http://schemas.microsoft.com/office/drawing/2014/main" id="{56466618-9AAC-4CC4-A5E8-F53EF3020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777" y="4231782"/>
              <a:ext cx="1098998" cy="1098998"/>
            </a:xfrm>
            <a:prstGeom prst="rect">
              <a:avLst/>
            </a:prstGeom>
          </p:spPr>
        </p:pic>
      </p:grpSp>
      <p:grpSp>
        <p:nvGrpSpPr>
          <p:cNvPr id="26" name="Group 25">
            <a:extLst>
              <a:ext uri="{FF2B5EF4-FFF2-40B4-BE49-F238E27FC236}">
                <a16:creationId xmlns="" xmlns:a16="http://schemas.microsoft.com/office/drawing/2014/main" id="{532295A9-7B9E-4367-B015-6DAF2099ACC0}"/>
              </a:ext>
            </a:extLst>
          </p:cNvPr>
          <p:cNvGrpSpPr/>
          <p:nvPr/>
        </p:nvGrpSpPr>
        <p:grpSpPr>
          <a:xfrm>
            <a:off x="8598892" y="3822292"/>
            <a:ext cx="1880316" cy="1880316"/>
            <a:chOff x="8598892" y="3822292"/>
            <a:chExt cx="1880316" cy="1880316"/>
          </a:xfrm>
        </p:grpSpPr>
        <p:sp>
          <p:nvSpPr>
            <p:cNvPr id="18" name="Oval 17">
              <a:extLst>
                <a:ext uri="{FF2B5EF4-FFF2-40B4-BE49-F238E27FC236}">
                  <a16:creationId xmlns="" xmlns:a16="http://schemas.microsoft.com/office/drawing/2014/main" id="{700F2B6F-9B00-4A1F-93FF-2AB14C520B28}"/>
                </a:ext>
              </a:extLst>
            </p:cNvPr>
            <p:cNvSpPr/>
            <p:nvPr/>
          </p:nvSpPr>
          <p:spPr>
            <a:xfrm>
              <a:off x="8598892" y="382229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 xmlns:a16="http://schemas.microsoft.com/office/drawing/2014/main" id="{BB67C11A-71A0-4345-B459-5856A005A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968038" y="4159877"/>
              <a:ext cx="1162268" cy="1162268"/>
            </a:xfrm>
            <a:prstGeom prst="rect">
              <a:avLst/>
            </a:prstGeom>
          </p:spPr>
        </p:pic>
      </p:grpSp>
    </p:spTree>
    <p:extLst>
      <p:ext uri="{BB962C8B-B14F-4D97-AF65-F5344CB8AC3E}">
        <p14:creationId xmlns:p14="http://schemas.microsoft.com/office/powerpoint/2010/main" val="305695376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96" r="4085"/>
          <a:stretch/>
        </p:blipFill>
        <p:spPr>
          <a:xfrm>
            <a:off x="0" y="0"/>
            <a:ext cx="6096000"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a:xfrm>
            <a:off x="8579427" y="6429087"/>
            <a:ext cx="2743200" cy="365125"/>
          </a:xfrm>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40</a:t>
            </a:fld>
            <a:endParaRPr lang="en-US"/>
          </a:p>
        </p:txBody>
      </p:sp>
      <p:sp>
        <p:nvSpPr>
          <p:cNvPr id="12" name="Oval 11">
            <a:extLst>
              <a:ext uri="{FF2B5EF4-FFF2-40B4-BE49-F238E27FC236}">
                <a16:creationId xmlns="" xmlns:a16="http://schemas.microsoft.com/office/drawing/2014/main" id="{1E2F2B7C-8572-4914-917C-1209F45525D3}"/>
              </a:ext>
            </a:extLst>
          </p:cNvPr>
          <p:cNvSpPr/>
          <p:nvPr/>
        </p:nvSpPr>
        <p:spPr>
          <a:xfrm>
            <a:off x="7941824" y="711554"/>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706906" y="3164935"/>
            <a:ext cx="5027894" cy="2710742"/>
          </a:xfrm>
          <a:prstGeom prst="rect">
            <a:avLst/>
          </a:prstGeom>
          <a:noFill/>
        </p:spPr>
        <p:txBody>
          <a:bodyPr wrap="square" rtlCol="0">
            <a:spAutoFit/>
          </a:bodyPr>
          <a:lstStyle/>
          <a:p>
            <a:pPr algn="ctr">
              <a:lnSpc>
                <a:spcPct val="120000"/>
              </a:lnSpc>
            </a:pPr>
            <a:r>
              <a:rPr lang="en-US" sz="2400" dirty="0">
                <a:latin typeface="Arial" panose="020B0604020202020204" pitchFamily="34" charset="0"/>
                <a:cs typeface="Arial" panose="020B0604020202020204" pitchFamily="34" charset="0"/>
              </a:rPr>
              <a:t> Look at the complete sample mission statements for each of the four hypothetical businesses.  Identify the WHAT, the WHO and the WHY in each mission statement.</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093808"/>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933160556"/>
      </p:ext>
    </p:extLst>
  </p:cSld>
  <p:clrMapOvr>
    <a:masterClrMapping/>
  </p:clrMapOvr>
  <p:transition spd="med">
    <p:pull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41</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0" name="Picture 29">
            <a:extLst>
              <a:ext uri="{FF2B5EF4-FFF2-40B4-BE49-F238E27FC236}">
                <a16:creationId xmlns="" xmlns:a16="http://schemas.microsoft.com/office/drawing/2014/main" id="{58351879-966D-4688-ABA3-44C438CBA9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1254" y="-446700"/>
            <a:ext cx="6163006" cy="6163006"/>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704376"/>
            <a:ext cx="3333036"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Mission Statement</a:t>
            </a:r>
          </a:p>
        </p:txBody>
      </p:sp>
      <p:sp>
        <p:nvSpPr>
          <p:cNvPr id="17" name="TextBox 16">
            <a:extLst>
              <a:ext uri="{FF2B5EF4-FFF2-40B4-BE49-F238E27FC236}">
                <a16:creationId xmlns="" xmlns:a16="http://schemas.microsoft.com/office/drawing/2014/main" id="{41F70018-E70D-4368-84BE-328943891197}"/>
              </a:ext>
            </a:extLst>
          </p:cNvPr>
          <p:cNvSpPr txBox="1"/>
          <p:nvPr/>
        </p:nvSpPr>
        <p:spPr>
          <a:xfrm>
            <a:off x="1292230" y="484730"/>
            <a:ext cx="4345076" cy="5416868"/>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Our mission is to provide dog walking and pet sitting services </a:t>
            </a:r>
            <a:r>
              <a:rPr lang="en-US" sz="2400" b="1" i="1" dirty="0">
                <a:solidFill>
                  <a:srgbClr val="0DB14B"/>
                </a:solidFill>
                <a:latin typeface="Arial" panose="020B0604020202020204" pitchFamily="34" charset="0"/>
                <a:cs typeface="Arial" panose="020B0604020202020204" pitchFamily="34" charset="0"/>
              </a:rPr>
              <a:t>[WHAT] </a:t>
            </a:r>
            <a:r>
              <a:rPr lang="en-US" sz="2200" i="1" dirty="0">
                <a:latin typeface="Arial" panose="020B0604020202020204" pitchFamily="34" charset="0"/>
                <a:cs typeface="Arial" panose="020B0604020202020204" pitchFamily="34" charset="0"/>
              </a:rPr>
              <a:t>to busy pet-owning families in the local community </a:t>
            </a:r>
            <a:r>
              <a:rPr lang="en-US" sz="2400" b="1" i="1" dirty="0">
                <a:solidFill>
                  <a:srgbClr val="0DB14B"/>
                </a:solidFill>
                <a:latin typeface="Arial" panose="020B0604020202020204" pitchFamily="34" charset="0"/>
                <a:cs typeface="Arial" panose="020B0604020202020204" pitchFamily="34" charset="0"/>
              </a:rPr>
              <a:t>[WHO] </a:t>
            </a:r>
            <a:r>
              <a:rPr lang="en-US" sz="2200" i="1" dirty="0">
                <a:latin typeface="Arial" panose="020B0604020202020204" pitchFamily="34" charset="0"/>
                <a:cs typeface="Arial" panose="020B0604020202020204" pitchFamily="34" charset="0"/>
              </a:rPr>
              <a:t>to ensure that family pets are given the love and caring they need </a:t>
            </a:r>
            <a:r>
              <a:rPr lang="en-US" sz="2400" b="1" i="1" dirty="0">
                <a:solidFill>
                  <a:srgbClr val="0DB14B"/>
                </a:solidFill>
                <a:latin typeface="Arial" panose="020B0604020202020204" pitchFamily="34" charset="0"/>
                <a:cs typeface="Arial" panose="020B0604020202020204" pitchFamily="34" charset="0"/>
              </a:rPr>
              <a:t>[WHY].</a:t>
            </a:r>
            <a:endParaRPr lang="en-US" sz="2200" b="1" i="1" dirty="0">
              <a:solidFill>
                <a:srgbClr val="0DB14B"/>
              </a:solidFill>
              <a:latin typeface="Arial" panose="020B0604020202020204" pitchFamily="34" charset="0"/>
              <a:cs typeface="Arial" panose="020B0604020202020204" pitchFamily="34" charset="0"/>
            </a:endParaRPr>
          </a:p>
          <a:p>
            <a:endParaRPr lang="en-US" sz="2200" i="1" dirty="0">
              <a:latin typeface="Arial" panose="020B0604020202020204" pitchFamily="34" charset="0"/>
              <a:cs typeface="Arial" panose="020B0604020202020204" pitchFamily="34" charset="0"/>
            </a:endParaRPr>
          </a:p>
          <a:p>
            <a:r>
              <a:rPr lang="en-US" sz="2200" i="1" dirty="0">
                <a:latin typeface="Arial" panose="020B0604020202020204" pitchFamily="34" charset="0"/>
                <a:cs typeface="Arial" panose="020B0604020202020204" pitchFamily="34" charset="0"/>
              </a:rPr>
              <a:t>Our mission is to design and craft unique customized silver jewelry </a:t>
            </a:r>
            <a:r>
              <a:rPr lang="en-US" sz="2400" b="1" i="1" dirty="0">
                <a:solidFill>
                  <a:srgbClr val="0DB14B"/>
                </a:solidFill>
                <a:latin typeface="Arial" panose="020B0604020202020204" pitchFamily="34" charset="0"/>
                <a:cs typeface="Arial" panose="020B0604020202020204" pitchFamily="34" charset="0"/>
              </a:rPr>
              <a:t>[WHAT] </a:t>
            </a:r>
            <a:r>
              <a:rPr lang="en-US" sz="2200" i="1" dirty="0">
                <a:latin typeface="Arial" panose="020B0604020202020204" pitchFamily="34" charset="0"/>
                <a:cs typeface="Arial" panose="020B0604020202020204" pitchFamily="34" charset="0"/>
              </a:rPr>
              <a:t>to fashion-conscious high-end clients </a:t>
            </a:r>
            <a:r>
              <a:rPr lang="en-US" sz="2400" b="1" i="1" dirty="0">
                <a:solidFill>
                  <a:srgbClr val="0DB14B"/>
                </a:solidFill>
                <a:latin typeface="Arial" panose="020B0604020202020204" pitchFamily="34" charset="0"/>
                <a:cs typeface="Arial" panose="020B0604020202020204" pitchFamily="34" charset="0"/>
              </a:rPr>
              <a:t>[WHO]</a:t>
            </a:r>
            <a:r>
              <a:rPr lang="en-US" sz="2200" i="1" dirty="0">
                <a:latin typeface="Arial" panose="020B0604020202020204" pitchFamily="34" charset="0"/>
                <a:cs typeface="Arial" panose="020B0604020202020204" pitchFamily="34" charset="0"/>
              </a:rPr>
              <a:t> to offer image-defining pieces of jewelry with which people can express their individuality </a:t>
            </a:r>
            <a:r>
              <a:rPr lang="en-US" sz="2800" b="1" i="1" dirty="0">
                <a:solidFill>
                  <a:srgbClr val="0DB14B"/>
                </a:solidFill>
                <a:latin typeface="Arial" panose="020B0604020202020204" pitchFamily="34" charset="0"/>
                <a:cs typeface="Arial" panose="020B0604020202020204" pitchFamily="34" charset="0"/>
              </a:rPr>
              <a:t>[WHY].</a:t>
            </a:r>
            <a:endParaRPr lang="en-US" sz="2200" b="1" i="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43523962-4DBE-4876-BC12-C85FAFFD932A}"/>
              </a:ext>
            </a:extLst>
          </p:cNvPr>
          <p:cNvSpPr txBox="1"/>
          <p:nvPr/>
        </p:nvSpPr>
        <p:spPr>
          <a:xfrm>
            <a:off x="440633" y="48473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E11D5CFE-55F2-444E-B24E-77CEB4719F45}"/>
              </a:ext>
            </a:extLst>
          </p:cNvPr>
          <p:cNvSpPr txBox="1"/>
          <p:nvPr/>
        </p:nvSpPr>
        <p:spPr>
          <a:xfrm>
            <a:off x="455645" y="3193164"/>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3952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42</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4" name="Picture 13">
            <a:extLst>
              <a:ext uri="{FF2B5EF4-FFF2-40B4-BE49-F238E27FC236}">
                <a16:creationId xmlns="" xmlns:a16="http://schemas.microsoft.com/office/drawing/2014/main" id="{4AA43221-7072-4310-9C27-F74E195DDA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1254" y="-446700"/>
            <a:ext cx="6163006" cy="6163006"/>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704376"/>
            <a:ext cx="3333036"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Mission Statement</a:t>
            </a:r>
          </a:p>
        </p:txBody>
      </p:sp>
      <p:sp>
        <p:nvSpPr>
          <p:cNvPr id="17" name="TextBox 16">
            <a:extLst>
              <a:ext uri="{FF2B5EF4-FFF2-40B4-BE49-F238E27FC236}">
                <a16:creationId xmlns="" xmlns:a16="http://schemas.microsoft.com/office/drawing/2014/main" id="{41F70018-E70D-4368-84BE-328943891197}"/>
              </a:ext>
            </a:extLst>
          </p:cNvPr>
          <p:cNvSpPr txBox="1"/>
          <p:nvPr/>
        </p:nvSpPr>
        <p:spPr>
          <a:xfrm>
            <a:off x="1341583" y="233297"/>
            <a:ext cx="4345076" cy="6032421"/>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Our mission is to provide everyday home repair and maintenance services </a:t>
            </a:r>
            <a:r>
              <a:rPr lang="en-US" sz="2400" b="1" i="1" dirty="0">
                <a:solidFill>
                  <a:srgbClr val="0DB14B"/>
                </a:solidFill>
                <a:latin typeface="Arial" panose="020B0604020202020204" pitchFamily="34" charset="0"/>
                <a:cs typeface="Arial" panose="020B0604020202020204" pitchFamily="34" charset="0"/>
              </a:rPr>
              <a:t>[WHAT] </a:t>
            </a:r>
            <a:r>
              <a:rPr lang="en-US" sz="2200" i="1" dirty="0">
                <a:latin typeface="Arial" panose="020B0604020202020204" pitchFamily="34" charset="0"/>
                <a:cs typeface="Arial" panose="020B0604020202020204" pitchFamily="34" charset="0"/>
              </a:rPr>
              <a:t>to home-owners in the </a:t>
            </a:r>
            <a:r>
              <a:rPr lang="en-US" sz="2200" i="1" dirty="0" err="1">
                <a:latin typeface="Arial" panose="020B0604020202020204" pitchFamily="34" charset="0"/>
                <a:cs typeface="Arial" panose="020B0604020202020204" pitchFamily="34" charset="0"/>
              </a:rPr>
              <a:t>neighbourhood</a:t>
            </a:r>
            <a:r>
              <a:rPr lang="en-US" sz="2200" i="1" dirty="0">
                <a:latin typeface="Arial" panose="020B0604020202020204" pitchFamily="34" charset="0"/>
                <a:cs typeface="Arial" panose="020B0604020202020204" pitchFamily="34" charset="0"/>
              </a:rPr>
              <a:t> </a:t>
            </a:r>
            <a:r>
              <a:rPr lang="en-US" sz="2400" b="1" i="1" dirty="0">
                <a:solidFill>
                  <a:srgbClr val="0DB14B"/>
                </a:solidFill>
                <a:latin typeface="Arial" panose="020B0604020202020204" pitchFamily="34" charset="0"/>
                <a:cs typeface="Arial" panose="020B0604020202020204" pitchFamily="34" charset="0"/>
              </a:rPr>
              <a:t>[WHO] </a:t>
            </a:r>
            <a:r>
              <a:rPr lang="en-US" sz="2200" i="1" dirty="0">
                <a:latin typeface="Arial" panose="020B0604020202020204" pitchFamily="34" charset="0"/>
                <a:cs typeface="Arial" panose="020B0604020202020204" pitchFamily="34" charset="0"/>
              </a:rPr>
              <a:t>to provide them with expert and professional help to keep their homes in good condition </a:t>
            </a:r>
            <a:r>
              <a:rPr lang="en-US" sz="2400" b="1" i="1" dirty="0">
                <a:solidFill>
                  <a:srgbClr val="0DB14B"/>
                </a:solidFill>
                <a:latin typeface="Arial" panose="020B0604020202020204" pitchFamily="34" charset="0"/>
                <a:cs typeface="Arial" panose="020B0604020202020204" pitchFamily="34" charset="0"/>
              </a:rPr>
              <a:t>[WHY].</a:t>
            </a:r>
            <a:endParaRPr lang="en-US" sz="2200" b="1" i="1" dirty="0">
              <a:solidFill>
                <a:srgbClr val="0DB14B"/>
              </a:solidFill>
              <a:latin typeface="Arial" panose="020B0604020202020204" pitchFamily="34" charset="0"/>
              <a:cs typeface="Arial" panose="020B0604020202020204" pitchFamily="34" charset="0"/>
            </a:endParaRPr>
          </a:p>
          <a:p>
            <a:endParaRPr lang="en-US" sz="2200" i="1" dirty="0">
              <a:latin typeface="Arial" panose="020B0604020202020204" pitchFamily="34" charset="0"/>
              <a:cs typeface="Arial" panose="020B0604020202020204" pitchFamily="34" charset="0"/>
            </a:endParaRPr>
          </a:p>
          <a:p>
            <a:r>
              <a:rPr lang="en-US" sz="2200" i="1" dirty="0">
                <a:latin typeface="Arial" panose="020B0604020202020204" pitchFamily="34" charset="0"/>
                <a:cs typeface="Arial" panose="020B0604020202020204" pitchFamily="34" charset="0"/>
              </a:rPr>
              <a:t>Our mission is to provide weekly online make up tutorials </a:t>
            </a:r>
            <a:r>
              <a:rPr lang="en-US" sz="2400" b="1" i="1" dirty="0">
                <a:solidFill>
                  <a:srgbClr val="0DB14B"/>
                </a:solidFill>
                <a:latin typeface="Arial" panose="020B0604020202020204" pitchFamily="34" charset="0"/>
                <a:cs typeface="Arial" panose="020B0604020202020204" pitchFamily="34" charset="0"/>
              </a:rPr>
              <a:t>[WHAT] </a:t>
            </a:r>
            <a:r>
              <a:rPr lang="en-US" sz="2200" i="1" dirty="0">
                <a:latin typeface="Arial" panose="020B0604020202020204" pitchFamily="34" charset="0"/>
                <a:cs typeface="Arial" panose="020B0604020202020204" pitchFamily="34" charset="0"/>
              </a:rPr>
              <a:t>to promote natural beauty and to be an influencer for natural make-up products </a:t>
            </a:r>
            <a:r>
              <a:rPr lang="en-US" sz="2400" b="1" i="1" dirty="0">
                <a:solidFill>
                  <a:srgbClr val="0DB14B"/>
                </a:solidFill>
                <a:latin typeface="Arial" panose="020B0604020202020204" pitchFamily="34" charset="0"/>
                <a:cs typeface="Arial" panose="020B0604020202020204" pitchFamily="34" charset="0"/>
              </a:rPr>
              <a:t>[WHO]</a:t>
            </a:r>
            <a:r>
              <a:rPr lang="en-US" sz="2200" i="1" dirty="0">
                <a:latin typeface="Arial" panose="020B0604020202020204" pitchFamily="34" charset="0"/>
                <a:cs typeface="Arial" panose="020B0604020202020204" pitchFamily="34" charset="0"/>
              </a:rPr>
              <a:t>, in order to help women highlight their natural beauty and embrace the world confidently </a:t>
            </a:r>
            <a:r>
              <a:rPr lang="en-US" sz="2400" b="1" i="1" dirty="0">
                <a:solidFill>
                  <a:srgbClr val="0DB14B"/>
                </a:solidFill>
                <a:latin typeface="Arial" panose="020B0604020202020204" pitchFamily="34" charset="0"/>
                <a:cs typeface="Arial" panose="020B0604020202020204" pitchFamily="34" charset="0"/>
              </a:rPr>
              <a:t>[WHY]</a:t>
            </a:r>
            <a:r>
              <a:rPr lang="en-US" sz="2200" i="1" dirty="0">
                <a:latin typeface="Arial" panose="020B0604020202020204" pitchFamily="34" charset="0"/>
                <a:cs typeface="Arial" panose="020B0604020202020204" pitchFamily="34" charset="0"/>
              </a:rPr>
              <a:t>.</a:t>
            </a:r>
            <a:endParaRPr lang="en-US" sz="2200" b="1" i="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43523962-4DBE-4876-BC12-C85FAFFD932A}"/>
              </a:ext>
            </a:extLst>
          </p:cNvPr>
          <p:cNvSpPr txBox="1"/>
          <p:nvPr/>
        </p:nvSpPr>
        <p:spPr>
          <a:xfrm>
            <a:off x="440633" y="233297"/>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E11D5CFE-55F2-444E-B24E-77CEB4719F45}"/>
              </a:ext>
            </a:extLst>
          </p:cNvPr>
          <p:cNvSpPr txBox="1"/>
          <p:nvPr/>
        </p:nvSpPr>
        <p:spPr>
          <a:xfrm>
            <a:off x="455645" y="3331957"/>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4.</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35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43</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4" name="Picture 13">
            <a:extLst>
              <a:ext uri="{FF2B5EF4-FFF2-40B4-BE49-F238E27FC236}">
                <a16:creationId xmlns="" xmlns:a16="http://schemas.microsoft.com/office/drawing/2014/main" id="{24E96699-6399-4721-949C-9A787CCDAD6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1254" y="-446700"/>
            <a:ext cx="6163006" cy="6163006"/>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704376"/>
            <a:ext cx="3333036"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Mission Statement</a:t>
            </a:r>
          </a:p>
        </p:txBody>
      </p:sp>
      <p:sp>
        <p:nvSpPr>
          <p:cNvPr id="17" name="TextBox 16">
            <a:extLst>
              <a:ext uri="{FF2B5EF4-FFF2-40B4-BE49-F238E27FC236}">
                <a16:creationId xmlns="" xmlns:a16="http://schemas.microsoft.com/office/drawing/2014/main" id="{41F70018-E70D-4368-84BE-328943891197}"/>
              </a:ext>
            </a:extLst>
          </p:cNvPr>
          <p:cNvSpPr txBox="1"/>
          <p:nvPr/>
        </p:nvSpPr>
        <p:spPr>
          <a:xfrm>
            <a:off x="1116655" y="935425"/>
            <a:ext cx="4520651" cy="4708981"/>
          </a:xfrm>
          <a:prstGeom prst="rect">
            <a:avLst/>
          </a:prstGeom>
          <a:noFill/>
        </p:spPr>
        <p:txBody>
          <a:bodyPr wrap="square" rtlCol="0">
            <a:spAutoFit/>
          </a:bodyPr>
          <a:lstStyle/>
          <a:p>
            <a:r>
              <a:rPr lang="en-US" sz="3200" i="1" dirty="0">
                <a:latin typeface="Arial" panose="020B0604020202020204" pitchFamily="34" charset="0"/>
                <a:cs typeface="Arial" panose="020B0604020202020204" pitchFamily="34" charset="0"/>
              </a:rPr>
              <a:t>Our mission is to sell home baked cheesecakes </a:t>
            </a:r>
            <a:r>
              <a:rPr lang="en-US" sz="3600" b="1" i="1" dirty="0">
                <a:solidFill>
                  <a:srgbClr val="0DB14B"/>
                </a:solidFill>
                <a:latin typeface="Arial" panose="020B0604020202020204" pitchFamily="34" charset="0"/>
                <a:cs typeface="Arial" panose="020B0604020202020204" pitchFamily="34" charset="0"/>
              </a:rPr>
              <a:t>[WHAT] </a:t>
            </a:r>
            <a:r>
              <a:rPr lang="en-US" sz="3200" i="1" dirty="0">
                <a:latin typeface="Arial" panose="020B0604020202020204" pitchFamily="34" charset="0"/>
                <a:cs typeface="Arial" panose="020B0604020202020204" pitchFamily="34" charset="0"/>
              </a:rPr>
              <a:t>to local restaurants, bakeries and coffee shops </a:t>
            </a:r>
            <a:r>
              <a:rPr lang="en-US" sz="3600" b="1" i="1" dirty="0">
                <a:solidFill>
                  <a:srgbClr val="0DB14B"/>
                </a:solidFill>
                <a:latin typeface="Arial" panose="020B0604020202020204" pitchFamily="34" charset="0"/>
                <a:cs typeface="Arial" panose="020B0604020202020204" pitchFamily="34" charset="0"/>
              </a:rPr>
              <a:t>[WHO] </a:t>
            </a:r>
            <a:r>
              <a:rPr lang="en-US" sz="3200" i="1" dirty="0">
                <a:latin typeface="Arial" panose="020B0604020202020204" pitchFamily="34" charset="0"/>
                <a:cs typeface="Arial" panose="020B0604020202020204" pitchFamily="34" charset="0"/>
              </a:rPr>
              <a:t>to share an old family recipe with the </a:t>
            </a:r>
            <a:r>
              <a:rPr lang="en-US" sz="3200" i="1" dirty="0" err="1">
                <a:latin typeface="Arial" panose="020B0604020202020204" pitchFamily="34" charset="0"/>
                <a:cs typeface="Arial" panose="020B0604020202020204" pitchFamily="34" charset="0"/>
              </a:rPr>
              <a:t>neighbourhood</a:t>
            </a:r>
            <a:r>
              <a:rPr lang="en-US" sz="3200" i="1" dirty="0">
                <a:latin typeface="Arial" panose="020B0604020202020204" pitchFamily="34" charset="0"/>
                <a:cs typeface="Arial" panose="020B0604020202020204" pitchFamily="34" charset="0"/>
              </a:rPr>
              <a:t> </a:t>
            </a:r>
            <a:r>
              <a:rPr lang="en-US" sz="3600" b="1" i="1" dirty="0">
                <a:solidFill>
                  <a:srgbClr val="0DB14B"/>
                </a:solidFill>
                <a:latin typeface="Arial" panose="020B0604020202020204" pitchFamily="34" charset="0"/>
                <a:cs typeface="Arial" panose="020B0604020202020204" pitchFamily="34" charset="0"/>
              </a:rPr>
              <a:t>[WHY]. </a:t>
            </a:r>
            <a:endParaRPr lang="en-US" sz="3200" b="1" i="1" dirty="0">
              <a:solidFill>
                <a:srgbClr val="0DB14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43523962-4DBE-4876-BC12-C85FAFFD932A}"/>
              </a:ext>
            </a:extLst>
          </p:cNvPr>
          <p:cNvSpPr txBox="1"/>
          <p:nvPr/>
        </p:nvSpPr>
        <p:spPr>
          <a:xfrm>
            <a:off x="320712" y="935425"/>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5.</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44</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57" r="3024"/>
          <a:stretch/>
        </p:blipFill>
        <p:spPr>
          <a:xfrm>
            <a:off x="0" y="-1"/>
            <a:ext cx="6096000" cy="6429087"/>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711554"/>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119079" y="3429000"/>
            <a:ext cx="4203548" cy="2113079"/>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 Write the complete mission statement for your business answering WHAT, WHO and WHY.</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093808"/>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745261664"/>
      </p:ext>
    </p:extLst>
  </p:cSld>
  <p:clrMapOvr>
    <a:masterClrMapping/>
  </p:clrMapOvr>
  <p:transition spd="med">
    <p:pull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a:extLst>
              <a:ext uri="{FF2B5EF4-FFF2-40B4-BE49-F238E27FC236}">
                <a16:creationId xmlns="" xmlns:a16="http://schemas.microsoft.com/office/drawing/2014/main" id="{72CA19F1-469A-4E7A-9D31-1A4C74E601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68" t="-9967" r="16801" b="-11135"/>
          <a:stretch/>
        </p:blipFill>
        <p:spPr>
          <a:xfrm>
            <a:off x="-1493773" y="-1017433"/>
            <a:ext cx="8142480" cy="8383808"/>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45</a:t>
            </a:fld>
            <a:endParaRPr lang="en-US"/>
          </a:p>
        </p:txBody>
      </p:sp>
      <p:sp>
        <p:nvSpPr>
          <p:cNvPr id="15" name="TextBox 14">
            <a:extLst>
              <a:ext uri="{FF2B5EF4-FFF2-40B4-BE49-F238E27FC236}">
                <a16:creationId xmlns="" xmlns:a16="http://schemas.microsoft.com/office/drawing/2014/main" id="{0FBEEBD7-49A3-4CEF-AB43-19550B28E417}"/>
              </a:ext>
            </a:extLst>
          </p:cNvPr>
          <p:cNvSpPr txBox="1"/>
          <p:nvPr/>
        </p:nvSpPr>
        <p:spPr>
          <a:xfrm>
            <a:off x="6844025" y="1890079"/>
            <a:ext cx="5124818" cy="421653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Our goals and objectives answer the question: What would we like to accomplish in the coming year?  </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Our goals must be </a:t>
            </a:r>
            <a:r>
              <a:rPr lang="en-US" sz="3200" b="1" dirty="0">
                <a:solidFill>
                  <a:srgbClr val="0DB14B"/>
                </a:solidFill>
                <a:latin typeface="Arial" panose="020B0604020202020204" pitchFamily="34" charset="0"/>
                <a:cs typeface="Arial" panose="020B0604020202020204" pitchFamily="34" charset="0"/>
              </a:rPr>
              <a:t>SMART:</a:t>
            </a:r>
            <a:r>
              <a:rPr lang="en-US" sz="2800" dirty="0">
                <a:latin typeface="Arial" panose="020B0604020202020204" pitchFamily="34" charset="0"/>
                <a:cs typeface="Arial" panose="020B0604020202020204" pitchFamily="34" charset="0"/>
              </a:rPr>
              <a:t>  </a:t>
            </a:r>
            <a:r>
              <a:rPr lang="en-US" sz="3200" b="1" dirty="0">
                <a:solidFill>
                  <a:srgbClr val="0DB14B"/>
                </a:solidFill>
                <a:latin typeface="Arial" panose="020B0604020202020204" pitchFamily="34" charset="0"/>
                <a:cs typeface="Arial" panose="020B0604020202020204" pitchFamily="34" charset="0"/>
              </a:rPr>
              <a:t>specific, measurable, attainable/achievable, realistic </a:t>
            </a:r>
            <a:r>
              <a:rPr lang="en-US" sz="2800" dirty="0">
                <a:latin typeface="Arial" panose="020B0604020202020204" pitchFamily="34" charset="0"/>
                <a:cs typeface="Arial" panose="020B0604020202020204" pitchFamily="34" charset="0"/>
              </a:rPr>
              <a:t>and </a:t>
            </a:r>
            <a:r>
              <a:rPr lang="en-US" sz="3200" b="1" dirty="0">
                <a:solidFill>
                  <a:srgbClr val="0DB14B"/>
                </a:solidFill>
                <a:latin typeface="Arial" panose="020B0604020202020204" pitchFamily="34" charset="0"/>
                <a:cs typeface="Arial" panose="020B0604020202020204" pitchFamily="34" charset="0"/>
              </a:rPr>
              <a:t>time-based.</a:t>
            </a:r>
            <a:r>
              <a:rPr lang="en-US" sz="2800" dirty="0">
                <a:latin typeface="Arial" panose="020B0604020202020204" pitchFamily="34" charset="0"/>
                <a:cs typeface="Arial" panose="020B0604020202020204" pitchFamily="34" charset="0"/>
              </a:rPr>
              <a:t> </a:t>
            </a:r>
            <a:endParaRPr lang="en-US" sz="2800" b="1" dirty="0">
              <a:solidFill>
                <a:srgbClr val="0DB14B"/>
              </a:solidFill>
              <a:latin typeface="Arial" panose="020B0604020202020204" pitchFamily="34" charset="0"/>
              <a:cs typeface="Arial" panose="020B0604020202020204" pitchFamily="34" charset="0"/>
            </a:endParaRPr>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6" name="TextBox 15">
            <a:extLst>
              <a:ext uri="{FF2B5EF4-FFF2-40B4-BE49-F238E27FC236}">
                <a16:creationId xmlns="" xmlns:a16="http://schemas.microsoft.com/office/drawing/2014/main" id="{33108F0D-693B-4C3E-B9D1-C4AE6BBD8CBB}"/>
              </a:ext>
            </a:extLst>
          </p:cNvPr>
          <p:cNvSpPr txBox="1"/>
          <p:nvPr/>
        </p:nvSpPr>
        <p:spPr>
          <a:xfrm>
            <a:off x="6512229" y="194971"/>
            <a:ext cx="580159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Goals and Objectives</a:t>
            </a:r>
          </a:p>
        </p:txBody>
      </p:sp>
    </p:spTree>
    <p:extLst>
      <p:ext uri="{BB962C8B-B14F-4D97-AF65-F5344CB8AC3E}">
        <p14:creationId xmlns:p14="http://schemas.microsoft.com/office/powerpoint/2010/main" val="1786033220"/>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4">
            <a:extLst>
              <a:ext uri="{FF2B5EF4-FFF2-40B4-BE49-F238E27FC236}">
                <a16:creationId xmlns="" xmlns:a16="http://schemas.microsoft.com/office/drawing/2014/main" id="{7DF0CA9D-8A3D-4D97-BFE0-BBADEF36D9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68" t="-9967" r="16801" b="-11135"/>
          <a:stretch/>
        </p:blipFill>
        <p:spPr>
          <a:xfrm>
            <a:off x="-1493773" y="-1017433"/>
            <a:ext cx="8142480" cy="8383808"/>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46</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6" name="TextBox 15">
            <a:extLst>
              <a:ext uri="{FF2B5EF4-FFF2-40B4-BE49-F238E27FC236}">
                <a16:creationId xmlns="" xmlns:a16="http://schemas.microsoft.com/office/drawing/2014/main" id="{33108F0D-693B-4C3E-B9D1-C4AE6BBD8CBB}"/>
              </a:ext>
            </a:extLst>
          </p:cNvPr>
          <p:cNvSpPr txBox="1"/>
          <p:nvPr/>
        </p:nvSpPr>
        <p:spPr>
          <a:xfrm>
            <a:off x="6512229" y="194971"/>
            <a:ext cx="580159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Goals and Objectives</a:t>
            </a:r>
          </a:p>
        </p:txBody>
      </p:sp>
      <p:sp>
        <p:nvSpPr>
          <p:cNvPr id="14" name="TextBox 13">
            <a:extLst>
              <a:ext uri="{FF2B5EF4-FFF2-40B4-BE49-F238E27FC236}">
                <a16:creationId xmlns="" xmlns:a16="http://schemas.microsoft.com/office/drawing/2014/main" id="{4AEEB764-4262-4B31-8D41-775C505FCE10}"/>
              </a:ext>
            </a:extLst>
          </p:cNvPr>
          <p:cNvSpPr txBox="1"/>
          <p:nvPr/>
        </p:nvSpPr>
        <p:spPr>
          <a:xfrm>
            <a:off x="6857295" y="1843216"/>
            <a:ext cx="4826347" cy="4585871"/>
          </a:xfrm>
          <a:prstGeom prst="rect">
            <a:avLst/>
          </a:prstGeom>
          <a:noFill/>
        </p:spPr>
        <p:txBody>
          <a:bodyPr wrap="square" rtlCol="0">
            <a:spAutoFit/>
          </a:bodyPr>
          <a:lstStyle/>
          <a:p>
            <a:r>
              <a:rPr lang="en-US" sz="2400" b="1" dirty="0">
                <a:solidFill>
                  <a:srgbClr val="0DB14B"/>
                </a:solidFill>
                <a:latin typeface="Arial" panose="020B0604020202020204" pitchFamily="34" charset="0"/>
                <a:cs typeface="Arial" panose="020B0604020202020204" pitchFamily="34" charset="0"/>
              </a:rPr>
              <a:t>Specific: </a:t>
            </a:r>
            <a:r>
              <a:rPr lang="en-US" sz="2000" dirty="0">
                <a:latin typeface="Arial" panose="020B0604020202020204" pitchFamily="34" charset="0"/>
                <a:cs typeface="Arial" panose="020B0604020202020204" pitchFamily="34" charset="0"/>
              </a:rPr>
              <a:t>The goal is clear and detailed, so there is no uncertainty or ambiguity.</a:t>
            </a:r>
          </a:p>
          <a:p>
            <a:endParaRPr lang="en-US" sz="2000" dirty="0">
              <a:latin typeface="Arial" panose="020B0604020202020204" pitchFamily="34" charset="0"/>
              <a:cs typeface="Arial" panose="020B0604020202020204" pitchFamily="34" charset="0"/>
            </a:endParaRPr>
          </a:p>
          <a:p>
            <a:r>
              <a:rPr lang="en-US" sz="2400" b="1" dirty="0">
                <a:solidFill>
                  <a:srgbClr val="0DB14B"/>
                </a:solidFill>
                <a:latin typeface="Arial" panose="020B0604020202020204" pitchFamily="34" charset="0"/>
                <a:cs typeface="Arial" panose="020B0604020202020204" pitchFamily="34" charset="0"/>
              </a:rPr>
              <a:t>Measurable: </a:t>
            </a:r>
            <a:r>
              <a:rPr lang="en-US" sz="2000" dirty="0">
                <a:latin typeface="Arial" panose="020B0604020202020204" pitchFamily="34" charset="0"/>
                <a:cs typeface="Arial" panose="020B0604020202020204" pitchFamily="34" charset="0"/>
              </a:rPr>
              <a:t>There is some way we can measure whether we have met the goal, either by meeting a revenue amount, a percentage increase or a time. </a:t>
            </a:r>
          </a:p>
          <a:p>
            <a:endParaRPr lang="en-US" sz="2000" dirty="0">
              <a:latin typeface="Arial" panose="020B0604020202020204" pitchFamily="34" charset="0"/>
              <a:cs typeface="Arial" panose="020B0604020202020204" pitchFamily="34" charset="0"/>
            </a:endParaRPr>
          </a:p>
          <a:p>
            <a:r>
              <a:rPr lang="en-US" sz="2400" b="1" dirty="0">
                <a:solidFill>
                  <a:srgbClr val="0DB14B"/>
                </a:solidFill>
                <a:latin typeface="Arial" panose="020B0604020202020204" pitchFamily="34" charset="0"/>
                <a:cs typeface="Arial" panose="020B0604020202020204" pitchFamily="34" charset="0"/>
              </a:rPr>
              <a:t>Attainable/Achievable: </a:t>
            </a:r>
            <a:r>
              <a:rPr lang="en-US" sz="2000" dirty="0">
                <a:latin typeface="Arial" panose="020B0604020202020204" pitchFamily="34" charset="0"/>
                <a:cs typeface="Arial" panose="020B0604020202020204" pitchFamily="34" charset="0"/>
              </a:rPr>
              <a:t>The goal can be met, given our time, resources and other things we have going on in our business.</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51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4">
            <a:extLst>
              <a:ext uri="{FF2B5EF4-FFF2-40B4-BE49-F238E27FC236}">
                <a16:creationId xmlns="" xmlns:a16="http://schemas.microsoft.com/office/drawing/2014/main" id="{7221DBD1-F093-4687-9FA6-5C46E0A1D8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68" t="-9967" r="16801" b="-11135"/>
          <a:stretch/>
        </p:blipFill>
        <p:spPr>
          <a:xfrm>
            <a:off x="-1493773" y="-1017433"/>
            <a:ext cx="8142480" cy="8383808"/>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47</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6" name="TextBox 15">
            <a:extLst>
              <a:ext uri="{FF2B5EF4-FFF2-40B4-BE49-F238E27FC236}">
                <a16:creationId xmlns="" xmlns:a16="http://schemas.microsoft.com/office/drawing/2014/main" id="{33108F0D-693B-4C3E-B9D1-C4AE6BBD8CBB}"/>
              </a:ext>
            </a:extLst>
          </p:cNvPr>
          <p:cNvSpPr txBox="1"/>
          <p:nvPr/>
        </p:nvSpPr>
        <p:spPr>
          <a:xfrm>
            <a:off x="6512229" y="194971"/>
            <a:ext cx="5801591"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Goals and Objectives</a:t>
            </a:r>
          </a:p>
        </p:txBody>
      </p:sp>
      <p:sp>
        <p:nvSpPr>
          <p:cNvPr id="14" name="TextBox 13">
            <a:extLst>
              <a:ext uri="{FF2B5EF4-FFF2-40B4-BE49-F238E27FC236}">
                <a16:creationId xmlns="" xmlns:a16="http://schemas.microsoft.com/office/drawing/2014/main" id="{4AEEB764-4262-4B31-8D41-775C505FCE10}"/>
              </a:ext>
            </a:extLst>
          </p:cNvPr>
          <p:cNvSpPr txBox="1"/>
          <p:nvPr/>
        </p:nvSpPr>
        <p:spPr>
          <a:xfrm>
            <a:off x="6857295" y="2204385"/>
            <a:ext cx="4826347" cy="3539430"/>
          </a:xfrm>
          <a:prstGeom prst="rect">
            <a:avLst/>
          </a:prstGeom>
          <a:noFill/>
        </p:spPr>
        <p:txBody>
          <a:bodyPr wrap="square" rtlCol="0">
            <a:spAutoFit/>
          </a:bodyPr>
          <a:lstStyle/>
          <a:p>
            <a:r>
              <a:rPr lang="en-US" sz="2800" b="1" dirty="0">
                <a:solidFill>
                  <a:srgbClr val="0DB14B"/>
                </a:solidFill>
                <a:latin typeface="Arial" panose="020B0604020202020204" pitchFamily="34" charset="0"/>
                <a:cs typeface="Arial" panose="020B0604020202020204" pitchFamily="34" charset="0"/>
              </a:rPr>
              <a:t>Realistic: </a:t>
            </a:r>
            <a:r>
              <a:rPr lang="en-US" sz="2400" dirty="0">
                <a:latin typeface="Arial" panose="020B0604020202020204" pitchFamily="34" charset="0"/>
                <a:cs typeface="Arial" panose="020B0604020202020204" pitchFamily="34" charset="0"/>
              </a:rPr>
              <a:t>The goal is related to how the real world works, rather than an imagined or fantasy world.</a:t>
            </a:r>
          </a:p>
          <a:p>
            <a:endParaRPr lang="en-US" sz="2400" dirty="0">
              <a:latin typeface="Arial" panose="020B0604020202020204" pitchFamily="34" charset="0"/>
              <a:cs typeface="Arial" panose="020B0604020202020204" pitchFamily="34" charset="0"/>
            </a:endParaRPr>
          </a:p>
          <a:p>
            <a:r>
              <a:rPr lang="en-US" sz="2800" b="1" dirty="0">
                <a:solidFill>
                  <a:srgbClr val="0DB14B"/>
                </a:solidFill>
                <a:latin typeface="Arial" panose="020B0604020202020204" pitchFamily="34" charset="0"/>
                <a:cs typeface="Arial" panose="020B0604020202020204" pitchFamily="34" charset="0"/>
              </a:rPr>
              <a:t>Time-Based: </a:t>
            </a:r>
            <a:r>
              <a:rPr lang="en-US" sz="2400" dirty="0">
                <a:latin typeface="Arial" panose="020B0604020202020204" pitchFamily="34" charset="0"/>
                <a:cs typeface="Arial" panose="020B0604020202020204" pitchFamily="34" charset="0"/>
              </a:rPr>
              <a:t>The goal has a specified time (a date) or a duration (two weeks, three months). </a:t>
            </a:r>
          </a:p>
        </p:txBody>
      </p:sp>
    </p:spTree>
    <p:extLst>
      <p:ext uri="{BB962C8B-B14F-4D97-AF65-F5344CB8AC3E}">
        <p14:creationId xmlns:p14="http://schemas.microsoft.com/office/powerpoint/2010/main" val="187471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5">
            <a:extLst>
              <a:ext uri="{FF2B5EF4-FFF2-40B4-BE49-F238E27FC236}">
                <a16:creationId xmlns="" xmlns:a16="http://schemas.microsoft.com/office/drawing/2014/main" id="{0F453FB7-642C-4EE5-8E78-55A45ABE148E}"/>
              </a:ext>
            </a:extLst>
          </p:cNvPr>
          <p:cNvPicPr>
            <a:picLocks noChangeAspect="1"/>
          </p:cNvPicPr>
          <p:nvPr/>
        </p:nvPicPr>
        <p:blipFill rotWithShape="1">
          <a:blip r:embed="rId2">
            <a:extLst>
              <a:ext uri="{28A0092B-C50C-407E-A947-70E740481C1C}">
                <a14:useLocalDpi xmlns:a14="http://schemas.microsoft.com/office/drawing/2010/main"/>
              </a:ext>
            </a:extLst>
          </a:blip>
          <a:srcRect l="10403" t="-15089" r="-20337" b="5153"/>
          <a:stretch/>
        </p:blipFill>
        <p:spPr>
          <a:xfrm>
            <a:off x="6058777" y="-1271381"/>
            <a:ext cx="8943160" cy="894316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61895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Goals and Objectives</a:t>
            </a:r>
            <a:endParaRPr lang="en-US" sz="4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40945" y="3619380"/>
            <a:ext cx="5324531" cy="1815882"/>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Identify the SMART elements to each of the goals. One part of the goal may have more than one SMART element in it.</a:t>
            </a: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1548684"/>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1843151"/>
            <a:ext cx="1260602" cy="1260602"/>
          </a:xfrm>
          <a:prstGeom prst="rect">
            <a:avLst/>
          </a:prstGeom>
        </p:spPr>
      </p:pic>
    </p:spTree>
    <p:extLst>
      <p:ext uri="{BB962C8B-B14F-4D97-AF65-F5344CB8AC3E}">
        <p14:creationId xmlns:p14="http://schemas.microsoft.com/office/powerpoint/2010/main" val="2422988564"/>
      </p:ext>
    </p:extLst>
  </p:cSld>
  <p:clrMapOvr>
    <a:masterClrMapping/>
  </p:clrMapOvr>
  <p:transition spd="med">
    <p:pull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6" r="9862"/>
          <a:stretch/>
        </p:blipFill>
        <p:spPr>
          <a:xfrm>
            <a:off x="0" y="-1"/>
            <a:ext cx="5312436" cy="6426721"/>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49</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EFF73BC-2C67-4492-9313-EDBCDE5064AE}"/>
              </a:ext>
            </a:extLst>
          </p:cNvPr>
          <p:cNvSpPr txBox="1"/>
          <p:nvPr/>
        </p:nvSpPr>
        <p:spPr>
          <a:xfrm>
            <a:off x="6879565" y="1581758"/>
            <a:ext cx="4826825" cy="4154984"/>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Add a minimum[A] of two [M] new customers [S] each week [R] for the first six months [T].</a:t>
            </a:r>
          </a:p>
          <a:p>
            <a:endParaRPr lang="en-US" sz="20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Decrease the time to produce each piece of jewelry [S] by 20% [M,A]within the next month [R,T].</a:t>
            </a:r>
          </a:p>
          <a:p>
            <a:endParaRPr lang="en-US" sz="20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Deliver 100 flyers [M] to homes in the </a:t>
            </a:r>
            <a:r>
              <a:rPr lang="en-US" sz="2000" i="1" dirty="0" err="1">
                <a:latin typeface="Arial" panose="020B0604020202020204" pitchFamily="34" charset="0"/>
                <a:cs typeface="Arial" panose="020B0604020202020204" pitchFamily="34" charset="0"/>
              </a:rPr>
              <a:t>neighbourhood</a:t>
            </a:r>
            <a:r>
              <a:rPr lang="en-US" sz="2000" i="1" dirty="0">
                <a:latin typeface="Arial" panose="020B0604020202020204" pitchFamily="34" charset="0"/>
                <a:cs typeface="Arial" panose="020B0604020202020204" pitchFamily="34" charset="0"/>
              </a:rPr>
              <a:t> [S, A] each month [T,R].  </a:t>
            </a:r>
          </a:p>
          <a:p>
            <a:endParaRPr lang="en-US" sz="24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Produce 48 [M] five-minute online tutorial videos [S] in the year [T, A, R].</a:t>
            </a:r>
          </a:p>
        </p:txBody>
      </p:sp>
      <p:sp>
        <p:nvSpPr>
          <p:cNvPr id="14" name="TextBox 13">
            <a:extLst>
              <a:ext uri="{FF2B5EF4-FFF2-40B4-BE49-F238E27FC236}">
                <a16:creationId xmlns="" xmlns:a16="http://schemas.microsoft.com/office/drawing/2014/main" id="{EFD8467B-C189-4932-99A6-41DAE833786D}"/>
              </a:ext>
            </a:extLst>
          </p:cNvPr>
          <p:cNvSpPr txBox="1"/>
          <p:nvPr/>
        </p:nvSpPr>
        <p:spPr>
          <a:xfrm>
            <a:off x="5946251" y="1581758"/>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2F89474-D024-4418-B290-D998EB5EC208}"/>
              </a:ext>
            </a:extLst>
          </p:cNvPr>
          <p:cNvSpPr txBox="1"/>
          <p:nvPr/>
        </p:nvSpPr>
        <p:spPr>
          <a:xfrm>
            <a:off x="5946251" y="2752878"/>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E1A943B-0E32-48A6-B417-685DC62D555E}"/>
              </a:ext>
            </a:extLst>
          </p:cNvPr>
          <p:cNvSpPr txBox="1"/>
          <p:nvPr/>
        </p:nvSpPr>
        <p:spPr>
          <a:xfrm>
            <a:off x="5946251" y="391792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59AA0CF-190A-45B7-A83D-7E85ED6BC059}"/>
              </a:ext>
            </a:extLst>
          </p:cNvPr>
          <p:cNvSpPr txBox="1"/>
          <p:nvPr/>
        </p:nvSpPr>
        <p:spPr>
          <a:xfrm>
            <a:off x="5946251" y="4917139"/>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4.</a:t>
            </a:r>
            <a:endParaRPr lang="en-US" sz="5400" b="1" dirty="0">
              <a:solidFill>
                <a:srgbClr val="E76F0A"/>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65E6326E-B223-4FC6-9117-D4F6DF89ECA4}"/>
              </a:ext>
            </a:extLst>
          </p:cNvPr>
          <p:cNvSpPr txBox="1"/>
          <p:nvPr/>
        </p:nvSpPr>
        <p:spPr>
          <a:xfrm>
            <a:off x="5770418" y="259622"/>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Goals and Objectives</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502463"/>
      </p:ext>
    </p:ext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table&#10;&#10;Description automatically generated">
            <a:extLst>
              <a:ext uri="{FF2B5EF4-FFF2-40B4-BE49-F238E27FC236}">
                <a16:creationId xmlns="" xmlns:a16="http://schemas.microsoft.com/office/drawing/2014/main" id="{4F7B6EC7-B06F-4801-B257-4E53A48AE8B2}"/>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l="16498" r="16498"/>
          <a:stretch>
            <a:fillRect/>
          </a:stretch>
        </p:blipFill>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342902"/>
            <a:ext cx="5212771" cy="1569660"/>
          </a:xfrm>
          <a:prstGeom prst="rect">
            <a:avLst/>
          </a:prstGeom>
          <a:noFill/>
        </p:spPr>
        <p:txBody>
          <a:bodyPr wrap="square" rtlCol="0">
            <a:spAutoFit/>
          </a:bodyPr>
          <a:lstStyle/>
          <a:p>
            <a:r>
              <a:rPr lang="en-CA" sz="4800" b="1" dirty="0">
                <a:solidFill>
                  <a:srgbClr val="0DB14B"/>
                </a:solidFill>
                <a:latin typeface="Arial" panose="020B0604020202020204" pitchFamily="34" charset="0"/>
                <a:cs typeface="Arial" panose="020B0604020202020204" pitchFamily="34" charset="0"/>
              </a:rPr>
              <a:t>Rules of Engagement</a:t>
            </a:r>
            <a:endParaRPr lang="en-US" sz="4800" b="1" dirty="0">
              <a:solidFill>
                <a:srgbClr val="0DB14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5B9902D-E82B-4D78-A41C-8405CF488BC7}"/>
              </a:ext>
            </a:extLst>
          </p:cNvPr>
          <p:cNvSpPr txBox="1"/>
          <p:nvPr/>
        </p:nvSpPr>
        <p:spPr>
          <a:xfrm>
            <a:off x="1136075" y="2245791"/>
            <a:ext cx="3945080" cy="3416320"/>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workshop is for you.</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Ask your questions.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Make your comments.</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One person speaking at a time.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Communicate respectfully even when you disagree.</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Have some fun along the way.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 calcmode="lin" valueType="num">
                                      <p:cBhvr additive="base">
                                        <p:cTn id="12" dur="75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 calcmode="lin" valueType="num">
                                      <p:cBhvr additive="base">
                                        <p:cTn id="17" dur="75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 calcmode="lin" valueType="num">
                                      <p:cBhvr additive="base">
                                        <p:cTn id="22" dur="750" fill="hold"/>
                                        <p:tgtEl>
                                          <p:spTgt spid="17">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 calcmode="lin" valueType="num">
                                      <p:cBhvr additive="base">
                                        <p:cTn id="27" dur="750" fill="hold"/>
                                        <p:tgtEl>
                                          <p:spTgt spid="17">
                                            <p:txEl>
                                              <p:pRg st="8" end="8"/>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fill="hold" grpId="0" nodeType="afterEffect">
                                  <p:stCondLst>
                                    <p:cond delay="0"/>
                                  </p:stCondLst>
                                  <p:childTnLst>
                                    <p:set>
                                      <p:cBhvr>
                                        <p:cTn id="31" dur="1" fill="hold">
                                          <p:stCondLst>
                                            <p:cond delay="0"/>
                                          </p:stCondLst>
                                        </p:cTn>
                                        <p:tgtEl>
                                          <p:spTgt spid="17">
                                            <p:txEl>
                                              <p:pRg st="10" end="10"/>
                                            </p:txEl>
                                          </p:spTgt>
                                        </p:tgtEl>
                                        <p:attrNameLst>
                                          <p:attrName>style.visibility</p:attrName>
                                        </p:attrNameLst>
                                      </p:cBhvr>
                                      <p:to>
                                        <p:strVal val="visible"/>
                                      </p:to>
                                    </p:set>
                                    <p:anim calcmode="lin" valueType="num">
                                      <p:cBhvr additive="base">
                                        <p:cTn id="32" dur="750" fill="hold"/>
                                        <p:tgtEl>
                                          <p:spTgt spid="17">
                                            <p:txEl>
                                              <p:pRg st="10" end="10"/>
                                            </p:txEl>
                                          </p:spTgt>
                                        </p:tgtEl>
                                        <p:attrNameLst>
                                          <p:attrName>ppt_x</p:attrName>
                                        </p:attrNameLst>
                                      </p:cBhvr>
                                      <p:tavLst>
                                        <p:tav tm="0">
                                          <p:val>
                                            <p:strVal val="0-#ppt_w/2"/>
                                          </p:val>
                                        </p:tav>
                                        <p:tav tm="100000">
                                          <p:val>
                                            <p:strVal val="#ppt_x"/>
                                          </p:val>
                                        </p:tav>
                                      </p:tavLst>
                                    </p:anim>
                                    <p:anim calcmode="lin" valueType="num">
                                      <p:cBhvr additive="base">
                                        <p:cTn id="33" dur="75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D50A874D-D1C4-4C55-9825-F774C91172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76" r="9862"/>
          <a:stretch/>
        </p:blipFill>
        <p:spPr>
          <a:xfrm>
            <a:off x="0" y="-1"/>
            <a:ext cx="5312436" cy="6426721"/>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50</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259622"/>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Goals and Objectives</a:t>
            </a:r>
            <a:endParaRPr lang="en-US" sz="4400" b="1" dirty="0">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EFF73BC-2C67-4492-9313-EDBCDE5064AE}"/>
              </a:ext>
            </a:extLst>
          </p:cNvPr>
          <p:cNvSpPr txBox="1"/>
          <p:nvPr/>
        </p:nvSpPr>
        <p:spPr>
          <a:xfrm>
            <a:off x="6879565" y="1145202"/>
            <a:ext cx="4826825" cy="5016758"/>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Identify a simple, practical accounting software package [S, M] to use in the next month [A, R, T].</a:t>
            </a:r>
          </a:p>
          <a:p>
            <a:endParaRPr lang="en-US" sz="20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Find a less expensive source of silver for the jewelry production [S, M] in the next two weeks [A, R, T].</a:t>
            </a:r>
          </a:p>
          <a:p>
            <a:endParaRPr lang="en-US" sz="20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Create a customer project tracking system [S, M] within the next six months [T] to ensure that all projects are completed on time [A, R].</a:t>
            </a:r>
          </a:p>
          <a:p>
            <a:endParaRPr lang="en-US" sz="2000" i="1" dirty="0">
              <a:latin typeface="Arial" panose="020B0604020202020204" pitchFamily="34" charset="0"/>
              <a:cs typeface="Arial" panose="020B0604020202020204" pitchFamily="34" charset="0"/>
            </a:endParaRPr>
          </a:p>
          <a:p>
            <a:r>
              <a:rPr lang="en-US" sz="2000" i="1" dirty="0">
                <a:latin typeface="Arial" panose="020B0604020202020204" pitchFamily="34" charset="0"/>
                <a:cs typeface="Arial" panose="020B0604020202020204" pitchFamily="34" charset="0"/>
              </a:rPr>
              <a:t>Increase the number of social media followers by 5% each month [S, M, A] over the next year [R, T].</a:t>
            </a:r>
          </a:p>
        </p:txBody>
      </p:sp>
      <p:sp>
        <p:nvSpPr>
          <p:cNvPr id="14" name="TextBox 13">
            <a:extLst>
              <a:ext uri="{FF2B5EF4-FFF2-40B4-BE49-F238E27FC236}">
                <a16:creationId xmlns="" xmlns:a16="http://schemas.microsoft.com/office/drawing/2014/main" id="{EFD8467B-C189-4932-99A6-41DAE833786D}"/>
              </a:ext>
            </a:extLst>
          </p:cNvPr>
          <p:cNvSpPr txBox="1"/>
          <p:nvPr/>
        </p:nvSpPr>
        <p:spPr>
          <a:xfrm>
            <a:off x="5946251" y="1145202"/>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5.</a:t>
            </a:r>
            <a:endParaRPr lang="en-US" sz="5400" b="1" dirty="0">
              <a:solidFill>
                <a:srgbClr val="E76F0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2F89474-D024-4418-B290-D998EB5EC208}"/>
              </a:ext>
            </a:extLst>
          </p:cNvPr>
          <p:cNvSpPr txBox="1"/>
          <p:nvPr/>
        </p:nvSpPr>
        <p:spPr>
          <a:xfrm>
            <a:off x="5946251" y="2439694"/>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6.</a:t>
            </a:r>
            <a:endParaRPr lang="en-US" sz="5400" b="1" dirty="0">
              <a:solidFill>
                <a:srgbClr val="E76F0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E1A943B-0E32-48A6-B417-685DC62D555E}"/>
              </a:ext>
            </a:extLst>
          </p:cNvPr>
          <p:cNvSpPr txBox="1"/>
          <p:nvPr/>
        </p:nvSpPr>
        <p:spPr>
          <a:xfrm>
            <a:off x="5946251" y="3653214"/>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7.</a:t>
            </a:r>
            <a:endParaRPr lang="en-US" sz="5400" b="1" dirty="0">
              <a:solidFill>
                <a:srgbClr val="E76F0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59AA0CF-190A-45B7-A83D-7E85ED6BC059}"/>
              </a:ext>
            </a:extLst>
          </p:cNvPr>
          <p:cNvSpPr txBox="1"/>
          <p:nvPr/>
        </p:nvSpPr>
        <p:spPr>
          <a:xfrm>
            <a:off x="5946251" y="5064579"/>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8.</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59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124229" y="3304058"/>
              <a:ext cx="2823078" cy="2246769"/>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Write four SMART goals for your business for the next year. </a:t>
              </a:r>
              <a:endParaRPr lang="en-US" sz="32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1210018"/>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679004"/>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51</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2" name="Picture 11" descr="A person standing in front of a building&#10;&#10;Description automatically generated">
            <a:extLst>
              <a:ext uri="{FF2B5EF4-FFF2-40B4-BE49-F238E27FC236}">
                <a16:creationId xmlns="" xmlns:a16="http://schemas.microsoft.com/office/drawing/2014/main" id="{E0F1D44F-FC2A-4D6A-A6F1-EF1B5952AC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850" t="2779" b="6254"/>
          <a:stretch/>
        </p:blipFill>
        <p:spPr>
          <a:xfrm>
            <a:off x="3090041" y="0"/>
            <a:ext cx="9101959" cy="6429087"/>
          </a:xfrm>
          <a:prstGeom prst="rect">
            <a:avLst/>
          </a:prstGeom>
        </p:spPr>
      </p:pic>
    </p:spTree>
    <p:extLst>
      <p:ext uri="{BB962C8B-B14F-4D97-AF65-F5344CB8AC3E}">
        <p14:creationId xmlns:p14="http://schemas.microsoft.com/office/powerpoint/2010/main" val="3948062503"/>
      </p:ext>
    </p:extLst>
  </p:cSld>
  <p:clrMapOvr>
    <a:masterClrMapping/>
  </p:clrMapOvr>
  <p:transition spd="med">
    <p:pull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484BFDE-65A6-4BEC-A508-F6E5B625C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40" r="7423"/>
          <a:stretch/>
        </p:blipFill>
        <p:spPr>
          <a:xfrm>
            <a:off x="0" y="0"/>
            <a:ext cx="5460642" cy="6421582"/>
          </a:xfrm>
          <a:prstGeom prst="rect">
            <a:avLst/>
          </a:prstGeom>
        </p:spPr>
      </p:pic>
      <p:sp>
        <p:nvSpPr>
          <p:cNvPr id="12" name="Rectangle 11">
            <a:extLst>
              <a:ext uri="{FF2B5EF4-FFF2-40B4-BE49-F238E27FC236}">
                <a16:creationId xmlns="" xmlns:a16="http://schemas.microsoft.com/office/drawing/2014/main" id="{56469024-9F58-4B26-831C-ED09507DB750}"/>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52</a:t>
            </a:fld>
            <a:endParaRPr lang="en-US"/>
          </a:p>
        </p:txBody>
      </p:sp>
      <p:sp>
        <p:nvSpPr>
          <p:cNvPr id="31" name="TextBox 30">
            <a:extLst>
              <a:ext uri="{FF2B5EF4-FFF2-40B4-BE49-F238E27FC236}">
                <a16:creationId xmlns="" xmlns:a16="http://schemas.microsoft.com/office/drawing/2014/main" id="{D4A756B3-B0E6-4B55-83F1-2B469967770F}"/>
              </a:ext>
            </a:extLst>
          </p:cNvPr>
          <p:cNvSpPr txBox="1"/>
          <p:nvPr/>
        </p:nvSpPr>
        <p:spPr>
          <a:xfrm>
            <a:off x="5770418" y="403105"/>
            <a:ext cx="6210299" cy="830997"/>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Market Research</a:t>
            </a:r>
            <a:endParaRPr lang="en-US" sz="4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617114"/>
            <a:ext cx="5839196" cy="4315477"/>
          </a:xfrm>
          <a:prstGeom prst="rect">
            <a:avLst/>
          </a:prstGeom>
          <a:noFill/>
        </p:spPr>
        <p:txBody>
          <a:bodyPr wrap="square" rtlCol="0">
            <a:spAutoFit/>
          </a:bodyPr>
          <a:lstStyle/>
          <a:p>
            <a:pPr>
              <a:lnSpc>
                <a:spcPct val="120000"/>
              </a:lnSpc>
            </a:pPr>
            <a:r>
              <a:rPr lang="en-US" sz="3600" b="1" dirty="0">
                <a:solidFill>
                  <a:srgbClr val="0DB14B"/>
                </a:solidFill>
                <a:latin typeface="Arial" panose="020B0604020202020204" pitchFamily="34" charset="0"/>
                <a:cs typeface="Arial" panose="020B0604020202020204" pitchFamily="34" charset="0"/>
              </a:rPr>
              <a:t>Market research </a:t>
            </a:r>
            <a:r>
              <a:rPr lang="en-US" sz="3200" dirty="0">
                <a:latin typeface="Arial" panose="020B0604020202020204" pitchFamily="34" charset="0"/>
                <a:cs typeface="Arial" panose="020B0604020202020204" pitchFamily="34" charset="0"/>
              </a:rPr>
              <a:t>is work we complete in order to understand the people to whom we want to sell our product or service, our potential customers, also known as our </a:t>
            </a:r>
            <a:r>
              <a:rPr lang="en-US" sz="3600" b="1" dirty="0">
                <a:solidFill>
                  <a:srgbClr val="0DB14B"/>
                </a:solidFill>
                <a:latin typeface="Arial" panose="020B0604020202020204" pitchFamily="34" charset="0"/>
                <a:cs typeface="Arial" panose="020B0604020202020204" pitchFamily="34" charset="0"/>
              </a:rPr>
              <a:t>target market. </a:t>
            </a:r>
            <a:endParaRPr lang="en-US" sz="3200" b="1" dirty="0">
              <a:solidFill>
                <a:srgbClr val="0DB14B"/>
              </a:solidFill>
              <a:latin typeface="Arial" panose="020B0604020202020204" pitchFamily="34" charset="0"/>
              <a:cs typeface="Arial" panose="020B0604020202020204" pitchFamily="34" charset="0"/>
            </a:endParaRP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214079287"/>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5D4B48A2-E7BA-4F9E-9170-52EE4B55AF48}"/>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5680"/>
          <a:stretch/>
        </p:blipFill>
        <p:spPr>
          <a:xfrm>
            <a:off x="1" y="3221182"/>
            <a:ext cx="6045306" cy="3207325"/>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53</a:t>
            </a:fld>
            <a:endParaRPr lang="en-US"/>
          </a:p>
        </p:txBody>
      </p:sp>
      <p:sp>
        <p:nvSpPr>
          <p:cNvPr id="14" name="TextBox 13">
            <a:extLst>
              <a:ext uri="{FF2B5EF4-FFF2-40B4-BE49-F238E27FC236}">
                <a16:creationId xmlns="" xmlns:a16="http://schemas.microsoft.com/office/drawing/2014/main" id="{27EA0548-EEBD-4EBD-9196-F14A60D87175}"/>
              </a:ext>
            </a:extLst>
          </p:cNvPr>
          <p:cNvSpPr txBox="1"/>
          <p:nvPr/>
        </p:nvSpPr>
        <p:spPr>
          <a:xfrm>
            <a:off x="320159" y="619962"/>
            <a:ext cx="6366408" cy="1938992"/>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Market</a:t>
            </a:r>
          </a:p>
          <a:p>
            <a:r>
              <a:rPr lang="en-US" sz="6000" b="1" dirty="0">
                <a:latin typeface="Arial" panose="020B0604020202020204" pitchFamily="34" charset="0"/>
                <a:cs typeface="Arial" panose="020B0604020202020204" pitchFamily="34" charset="0"/>
              </a:rPr>
              <a:t>Research</a:t>
            </a: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 xmlns:a16="http://schemas.microsoft.com/office/drawing/2014/main"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5C73BC9-3EC4-4448-BC76-2BB8ACA8707A}"/>
              </a:ext>
            </a:extLst>
          </p:cNvPr>
          <p:cNvSpPr txBox="1"/>
          <p:nvPr/>
        </p:nvSpPr>
        <p:spPr>
          <a:xfrm>
            <a:off x="8324397" y="3867167"/>
            <a:ext cx="3704812" cy="1824346"/>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Why is it important to understand the market in which we are trying to sell our product or service? </a:t>
            </a:r>
          </a:p>
        </p:txBody>
      </p:sp>
      <p:pic>
        <p:nvPicPr>
          <p:cNvPr id="20" name="Picture 19">
            <a:extLst>
              <a:ext uri="{FF2B5EF4-FFF2-40B4-BE49-F238E27FC236}">
                <a16:creationId xmlns="" xmlns:a16="http://schemas.microsoft.com/office/drawing/2014/main"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 xmlns:a16="http://schemas.microsoft.com/office/drawing/2014/main"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 xmlns:a16="http://schemas.microsoft.com/office/drawing/2014/main"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60" b="7323"/>
          <a:stretch/>
        </p:blipFill>
        <p:spPr>
          <a:xfrm>
            <a:off x="6041443" y="-1"/>
            <a:ext cx="6150558" cy="3221183"/>
          </a:xfrm>
          <a:prstGeom prst="rect">
            <a:avLst/>
          </a:prstGeom>
        </p:spPr>
      </p:pic>
      <p:sp>
        <p:nvSpPr>
          <p:cNvPr id="17" name="Rectangle 16">
            <a:extLst>
              <a:ext uri="{FF2B5EF4-FFF2-40B4-BE49-F238E27FC236}">
                <a16:creationId xmlns="" xmlns:a16="http://schemas.microsoft.com/office/drawing/2014/main" id="{4EA5220D-77C4-49E5-B085-2254E0AB1674}"/>
              </a:ext>
            </a:extLst>
          </p:cNvPr>
          <p:cNvSpPr/>
          <p:nvPr/>
        </p:nvSpPr>
        <p:spPr>
          <a:xfrm>
            <a:off x="6041443" y="0"/>
            <a:ext cx="6150556"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004659"/>
      </p:ext>
    </p:extLst>
  </p:cSld>
  <p:clrMapOvr>
    <a:masterClrMapping/>
  </p:clrMapOvr>
  <p:transition spd="med">
    <p:pull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54</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35" name="TextBox 34">
            <a:extLst>
              <a:ext uri="{FF2B5EF4-FFF2-40B4-BE49-F238E27FC236}">
                <a16:creationId xmlns="" xmlns:a16="http://schemas.microsoft.com/office/drawing/2014/main" id="{AC29BD91-511F-4630-AE73-5B9F054FD3A2}"/>
              </a:ext>
            </a:extLst>
          </p:cNvPr>
          <p:cNvSpPr txBox="1"/>
          <p:nvPr/>
        </p:nvSpPr>
        <p:spPr>
          <a:xfrm>
            <a:off x="1406235" y="1167144"/>
            <a:ext cx="4843527"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Who are your potential customers?  What are the characteristics of your potential customers that are important for your business? </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7553" y="115889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99308" y="2516185"/>
            <a:ext cx="4356915"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Who are your competitors? What do they do well?  What do they not do well?  How are they different from you?  How are they the same as you?</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44480" y="2430331"/>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06235" y="4279143"/>
            <a:ext cx="4305017"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recent changes or trends (social, technological, economic) are affecting your target market? Which trends are a threat to your business?  Which trends are an opportunity for your business?</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1407" y="4173003"/>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58351879-966D-4688-ABA3-44C438CBA9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33544" y="-460555"/>
            <a:ext cx="6190715" cy="6190715"/>
          </a:xfrm>
          <a:prstGeom prst="ellipse">
            <a:avLst/>
          </a:prstGeom>
        </p:spPr>
      </p:pic>
      <p:sp>
        <p:nvSpPr>
          <p:cNvPr id="12" name="Oval 11">
            <a:extLst>
              <a:ext uri="{FF2B5EF4-FFF2-40B4-BE49-F238E27FC236}">
                <a16:creationId xmlns="" xmlns:a16="http://schemas.microsoft.com/office/drawing/2014/main" id="{C6697580-9D57-40FE-B04D-DBE453A64A22}"/>
              </a:ext>
            </a:extLst>
          </p:cNvPr>
          <p:cNvSpPr/>
          <p:nvPr/>
        </p:nvSpPr>
        <p:spPr>
          <a:xfrm>
            <a:off x="6619690" y="-467481"/>
            <a:ext cx="6204570" cy="6204570"/>
          </a:xfrm>
          <a:prstGeom prst="ellipse">
            <a:avLst/>
          </a:prstGeom>
          <a:no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3134E8EF-1905-4A6E-9492-744AD6EF89BF}"/>
              </a:ext>
            </a:extLst>
          </p:cNvPr>
          <p:cNvSpPr/>
          <p:nvPr/>
        </p:nvSpPr>
        <p:spPr>
          <a:xfrm>
            <a:off x="5746620" y="2646515"/>
            <a:ext cx="3562272" cy="3562272"/>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5866542" y="3704376"/>
            <a:ext cx="3333036"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Market Research</a:t>
            </a:r>
          </a:p>
        </p:txBody>
      </p:sp>
      <p:sp>
        <p:nvSpPr>
          <p:cNvPr id="17" name="TextBox 16">
            <a:extLst>
              <a:ext uri="{FF2B5EF4-FFF2-40B4-BE49-F238E27FC236}">
                <a16:creationId xmlns="" xmlns:a16="http://schemas.microsoft.com/office/drawing/2014/main" id="{71E627ED-75FA-403F-863B-341160DE56C5}"/>
              </a:ext>
            </a:extLst>
          </p:cNvPr>
          <p:cNvSpPr txBox="1"/>
          <p:nvPr/>
        </p:nvSpPr>
        <p:spPr>
          <a:xfrm>
            <a:off x="315190" y="245404"/>
            <a:ext cx="6168735" cy="830997"/>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The answers to the following questions help us understand our target market:</a:t>
            </a:r>
          </a:p>
        </p:txBody>
      </p:sp>
    </p:spTree>
    <p:extLst>
      <p:ext uri="{BB962C8B-B14F-4D97-AF65-F5344CB8AC3E}">
        <p14:creationId xmlns:p14="http://schemas.microsoft.com/office/powerpoint/2010/main" val="396964770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4B5CB810-661C-4183-9E21-9D024A686D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34" t="-17817" r="-34842" b="-7291"/>
          <a:stretch/>
        </p:blipFill>
        <p:spPr>
          <a:xfrm>
            <a:off x="6056944" y="-1273214"/>
            <a:ext cx="8946826" cy="8946826"/>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Market Research</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1094508" y="1298117"/>
            <a:ext cx="4936424" cy="4493538"/>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Our potential customers are pet owners whose pets need care throughout the day or who need pet care while they are on vacation. Our potential customers have busy professional or personal lives, leaving home early and returning home late.  They do not have time to provide the regular care pets require. They travel frequently and do not want to put their pets in kennels. They also have the financial means to pay for pet services.</a:t>
            </a:r>
          </a:p>
        </p:txBody>
      </p:sp>
      <p:sp>
        <p:nvSpPr>
          <p:cNvPr id="12" name="TextBox 11">
            <a:extLst>
              <a:ext uri="{FF2B5EF4-FFF2-40B4-BE49-F238E27FC236}">
                <a16:creationId xmlns="" xmlns:a16="http://schemas.microsoft.com/office/drawing/2014/main" id="{0CEF5E5E-41C9-4337-9266-843B469E65B0}"/>
              </a:ext>
            </a:extLst>
          </p:cNvPr>
          <p:cNvSpPr txBox="1"/>
          <p:nvPr/>
        </p:nvSpPr>
        <p:spPr>
          <a:xfrm>
            <a:off x="294408" y="115889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1.</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278972"/>
      </p:ext>
    </p:extLst>
  </p:cSld>
  <p:clrMapOvr>
    <a:masterClrMapping/>
  </p:clrMapOvr>
  <p:transition spd="med">
    <p:pull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5CEB3A74-4F47-48ED-9F61-0BCF0036FE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34" t="-17817" r="-34842" b="-7291"/>
          <a:stretch/>
        </p:blipFill>
        <p:spPr>
          <a:xfrm>
            <a:off x="6056944" y="-1273214"/>
            <a:ext cx="8946826" cy="8946826"/>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56</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Market Research</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1094508" y="1587617"/>
            <a:ext cx="4777850" cy="3785652"/>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Our competitors are other individual pet service providers such as dog walkers.  Pet day care </a:t>
            </a:r>
            <a:r>
              <a:rPr lang="en-US" sz="2400" i="1" dirty="0" err="1">
                <a:latin typeface="Arial" panose="020B0604020202020204" pitchFamily="34" charset="0"/>
                <a:cs typeface="Arial" panose="020B0604020202020204" pitchFamily="34" charset="0"/>
              </a:rPr>
              <a:t>centres</a:t>
            </a:r>
            <a:r>
              <a:rPr lang="en-US" sz="2400" i="1" dirty="0">
                <a:latin typeface="Arial" panose="020B0604020202020204" pitchFamily="34" charset="0"/>
                <a:cs typeface="Arial" panose="020B0604020202020204" pitchFamily="34" charset="0"/>
              </a:rPr>
              <a:t> are also competitors. They take pets on site during the day, with customers dropping the pets on site before and after work. They may also provide extended boarding while customers are on vacation.</a:t>
            </a:r>
          </a:p>
        </p:txBody>
      </p:sp>
      <p:sp>
        <p:nvSpPr>
          <p:cNvPr id="12" name="TextBox 11">
            <a:extLst>
              <a:ext uri="{FF2B5EF4-FFF2-40B4-BE49-F238E27FC236}">
                <a16:creationId xmlns="" xmlns:a16="http://schemas.microsoft.com/office/drawing/2014/main" id="{0CEF5E5E-41C9-4337-9266-843B469E65B0}"/>
              </a:ext>
            </a:extLst>
          </p:cNvPr>
          <p:cNvSpPr txBox="1"/>
          <p:nvPr/>
        </p:nvSpPr>
        <p:spPr>
          <a:xfrm>
            <a:off x="294408" y="1448390"/>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2.</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34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3484428B-4D40-4780-8A21-5671286896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34" t="-17817" r="-34842" b="-7291"/>
          <a:stretch/>
        </p:blipFill>
        <p:spPr>
          <a:xfrm>
            <a:off x="6056944" y="-1273214"/>
            <a:ext cx="8946826" cy="8946826"/>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57</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Market Research</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1034508" y="1590649"/>
            <a:ext cx="4936424" cy="3816429"/>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Our business is different from our competitors.  We provide other services in addition to dog walking, including taking care of other types of pets, and making sure the pets have food and water in the home.  We are different from pet day care </a:t>
            </a:r>
            <a:r>
              <a:rPr lang="en-US" sz="2200" i="1" dirty="0" err="1">
                <a:latin typeface="Arial" panose="020B0604020202020204" pitchFamily="34" charset="0"/>
                <a:cs typeface="Arial" panose="020B0604020202020204" pitchFamily="34" charset="0"/>
              </a:rPr>
              <a:t>centres</a:t>
            </a:r>
            <a:r>
              <a:rPr lang="en-US" sz="2200" i="1" dirty="0">
                <a:latin typeface="Arial" panose="020B0604020202020204" pitchFamily="34" charset="0"/>
                <a:cs typeface="Arial" panose="020B0604020202020204" pitchFamily="34" charset="0"/>
              </a:rPr>
              <a:t> because we go to our customers’ houses.  They don’t have to take the time to drop their pets off at a different site.</a:t>
            </a:r>
          </a:p>
        </p:txBody>
      </p:sp>
      <p:sp>
        <p:nvSpPr>
          <p:cNvPr id="12" name="TextBox 11">
            <a:extLst>
              <a:ext uri="{FF2B5EF4-FFF2-40B4-BE49-F238E27FC236}">
                <a16:creationId xmlns="" xmlns:a16="http://schemas.microsoft.com/office/drawing/2014/main" id="{0CEF5E5E-41C9-4337-9266-843B469E65B0}"/>
              </a:ext>
            </a:extLst>
          </p:cNvPr>
          <p:cNvSpPr txBox="1"/>
          <p:nvPr/>
        </p:nvSpPr>
        <p:spPr>
          <a:xfrm>
            <a:off x="294408" y="1451422"/>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3.</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380F7568-FDD0-46A4-ACAF-2870387A24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734" t="-17817" r="-34842" b="-7291"/>
          <a:stretch/>
        </p:blipFill>
        <p:spPr>
          <a:xfrm>
            <a:off x="6056944" y="-1273214"/>
            <a:ext cx="8946826" cy="8946826"/>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58</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55972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Market Research</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1034508" y="1590649"/>
            <a:ext cx="4936424" cy="3816429"/>
          </a:xfrm>
          <a:prstGeom prst="rect">
            <a:avLst/>
          </a:prstGeom>
          <a:noFill/>
        </p:spPr>
        <p:txBody>
          <a:bodyPr wrap="square" rtlCol="0">
            <a:spAutoFit/>
          </a:bodyPr>
          <a:lstStyle/>
          <a:p>
            <a:r>
              <a:rPr lang="en-US" sz="2200" i="1" dirty="0">
                <a:latin typeface="Arial" panose="020B0604020202020204" pitchFamily="34" charset="0"/>
                <a:cs typeface="Arial" panose="020B0604020202020204" pitchFamily="34" charset="0"/>
              </a:rPr>
              <a:t>The number of pet owners is increasing steadily year over year.  Pet owners are also spending more money on their pets.  Pet services is a rapidly growing market segment.  This provides an opportunity for our business.  The main threat to our business is the number of individual competitors who have started part-time pet services businesses as a side hustle.</a:t>
            </a:r>
          </a:p>
        </p:txBody>
      </p:sp>
      <p:sp>
        <p:nvSpPr>
          <p:cNvPr id="12" name="TextBox 11">
            <a:extLst>
              <a:ext uri="{FF2B5EF4-FFF2-40B4-BE49-F238E27FC236}">
                <a16:creationId xmlns="" xmlns:a16="http://schemas.microsoft.com/office/drawing/2014/main" id="{0CEF5E5E-41C9-4337-9266-843B469E65B0}"/>
              </a:ext>
            </a:extLst>
          </p:cNvPr>
          <p:cNvSpPr txBox="1"/>
          <p:nvPr/>
        </p:nvSpPr>
        <p:spPr>
          <a:xfrm>
            <a:off x="294408" y="1451422"/>
            <a:ext cx="800100" cy="923330"/>
          </a:xfrm>
          <a:prstGeom prst="rect">
            <a:avLst/>
          </a:prstGeom>
          <a:noFill/>
        </p:spPr>
        <p:txBody>
          <a:bodyPr wrap="square" rtlCol="0">
            <a:spAutoFit/>
          </a:bodyPr>
          <a:lstStyle/>
          <a:p>
            <a:r>
              <a:rPr lang="en-CA" sz="5400" b="1" dirty="0">
                <a:solidFill>
                  <a:srgbClr val="E76F0A"/>
                </a:solidFill>
                <a:latin typeface="Arial" panose="020B0604020202020204" pitchFamily="34" charset="0"/>
                <a:cs typeface="Arial" panose="020B0604020202020204" pitchFamily="34" charset="0"/>
              </a:rPr>
              <a:t>4.</a:t>
            </a:r>
            <a:endParaRPr lang="en-US" sz="54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40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59</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96" r="4085"/>
          <a:stretch/>
        </p:blipFill>
        <p:spPr>
          <a:xfrm>
            <a:off x="0" y="0"/>
            <a:ext cx="6096000" cy="6429087"/>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1158057"/>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7119079" y="3752101"/>
            <a:ext cx="4203548" cy="1596014"/>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Briefly answer the target market questions for your business.</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540311"/>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62927798"/>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people sitting at a table&#10;&#10;Description automatically generated">
            <a:extLst>
              <a:ext uri="{FF2B5EF4-FFF2-40B4-BE49-F238E27FC236}">
                <a16:creationId xmlns="" xmlns:a16="http://schemas.microsoft.com/office/drawing/2014/main" id="{2A7ADBDD-6B9B-4296-A9B9-CAF4DA70431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14903" b="14789"/>
          <a:stretch/>
        </p:blipFill>
        <p:spPr>
          <a:xfrm>
            <a:off x="0" y="0"/>
            <a:ext cx="6089073" cy="6421582"/>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199193"/>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975047"/>
            <a:ext cx="5330536" cy="954107"/>
          </a:xfrm>
          <a:prstGeom prst="rect">
            <a:avLst/>
          </a:prstGeom>
          <a:noFill/>
        </p:spPr>
        <p:txBody>
          <a:bodyPr wrap="square" rtlCol="0">
            <a:spAutoFit/>
          </a:bodyPr>
          <a:lstStyle/>
          <a:p>
            <a:r>
              <a:rPr lang="en-CA" sz="2800" b="1" dirty="0">
                <a:solidFill>
                  <a:srgbClr val="0DB14B"/>
                </a:solidFill>
                <a:latin typeface="Arial" panose="020B0604020202020204" pitchFamily="34" charset="0"/>
                <a:cs typeface="Arial" panose="020B0604020202020204" pitchFamily="34" charset="0"/>
              </a:rPr>
              <a:t>At the end of this workshop you will be able to:</a:t>
            </a:r>
            <a:endParaRPr lang="en-US" sz="2800" b="1" dirty="0">
              <a:solidFill>
                <a:srgbClr val="0DB14B"/>
              </a:solidFill>
              <a:latin typeface="Arial" panose="020B0604020202020204" pitchFamily="34" charset="0"/>
              <a:cs typeface="Arial" panose="020B0604020202020204" pitchFamily="34" charset="0"/>
            </a:endParaRPr>
          </a:p>
        </p:txBody>
      </p:sp>
      <p:pic>
        <p:nvPicPr>
          <p:cNvPr id="8" name="Picture 7" descr="A picture containing device&#10;&#10;Description automatically generated">
            <a:extLst>
              <a:ext uri="{FF2B5EF4-FFF2-40B4-BE49-F238E27FC236}">
                <a16:creationId xmlns="" xmlns:a16="http://schemas.microsoft.com/office/drawing/2014/main" id="{6168F358-EF2A-4958-B6CB-A4A801728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32" name="TextBox 31">
            <a:extLst>
              <a:ext uri="{FF2B5EF4-FFF2-40B4-BE49-F238E27FC236}">
                <a16:creationId xmlns="" xmlns:a16="http://schemas.microsoft.com/office/drawing/2014/main" id="{5F9B0D94-0B14-4708-AB46-C7903E757487}"/>
              </a:ext>
            </a:extLst>
          </p:cNvPr>
          <p:cNvSpPr txBox="1"/>
          <p:nvPr/>
        </p:nvSpPr>
        <p:spPr>
          <a:xfrm>
            <a:off x="7869380" y="2024779"/>
            <a:ext cx="3311237"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Discuss the importance of business planning at all stages of developing and running a business.</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370993"/>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Identify the steps of a simple business planning process.</a:t>
            </a:r>
          </a:p>
        </p:txBody>
      </p:sp>
      <p:sp>
        <p:nvSpPr>
          <p:cNvPr id="38" name="TextBox 37">
            <a:extLst>
              <a:ext uri="{FF2B5EF4-FFF2-40B4-BE49-F238E27FC236}">
                <a16:creationId xmlns="" xmlns:a16="http://schemas.microsoft.com/office/drawing/2014/main" id="{8FD6039E-85F7-4225-8AD4-3A7388F747A7}"/>
              </a:ext>
            </a:extLst>
          </p:cNvPr>
          <p:cNvSpPr txBox="1"/>
          <p:nvPr/>
        </p:nvSpPr>
        <p:spPr>
          <a:xfrm>
            <a:off x="7869381" y="4476355"/>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Create a simple business plan following a business plan template.</a:t>
            </a: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654386" y="2131680"/>
            <a:ext cx="871746" cy="871746"/>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6"/>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654386" y="3232275"/>
            <a:ext cx="871746" cy="871746"/>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8"/>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 xmlns:a16="http://schemas.microsoft.com/office/drawing/2014/main" id="{F4D11AE1-29BA-4D30-9F3C-6EFBCC2489C0}"/>
              </a:ext>
            </a:extLst>
          </p:cNvPr>
          <p:cNvGrpSpPr/>
          <p:nvPr/>
        </p:nvGrpSpPr>
        <p:grpSpPr>
          <a:xfrm>
            <a:off x="6654386" y="4332870"/>
            <a:ext cx="871746" cy="871746"/>
            <a:chOff x="6543054" y="5011883"/>
            <a:chExt cx="1094410" cy="1094410"/>
          </a:xfrm>
        </p:grpSpPr>
        <p:sp>
          <p:nvSpPr>
            <p:cNvPr id="45" name="Oval 44">
              <a:extLst>
                <a:ext uri="{FF2B5EF4-FFF2-40B4-BE49-F238E27FC236}">
                  <a16:creationId xmlns="" xmlns:a16="http://schemas.microsoft.com/office/drawing/2014/main" id="{F05D2C26-955A-4723-A3DB-BEC120E358D9}"/>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6" name="TextBox 45">
              <a:extLst>
                <a:ext uri="{FF2B5EF4-FFF2-40B4-BE49-F238E27FC236}">
                  <a16:creationId xmlns="" xmlns:a16="http://schemas.microsoft.com/office/drawing/2014/main" id="{A6C28BB1-F9BF-4516-993E-43038FF1A6B9}"/>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DFB3A2D6-F99D-44D0-8B05-8E05AD9C2F18}"/>
              </a:ext>
            </a:extLst>
          </p:cNvPr>
          <p:cNvGrpSpPr/>
          <p:nvPr/>
        </p:nvGrpSpPr>
        <p:grpSpPr>
          <a:xfrm>
            <a:off x="6654386" y="5433464"/>
            <a:ext cx="871746" cy="871746"/>
            <a:chOff x="6543054" y="5011883"/>
            <a:chExt cx="1094410" cy="1094410"/>
          </a:xfrm>
        </p:grpSpPr>
        <p:sp>
          <p:nvSpPr>
            <p:cNvPr id="21" name="Oval 20">
              <a:extLst>
                <a:ext uri="{FF2B5EF4-FFF2-40B4-BE49-F238E27FC236}">
                  <a16:creationId xmlns="" xmlns:a16="http://schemas.microsoft.com/office/drawing/2014/main" id="{679CFFB4-B114-4757-BD96-6C6026D0C452}"/>
                </a:ext>
              </a:extLst>
            </p:cNvPr>
            <p:cNvSpPr/>
            <p:nvPr/>
          </p:nvSpPr>
          <p:spPr>
            <a:xfrm>
              <a:off x="6543054" y="5011883"/>
              <a:ext cx="1094410" cy="1094410"/>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 xmlns:a16="http://schemas.microsoft.com/office/drawing/2014/main" id="{9BC4F865-0892-4D9B-913F-9343625678FC}"/>
                </a:ext>
              </a:extLst>
            </p:cNvPr>
            <p:cNvSpPr txBox="1"/>
            <p:nvPr/>
          </p:nvSpPr>
          <p:spPr>
            <a:xfrm>
              <a:off x="6782045" y="5098475"/>
              <a:ext cx="800100" cy="88869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 xmlns:a16="http://schemas.microsoft.com/office/drawing/2014/main" id="{F80FAEAC-D726-4BBB-B903-2C3D13B80A04}"/>
              </a:ext>
            </a:extLst>
          </p:cNvPr>
          <p:cNvSpPr txBox="1"/>
          <p:nvPr/>
        </p:nvSpPr>
        <p:spPr>
          <a:xfrm>
            <a:off x="7869380" y="5563993"/>
            <a:ext cx="41113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Discuss when and why an entrepreneur might not follow their business plans.</a:t>
            </a:r>
          </a:p>
        </p:txBody>
      </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600" fill="hold"/>
                                        <p:tgtEl>
                                          <p:spTgt spid="7"/>
                                        </p:tgtEl>
                                        <p:attrNameLst>
                                          <p:attrName>ppt_w</p:attrName>
                                        </p:attrNameLst>
                                      </p:cBhvr>
                                      <p:tavLst>
                                        <p:tav tm="0">
                                          <p:val>
                                            <p:fltVal val="0"/>
                                          </p:val>
                                        </p:tav>
                                        <p:tav tm="100000">
                                          <p:val>
                                            <p:strVal val="#ppt_w"/>
                                          </p:val>
                                        </p:tav>
                                      </p:tavLst>
                                    </p:anim>
                                    <p:anim calcmode="lin" valueType="num">
                                      <p:cBhvr>
                                        <p:cTn id="8" dur="600" fill="hold"/>
                                        <p:tgtEl>
                                          <p:spTgt spid="7"/>
                                        </p:tgtEl>
                                        <p:attrNameLst>
                                          <p:attrName>ppt_h</p:attrName>
                                        </p:attrNameLst>
                                      </p:cBhvr>
                                      <p:tavLst>
                                        <p:tav tm="0">
                                          <p:val>
                                            <p:fltVal val="0"/>
                                          </p:val>
                                        </p:tav>
                                        <p:tav tm="100000">
                                          <p:val>
                                            <p:strVal val="#ppt_h"/>
                                          </p:val>
                                        </p:tav>
                                      </p:tavLst>
                                    </p:anim>
                                    <p:anim calcmode="lin" valueType="num">
                                      <p:cBhvr>
                                        <p:cTn id="9" dur="600" fill="hold"/>
                                        <p:tgtEl>
                                          <p:spTgt spid="7"/>
                                        </p:tgtEl>
                                        <p:attrNameLst>
                                          <p:attrName>style.rotation</p:attrName>
                                        </p:attrNameLst>
                                      </p:cBhvr>
                                      <p:tavLst>
                                        <p:tav tm="0">
                                          <p:val>
                                            <p:fltVal val="90"/>
                                          </p:val>
                                        </p:tav>
                                        <p:tav tm="100000">
                                          <p:val>
                                            <p:fltVal val="0"/>
                                          </p:val>
                                        </p:tav>
                                      </p:tavLst>
                                    </p:anim>
                                    <p:animEffect transition="in" filter="fade">
                                      <p:cBhvr>
                                        <p:cTn id="10" dur="600"/>
                                        <p:tgtEl>
                                          <p:spTgt spid="7"/>
                                        </p:tgtEl>
                                      </p:cBhvr>
                                    </p:animEffect>
                                  </p:childTnLst>
                                </p:cTn>
                              </p:par>
                            </p:childTnLst>
                          </p:cTn>
                        </p:par>
                        <p:par>
                          <p:cTn id="11" fill="hold">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100"/>
                            </p:stCondLst>
                            <p:childTnLst>
                              <p:par>
                                <p:cTn id="16" presetID="31" presetClass="entr" presetSubtype="0" fill="hold" nodeType="afterEffect">
                                  <p:stCondLst>
                                    <p:cond delay="50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1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600"/>
                            </p:stCondLst>
                            <p:childTnLst>
                              <p:par>
                                <p:cTn id="27" presetID="31" presetClass="entr" presetSubtype="0" fill="hold" nodeType="afterEffect">
                                  <p:stCondLst>
                                    <p:cond delay="50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 calcmode="lin" valueType="num">
                                      <p:cBhvr>
                                        <p:cTn id="31" dur="500" fill="hold"/>
                                        <p:tgtEl>
                                          <p:spTgt spid="48"/>
                                        </p:tgtEl>
                                        <p:attrNameLst>
                                          <p:attrName>style.rotation</p:attrName>
                                        </p:attrNameLst>
                                      </p:cBhvr>
                                      <p:tavLst>
                                        <p:tav tm="0">
                                          <p:val>
                                            <p:fltVal val="90"/>
                                          </p:val>
                                        </p:tav>
                                        <p:tav tm="100000">
                                          <p:val>
                                            <p:fltVal val="0"/>
                                          </p:val>
                                        </p:tav>
                                      </p:tavLst>
                                    </p:anim>
                                    <p:animEffect transition="in" filter="fade">
                                      <p:cBhvr>
                                        <p:cTn id="32" dur="500"/>
                                        <p:tgtEl>
                                          <p:spTgt spid="48"/>
                                        </p:tgtEl>
                                      </p:cBhvr>
                                    </p:animEffect>
                                  </p:childTnLst>
                                </p:cTn>
                              </p:par>
                            </p:childTnLst>
                          </p:cTn>
                        </p:par>
                        <p:par>
                          <p:cTn id="33" fill="hold">
                            <p:stCondLst>
                              <p:cond delay="36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4100"/>
                            </p:stCondLst>
                            <p:childTnLst>
                              <p:par>
                                <p:cTn id="38" presetID="31" presetClass="entr" presetSubtype="0" fill="hold" nodeType="after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 calcmode="lin" valueType="num">
                                      <p:cBhvr>
                                        <p:cTn id="42" dur="500" fill="hold"/>
                                        <p:tgtEl>
                                          <p:spTgt spid="20"/>
                                        </p:tgtEl>
                                        <p:attrNameLst>
                                          <p:attrName>style.rotation</p:attrName>
                                        </p:attrNameLst>
                                      </p:cBhvr>
                                      <p:tavLst>
                                        <p:tav tm="0">
                                          <p:val>
                                            <p:fltVal val="90"/>
                                          </p:val>
                                        </p:tav>
                                        <p:tav tm="100000">
                                          <p:val>
                                            <p:fltVal val="0"/>
                                          </p:val>
                                        </p:tav>
                                      </p:tavLst>
                                    </p:anim>
                                    <p:animEffect transition="in" filter="fade">
                                      <p:cBhvr>
                                        <p:cTn id="43" dur="500"/>
                                        <p:tgtEl>
                                          <p:spTgt spid="20"/>
                                        </p:tgtEl>
                                      </p:cBhvr>
                                    </p:animEffect>
                                  </p:childTnLst>
                                </p:cTn>
                              </p:par>
                            </p:childTnLst>
                          </p:cTn>
                        </p:par>
                        <p:par>
                          <p:cTn id="44" fill="hold">
                            <p:stCondLst>
                              <p:cond delay="51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60</a:t>
            </a:fld>
            <a:endParaRPr lang="en-US"/>
          </a:p>
        </p:txBody>
      </p:sp>
      <p:pic>
        <p:nvPicPr>
          <p:cNvPr id="4" name="Picture Placeholder 3">
            <a:extLst>
              <a:ext uri="{FF2B5EF4-FFF2-40B4-BE49-F238E27FC236}">
                <a16:creationId xmlns="" xmlns:a16="http://schemas.microsoft.com/office/drawing/2014/main" id="{91B0E385-B476-49E3-8884-8DC8A216E4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2663"/>
          <a:stretch/>
        </p:blipFill>
        <p:spPr>
          <a:xfrm>
            <a:off x="0" y="0"/>
            <a:ext cx="12192000" cy="2929006"/>
          </a:xfrm>
        </p:spPr>
      </p:pic>
      <p:sp>
        <p:nvSpPr>
          <p:cNvPr id="11" name="TextBox 10">
            <a:extLst>
              <a:ext uri="{FF2B5EF4-FFF2-40B4-BE49-F238E27FC236}">
                <a16:creationId xmlns="" xmlns:a16="http://schemas.microsoft.com/office/drawing/2014/main" id="{385CDEE6-3247-4254-A647-AC713675EEA6}"/>
              </a:ext>
            </a:extLst>
          </p:cNvPr>
          <p:cNvSpPr txBox="1"/>
          <p:nvPr/>
        </p:nvSpPr>
        <p:spPr>
          <a:xfrm>
            <a:off x="657598" y="3989673"/>
            <a:ext cx="5618017" cy="1107996"/>
          </a:xfrm>
          <a:prstGeom prst="rect">
            <a:avLst/>
          </a:prstGeom>
          <a:noFill/>
        </p:spPr>
        <p:txBody>
          <a:bodyPr wrap="square" rtlCol="0">
            <a:spAutoFit/>
          </a:bodyPr>
          <a:lstStyle/>
          <a:p>
            <a:r>
              <a:rPr lang="en-CA" sz="6600" b="1" dirty="0">
                <a:latin typeface="Arial" panose="020B0604020202020204" pitchFamily="34" charset="0"/>
                <a:cs typeface="Arial" panose="020B0604020202020204" pitchFamily="34" charset="0"/>
              </a:rPr>
              <a:t>Marketing</a:t>
            </a:r>
          </a:p>
        </p:txBody>
      </p:sp>
      <p:cxnSp>
        <p:nvCxnSpPr>
          <p:cNvPr id="8" name="Straight Connector 7">
            <a:extLst>
              <a:ext uri="{FF2B5EF4-FFF2-40B4-BE49-F238E27FC236}">
                <a16:creationId xmlns="" xmlns:a16="http://schemas.microsoft.com/office/drawing/2014/main" id="{3C25689E-9B9F-4955-8DD7-DC8593692B0C}"/>
              </a:ext>
            </a:extLst>
          </p:cNvPr>
          <p:cNvCxnSpPr/>
          <p:nvPr/>
        </p:nvCxnSpPr>
        <p:spPr>
          <a:xfrm>
            <a:off x="5607173" y="3195731"/>
            <a:ext cx="0" cy="2909455"/>
          </a:xfrm>
          <a:prstGeom prst="line">
            <a:avLst/>
          </a:prstGeom>
          <a:ln w="28575">
            <a:solidFill>
              <a:srgbClr val="0DB1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A51FAF71-7F26-4682-A6E8-509F9D4965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5" name="TextBox 14">
            <a:extLst>
              <a:ext uri="{FF2B5EF4-FFF2-40B4-BE49-F238E27FC236}">
                <a16:creationId xmlns="" xmlns:a16="http://schemas.microsoft.com/office/drawing/2014/main" id="{3809BA05-F5CB-40B3-984D-6E7CE15D28CD}"/>
              </a:ext>
            </a:extLst>
          </p:cNvPr>
          <p:cNvSpPr txBox="1"/>
          <p:nvPr/>
        </p:nvSpPr>
        <p:spPr>
          <a:xfrm>
            <a:off x="5991823" y="3505006"/>
            <a:ext cx="5880018" cy="2369880"/>
          </a:xfrm>
          <a:prstGeom prst="rect">
            <a:avLst/>
          </a:prstGeom>
          <a:noFill/>
        </p:spPr>
        <p:txBody>
          <a:bodyPr wrap="square" rtlCol="0">
            <a:spAutoFit/>
          </a:bodyPr>
          <a:lstStyle/>
          <a:p>
            <a:r>
              <a:rPr lang="en-US" sz="2800" b="1" dirty="0">
                <a:solidFill>
                  <a:srgbClr val="0DB14B"/>
                </a:solidFill>
                <a:latin typeface="Arial" panose="020B0604020202020204" pitchFamily="34" charset="0"/>
                <a:cs typeface="Arial" panose="020B0604020202020204" pitchFamily="34" charset="0"/>
              </a:rPr>
              <a:t>Marketing</a:t>
            </a:r>
            <a:r>
              <a:rPr lang="en-US" sz="2400" dirty="0">
                <a:latin typeface="Arial" panose="020B0604020202020204" pitchFamily="34" charset="0"/>
                <a:cs typeface="Arial" panose="020B0604020202020204" pitchFamily="34" charset="0"/>
              </a:rPr>
              <a:t> is the action or process of promoting products or services, so that potential customers become aware of the product or service. Without marketing, we don’t have any customers.  And without customers we don’t have a business.</a:t>
            </a:r>
          </a:p>
        </p:txBody>
      </p:sp>
    </p:spTree>
    <p:extLst>
      <p:ext uri="{BB962C8B-B14F-4D97-AF65-F5344CB8AC3E}">
        <p14:creationId xmlns:p14="http://schemas.microsoft.com/office/powerpoint/2010/main" val="192766935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767ACC4-469C-4258-859B-4AB72565DD14}"/>
              </a:ext>
            </a:extLst>
          </p:cNvPr>
          <p:cNvPicPr>
            <a:picLocks noChangeAspect="1"/>
          </p:cNvPicPr>
          <p:nvPr/>
        </p:nvPicPr>
        <p:blipFill rotWithShape="1">
          <a:blip r:embed="rId2">
            <a:extLst>
              <a:ext uri="{28A0092B-C50C-407E-A947-70E740481C1C}">
                <a14:useLocalDpi xmlns:a14="http://schemas.microsoft.com/office/drawing/2010/main"/>
              </a:ext>
            </a:extLst>
          </a:blip>
          <a:srcRect t="14819" b="14709"/>
          <a:stretch/>
        </p:blipFill>
        <p:spPr>
          <a:xfrm>
            <a:off x="0" y="1596166"/>
            <a:ext cx="12192000" cy="4832922"/>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159616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61</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Marketing</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4" name="Group 3">
            <a:extLst>
              <a:ext uri="{FF2B5EF4-FFF2-40B4-BE49-F238E27FC236}">
                <a16:creationId xmlns="" xmlns:a16="http://schemas.microsoft.com/office/drawing/2014/main" id="{08C506DD-92A8-4425-8108-882981568F0D}"/>
              </a:ext>
            </a:extLst>
          </p:cNvPr>
          <p:cNvGrpSpPr/>
          <p:nvPr/>
        </p:nvGrpSpPr>
        <p:grpSpPr>
          <a:xfrm>
            <a:off x="1316952" y="1757925"/>
            <a:ext cx="3957178" cy="1356356"/>
            <a:chOff x="1316952" y="1887005"/>
            <a:chExt cx="3957178" cy="1356356"/>
          </a:xfrm>
        </p:grpSpPr>
        <p:sp>
          <p:nvSpPr>
            <p:cNvPr id="6" name="Arrow: Chevron 5">
              <a:extLst>
                <a:ext uri="{FF2B5EF4-FFF2-40B4-BE49-F238E27FC236}">
                  <a16:creationId xmlns="" xmlns:a16="http://schemas.microsoft.com/office/drawing/2014/main" id="{AC3B0B26-1621-4BA8-A471-B6C7D9600C14}"/>
                </a:ext>
              </a:extLst>
            </p:cNvPr>
            <p:cNvSpPr/>
            <p:nvPr/>
          </p:nvSpPr>
          <p:spPr>
            <a:xfrm>
              <a:off x="1512820" y="1887005"/>
              <a:ext cx="3565444" cy="1356356"/>
            </a:xfrm>
            <a:prstGeom prst="chevron">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577D47E6-CBEC-436F-8B4A-62540B28591B}"/>
                </a:ext>
              </a:extLst>
            </p:cNvPr>
            <p:cNvSpPr txBox="1"/>
            <p:nvPr/>
          </p:nvSpPr>
          <p:spPr>
            <a:xfrm>
              <a:off x="1316952" y="2180462"/>
              <a:ext cx="395717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Pricing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 xmlns:a16="http://schemas.microsoft.com/office/drawing/2014/main" id="{081C9F0B-5792-47B5-A001-33D301E2A5A2}"/>
              </a:ext>
            </a:extLst>
          </p:cNvPr>
          <p:cNvGrpSpPr/>
          <p:nvPr/>
        </p:nvGrpSpPr>
        <p:grpSpPr>
          <a:xfrm>
            <a:off x="1557076" y="3344017"/>
            <a:ext cx="3957178" cy="1356356"/>
            <a:chOff x="1557076" y="3418033"/>
            <a:chExt cx="3957178" cy="1356356"/>
          </a:xfrm>
        </p:grpSpPr>
        <p:sp>
          <p:nvSpPr>
            <p:cNvPr id="14" name="Arrow: Chevron 13">
              <a:extLst>
                <a:ext uri="{FF2B5EF4-FFF2-40B4-BE49-F238E27FC236}">
                  <a16:creationId xmlns="" xmlns:a16="http://schemas.microsoft.com/office/drawing/2014/main" id="{84994540-ED5B-496D-9B23-C11214EDE8E4}"/>
                </a:ext>
              </a:extLst>
            </p:cNvPr>
            <p:cNvSpPr/>
            <p:nvPr/>
          </p:nvSpPr>
          <p:spPr>
            <a:xfrm>
              <a:off x="1557076" y="3418033"/>
              <a:ext cx="3565444" cy="1356356"/>
            </a:xfrm>
            <a:prstGeom prst="chevron">
              <a:avLst/>
            </a:prstGeom>
            <a:solidFill>
              <a:srgbClr val="E76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5C0C856A-B9F2-46ED-8140-3D5E76D699B0}"/>
                </a:ext>
              </a:extLst>
            </p:cNvPr>
            <p:cNvSpPr txBox="1"/>
            <p:nvPr/>
          </p:nvSpPr>
          <p:spPr>
            <a:xfrm>
              <a:off x="1557076" y="3711490"/>
              <a:ext cx="395717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Activities</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 xmlns:a16="http://schemas.microsoft.com/office/drawing/2014/main" id="{2AB85874-F4AF-4BBD-91D2-BE74039D1F5C}"/>
              </a:ext>
            </a:extLst>
          </p:cNvPr>
          <p:cNvGrpSpPr/>
          <p:nvPr/>
        </p:nvGrpSpPr>
        <p:grpSpPr>
          <a:xfrm>
            <a:off x="1361209" y="4936148"/>
            <a:ext cx="3957178" cy="1356356"/>
            <a:chOff x="1361209" y="4936148"/>
            <a:chExt cx="3957178" cy="1356356"/>
          </a:xfrm>
        </p:grpSpPr>
        <p:sp>
          <p:nvSpPr>
            <p:cNvPr id="18" name="Arrow: Chevron 17">
              <a:extLst>
                <a:ext uri="{FF2B5EF4-FFF2-40B4-BE49-F238E27FC236}">
                  <a16:creationId xmlns="" xmlns:a16="http://schemas.microsoft.com/office/drawing/2014/main" id="{B2404FE9-360D-4410-8FEB-4A3D3738620E}"/>
                </a:ext>
              </a:extLst>
            </p:cNvPr>
            <p:cNvSpPr/>
            <p:nvPr/>
          </p:nvSpPr>
          <p:spPr>
            <a:xfrm>
              <a:off x="1557077" y="4936148"/>
              <a:ext cx="3565444" cy="1356356"/>
            </a:xfrm>
            <a:prstGeom prst="chevron">
              <a:avLst/>
            </a:pr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1AE5C0AB-D26F-480B-A3FA-C29B120956F6}"/>
                </a:ext>
              </a:extLst>
            </p:cNvPr>
            <p:cNvSpPr txBox="1"/>
            <p:nvPr/>
          </p:nvSpPr>
          <p:spPr>
            <a:xfrm>
              <a:off x="1361209" y="5229605"/>
              <a:ext cx="395717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Goals</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 xmlns:a16="http://schemas.microsoft.com/office/drawing/2014/main" id="{3670E619-7AF1-47CF-83FB-A2D135ACD948}"/>
              </a:ext>
            </a:extLst>
          </p:cNvPr>
          <p:cNvGrpSpPr/>
          <p:nvPr/>
        </p:nvGrpSpPr>
        <p:grpSpPr>
          <a:xfrm>
            <a:off x="4830728" y="1757924"/>
            <a:ext cx="6348491" cy="1613452"/>
            <a:chOff x="4830728" y="1757924"/>
            <a:chExt cx="6348491" cy="1613452"/>
          </a:xfrm>
        </p:grpSpPr>
        <p:sp>
          <p:nvSpPr>
            <p:cNvPr id="22" name="Arrow: Chevron 21">
              <a:extLst>
                <a:ext uri="{FF2B5EF4-FFF2-40B4-BE49-F238E27FC236}">
                  <a16:creationId xmlns="" xmlns:a16="http://schemas.microsoft.com/office/drawing/2014/main" id="{8C816022-27FB-4D93-BFE5-2E9230061D1D}"/>
                </a:ext>
              </a:extLst>
            </p:cNvPr>
            <p:cNvSpPr/>
            <p:nvPr/>
          </p:nvSpPr>
          <p:spPr>
            <a:xfrm>
              <a:off x="4830728" y="1757924"/>
              <a:ext cx="6348491" cy="1356356"/>
            </a:xfrm>
            <a:prstGeom prst="chevron">
              <a:avLst/>
            </a:prstGeom>
            <a:solidFill>
              <a:srgbClr val="0DB14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793921B9-CECA-4DC1-A4C8-346327AC79E6}"/>
                </a:ext>
              </a:extLst>
            </p:cNvPr>
            <p:cNvSpPr txBox="1"/>
            <p:nvPr/>
          </p:nvSpPr>
          <p:spPr>
            <a:xfrm>
              <a:off x="5249414" y="1924826"/>
              <a:ext cx="5511116" cy="144655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will we charge for our product or services? </a:t>
              </a:r>
            </a:p>
            <a:p>
              <a:pPr algn="ctr"/>
              <a:endParaRPr lang="en-US" sz="32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 xmlns:a16="http://schemas.microsoft.com/office/drawing/2014/main" id="{A568880C-3F50-4D1E-AEC1-4E542486B331}"/>
              </a:ext>
            </a:extLst>
          </p:cNvPr>
          <p:cNvGrpSpPr/>
          <p:nvPr/>
        </p:nvGrpSpPr>
        <p:grpSpPr>
          <a:xfrm>
            <a:off x="4830728" y="3347501"/>
            <a:ext cx="6348491" cy="1648883"/>
            <a:chOff x="4830728" y="1757924"/>
            <a:chExt cx="6348491" cy="1648883"/>
          </a:xfrm>
        </p:grpSpPr>
        <p:sp>
          <p:nvSpPr>
            <p:cNvPr id="29" name="Arrow: Chevron 28">
              <a:extLst>
                <a:ext uri="{FF2B5EF4-FFF2-40B4-BE49-F238E27FC236}">
                  <a16:creationId xmlns="" xmlns:a16="http://schemas.microsoft.com/office/drawing/2014/main" id="{5E89EF72-39F2-47BF-A951-C3675C243039}"/>
                </a:ext>
              </a:extLst>
            </p:cNvPr>
            <p:cNvSpPr/>
            <p:nvPr/>
          </p:nvSpPr>
          <p:spPr>
            <a:xfrm>
              <a:off x="4830728" y="1757924"/>
              <a:ext cx="6348491" cy="1356356"/>
            </a:xfrm>
            <a:prstGeom prst="chevron">
              <a:avLst/>
            </a:prstGeom>
            <a:solidFill>
              <a:srgbClr val="E76F0A">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44394561-02A7-4182-A5F7-2C85DEA7315D}"/>
                </a:ext>
              </a:extLst>
            </p:cNvPr>
            <p:cNvSpPr txBox="1"/>
            <p:nvPr/>
          </p:nvSpPr>
          <p:spPr>
            <a:xfrm>
              <a:off x="5249413" y="1960257"/>
              <a:ext cx="5511118" cy="144655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will we do to reach our target market?</a:t>
              </a:r>
            </a:p>
            <a:p>
              <a:pPr algn="ctr"/>
              <a:endParaRPr lang="en-US" sz="3200" b="1" dirty="0">
                <a:solidFill>
                  <a:schemeClr val="bg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 xmlns:a16="http://schemas.microsoft.com/office/drawing/2014/main" id="{A781EEFB-90A2-48FA-8EC5-7BA51ACE9D4A}"/>
              </a:ext>
            </a:extLst>
          </p:cNvPr>
          <p:cNvGrpSpPr/>
          <p:nvPr/>
        </p:nvGrpSpPr>
        <p:grpSpPr>
          <a:xfrm>
            <a:off x="4830728" y="4937078"/>
            <a:ext cx="6348491" cy="1356356"/>
            <a:chOff x="4830728" y="1757924"/>
            <a:chExt cx="6348491" cy="1356356"/>
          </a:xfrm>
        </p:grpSpPr>
        <p:sp>
          <p:nvSpPr>
            <p:cNvPr id="35" name="Arrow: Chevron 34">
              <a:extLst>
                <a:ext uri="{FF2B5EF4-FFF2-40B4-BE49-F238E27FC236}">
                  <a16:creationId xmlns="" xmlns:a16="http://schemas.microsoft.com/office/drawing/2014/main" id="{D60E09FC-BE21-4D6E-8A56-E55F5AAE1F1D}"/>
                </a:ext>
              </a:extLst>
            </p:cNvPr>
            <p:cNvSpPr/>
            <p:nvPr/>
          </p:nvSpPr>
          <p:spPr>
            <a:xfrm>
              <a:off x="4830728" y="1757924"/>
              <a:ext cx="6348491" cy="1356356"/>
            </a:xfrm>
            <a:prstGeom prst="chevron">
              <a:avLst/>
            </a:pr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61CEA882-7997-440C-B29D-5E9563E4A02B}"/>
                </a:ext>
              </a:extLst>
            </p:cNvPr>
            <p:cNvSpPr txBox="1"/>
            <p:nvPr/>
          </p:nvSpPr>
          <p:spPr>
            <a:xfrm>
              <a:off x="5502507" y="1988701"/>
              <a:ext cx="500493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results do we want from our activities?</a:t>
              </a:r>
            </a:p>
          </p:txBody>
        </p:sp>
      </p:grpSp>
    </p:spTree>
    <p:extLst>
      <p:ext uri="{BB962C8B-B14F-4D97-AF65-F5344CB8AC3E}">
        <p14:creationId xmlns:p14="http://schemas.microsoft.com/office/powerpoint/2010/main" val="427750587"/>
      </p:ext>
    </p:extLst>
  </p:cSld>
  <p:clrMapOvr>
    <a:masterClrMapping/>
  </p:clrMapOvr>
  <p:transition spd="slow">
    <p:cover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5609E877-C73F-4AB1-BBB3-0829F91801C9}"/>
              </a:ext>
            </a:extLst>
          </p:cNvPr>
          <p:cNvPicPr>
            <a:picLocks noChangeAspect="1"/>
          </p:cNvPicPr>
          <p:nvPr/>
        </p:nvPicPr>
        <p:blipFill rotWithShape="1">
          <a:blip r:embed="rId2">
            <a:extLst>
              <a:ext uri="{28A0092B-C50C-407E-A947-70E740481C1C}">
                <a14:useLocalDpi xmlns:a14="http://schemas.microsoft.com/office/drawing/2010/main"/>
              </a:ext>
            </a:extLst>
          </a:blip>
          <a:srcRect t="14819" b="14709"/>
          <a:stretch/>
        </p:blipFill>
        <p:spPr>
          <a:xfrm>
            <a:off x="0" y="1596166"/>
            <a:ext cx="12192000" cy="4832922"/>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159616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62</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Marketing</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4" name="Group 3">
            <a:extLst>
              <a:ext uri="{FF2B5EF4-FFF2-40B4-BE49-F238E27FC236}">
                <a16:creationId xmlns="" xmlns:a16="http://schemas.microsoft.com/office/drawing/2014/main" id="{08C506DD-92A8-4425-8108-882981568F0D}"/>
              </a:ext>
            </a:extLst>
          </p:cNvPr>
          <p:cNvGrpSpPr/>
          <p:nvPr/>
        </p:nvGrpSpPr>
        <p:grpSpPr>
          <a:xfrm>
            <a:off x="1316952" y="1757925"/>
            <a:ext cx="3957178" cy="1356356"/>
            <a:chOff x="1316952" y="1887005"/>
            <a:chExt cx="3957178" cy="1356356"/>
          </a:xfrm>
        </p:grpSpPr>
        <p:sp>
          <p:nvSpPr>
            <p:cNvPr id="6" name="Arrow: Chevron 5">
              <a:extLst>
                <a:ext uri="{FF2B5EF4-FFF2-40B4-BE49-F238E27FC236}">
                  <a16:creationId xmlns="" xmlns:a16="http://schemas.microsoft.com/office/drawing/2014/main" id="{AC3B0B26-1621-4BA8-A471-B6C7D9600C14}"/>
                </a:ext>
              </a:extLst>
            </p:cNvPr>
            <p:cNvSpPr/>
            <p:nvPr/>
          </p:nvSpPr>
          <p:spPr>
            <a:xfrm>
              <a:off x="1512820" y="1887005"/>
              <a:ext cx="3565444" cy="1356356"/>
            </a:xfrm>
            <a:prstGeom prst="chevron">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577D47E6-CBEC-436F-8B4A-62540B28591B}"/>
                </a:ext>
              </a:extLst>
            </p:cNvPr>
            <p:cNvSpPr txBox="1"/>
            <p:nvPr/>
          </p:nvSpPr>
          <p:spPr>
            <a:xfrm>
              <a:off x="1316952" y="2180462"/>
              <a:ext cx="395717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Pricing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 xmlns:a16="http://schemas.microsoft.com/office/drawing/2014/main" id="{081C9F0B-5792-47B5-A001-33D301E2A5A2}"/>
              </a:ext>
            </a:extLst>
          </p:cNvPr>
          <p:cNvGrpSpPr/>
          <p:nvPr/>
        </p:nvGrpSpPr>
        <p:grpSpPr>
          <a:xfrm>
            <a:off x="1557076" y="3344017"/>
            <a:ext cx="3957178" cy="1356356"/>
            <a:chOff x="1557076" y="3418033"/>
            <a:chExt cx="3957178" cy="1356356"/>
          </a:xfrm>
        </p:grpSpPr>
        <p:sp>
          <p:nvSpPr>
            <p:cNvPr id="14" name="Arrow: Chevron 13">
              <a:extLst>
                <a:ext uri="{FF2B5EF4-FFF2-40B4-BE49-F238E27FC236}">
                  <a16:creationId xmlns="" xmlns:a16="http://schemas.microsoft.com/office/drawing/2014/main" id="{84994540-ED5B-496D-9B23-C11214EDE8E4}"/>
                </a:ext>
              </a:extLst>
            </p:cNvPr>
            <p:cNvSpPr/>
            <p:nvPr/>
          </p:nvSpPr>
          <p:spPr>
            <a:xfrm>
              <a:off x="1557076" y="3418033"/>
              <a:ext cx="3565444" cy="1356356"/>
            </a:xfrm>
            <a:prstGeom prst="chevron">
              <a:avLst/>
            </a:prstGeom>
            <a:solidFill>
              <a:srgbClr val="E76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5C0C856A-B9F2-46ED-8140-3D5E76D699B0}"/>
                </a:ext>
              </a:extLst>
            </p:cNvPr>
            <p:cNvSpPr txBox="1"/>
            <p:nvPr/>
          </p:nvSpPr>
          <p:spPr>
            <a:xfrm>
              <a:off x="1557076" y="3711490"/>
              <a:ext cx="395717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Activities</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 xmlns:a16="http://schemas.microsoft.com/office/drawing/2014/main" id="{2AB85874-F4AF-4BBD-91D2-BE74039D1F5C}"/>
              </a:ext>
            </a:extLst>
          </p:cNvPr>
          <p:cNvGrpSpPr/>
          <p:nvPr/>
        </p:nvGrpSpPr>
        <p:grpSpPr>
          <a:xfrm>
            <a:off x="1361209" y="4936148"/>
            <a:ext cx="3957178" cy="1356356"/>
            <a:chOff x="1361209" y="4936148"/>
            <a:chExt cx="3957178" cy="1356356"/>
          </a:xfrm>
        </p:grpSpPr>
        <p:sp>
          <p:nvSpPr>
            <p:cNvPr id="18" name="Arrow: Chevron 17">
              <a:extLst>
                <a:ext uri="{FF2B5EF4-FFF2-40B4-BE49-F238E27FC236}">
                  <a16:creationId xmlns="" xmlns:a16="http://schemas.microsoft.com/office/drawing/2014/main" id="{B2404FE9-360D-4410-8FEB-4A3D3738620E}"/>
                </a:ext>
              </a:extLst>
            </p:cNvPr>
            <p:cNvSpPr/>
            <p:nvPr/>
          </p:nvSpPr>
          <p:spPr>
            <a:xfrm>
              <a:off x="1557077" y="4936148"/>
              <a:ext cx="3565444" cy="1356356"/>
            </a:xfrm>
            <a:prstGeom prst="chevron">
              <a:avLst/>
            </a:pr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1AE5C0AB-D26F-480B-A3FA-C29B120956F6}"/>
                </a:ext>
              </a:extLst>
            </p:cNvPr>
            <p:cNvSpPr txBox="1"/>
            <p:nvPr/>
          </p:nvSpPr>
          <p:spPr>
            <a:xfrm>
              <a:off x="1361209" y="5229605"/>
              <a:ext cx="3957178"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Goals</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 xmlns:a16="http://schemas.microsoft.com/office/drawing/2014/main" id="{3670E619-7AF1-47CF-83FB-A2D135ACD948}"/>
              </a:ext>
            </a:extLst>
          </p:cNvPr>
          <p:cNvGrpSpPr/>
          <p:nvPr/>
        </p:nvGrpSpPr>
        <p:grpSpPr>
          <a:xfrm>
            <a:off x="4830728" y="1757924"/>
            <a:ext cx="6348491" cy="1356356"/>
            <a:chOff x="4830728" y="1757924"/>
            <a:chExt cx="6348491" cy="1356356"/>
          </a:xfrm>
        </p:grpSpPr>
        <p:sp>
          <p:nvSpPr>
            <p:cNvPr id="22" name="Arrow: Chevron 21">
              <a:extLst>
                <a:ext uri="{FF2B5EF4-FFF2-40B4-BE49-F238E27FC236}">
                  <a16:creationId xmlns="" xmlns:a16="http://schemas.microsoft.com/office/drawing/2014/main" id="{8C816022-27FB-4D93-BFE5-2E9230061D1D}"/>
                </a:ext>
              </a:extLst>
            </p:cNvPr>
            <p:cNvSpPr/>
            <p:nvPr/>
          </p:nvSpPr>
          <p:spPr>
            <a:xfrm>
              <a:off x="4830728" y="1757924"/>
              <a:ext cx="6348491" cy="1356356"/>
            </a:xfrm>
            <a:prstGeom prst="chevron">
              <a:avLst/>
            </a:prstGeom>
            <a:solidFill>
              <a:srgbClr val="0DB14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793921B9-CECA-4DC1-A4C8-346327AC79E6}"/>
                </a:ext>
              </a:extLst>
            </p:cNvPr>
            <p:cNvSpPr txBox="1"/>
            <p:nvPr/>
          </p:nvSpPr>
          <p:spPr>
            <a:xfrm>
              <a:off x="5469998" y="1852784"/>
              <a:ext cx="5290532"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Dog walking: $20.00 per 30 minute walk per dog</a:t>
              </a:r>
            </a:p>
            <a:p>
              <a:pPr marL="285750" indent="-285750">
                <a:buFont typeface="Arial" panose="020B0604020202020204" pitchFamily="34" charset="0"/>
                <a:buChar char="•"/>
              </a:pPr>
              <a:r>
                <a:rPr lang="en-US" b="1" dirty="0">
                  <a:solidFill>
                    <a:schemeClr val="bg1"/>
                  </a:solidFill>
                  <a:latin typeface="Arial" panose="020B0604020202020204" pitchFamily="34" charset="0"/>
                  <a:cs typeface="Arial" panose="020B0604020202020204" pitchFamily="34" charset="0"/>
                </a:rPr>
                <a:t>Visiting pets in house and feeding: $20.00 per 30 minute visit </a:t>
              </a:r>
              <a:endParaRPr lang="en-US" sz="2000" b="1" dirty="0">
                <a:solidFill>
                  <a:schemeClr val="bg1"/>
                </a:solidFill>
                <a:latin typeface="Arial" panose="020B0604020202020204" pitchFamily="34" charset="0"/>
                <a:cs typeface="Arial" panose="020B0604020202020204" pitchFamily="34" charset="0"/>
              </a:endParaRPr>
            </a:p>
          </p:txBody>
        </p:sp>
      </p:grpSp>
      <p:sp>
        <p:nvSpPr>
          <p:cNvPr id="35" name="Arrow: Chevron 34">
            <a:extLst>
              <a:ext uri="{FF2B5EF4-FFF2-40B4-BE49-F238E27FC236}">
                <a16:creationId xmlns="" xmlns:a16="http://schemas.microsoft.com/office/drawing/2014/main" id="{D60E09FC-BE21-4D6E-8A56-E55F5AAE1F1D}"/>
              </a:ext>
            </a:extLst>
          </p:cNvPr>
          <p:cNvSpPr/>
          <p:nvPr/>
        </p:nvSpPr>
        <p:spPr>
          <a:xfrm>
            <a:off x="4830728" y="4937078"/>
            <a:ext cx="6348491" cy="1356356"/>
          </a:xfrm>
          <a:prstGeom prst="chevron">
            <a:avLst/>
          </a:pr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B299C745-A4D8-4855-919E-849F4D7F1CD0}"/>
              </a:ext>
            </a:extLst>
          </p:cNvPr>
          <p:cNvGrpSpPr/>
          <p:nvPr/>
        </p:nvGrpSpPr>
        <p:grpSpPr>
          <a:xfrm>
            <a:off x="4830728" y="3347501"/>
            <a:ext cx="6348491" cy="1356356"/>
            <a:chOff x="4830728" y="3347501"/>
            <a:chExt cx="6348491" cy="1356356"/>
          </a:xfrm>
        </p:grpSpPr>
        <p:sp>
          <p:nvSpPr>
            <p:cNvPr id="29" name="Arrow: Chevron 28">
              <a:extLst>
                <a:ext uri="{FF2B5EF4-FFF2-40B4-BE49-F238E27FC236}">
                  <a16:creationId xmlns="" xmlns:a16="http://schemas.microsoft.com/office/drawing/2014/main" id="{5E89EF72-39F2-47BF-A951-C3675C243039}"/>
                </a:ext>
              </a:extLst>
            </p:cNvPr>
            <p:cNvSpPr/>
            <p:nvPr/>
          </p:nvSpPr>
          <p:spPr>
            <a:xfrm>
              <a:off x="4830728" y="3347501"/>
              <a:ext cx="6348491" cy="1356356"/>
            </a:xfrm>
            <a:prstGeom prst="chevron">
              <a:avLst/>
            </a:prstGeom>
            <a:solidFill>
              <a:srgbClr val="E76F0A">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E3F3AF0C-FB0C-4D73-96E0-A86E7AEDCB04}"/>
                </a:ext>
              </a:extLst>
            </p:cNvPr>
            <p:cNvSpPr txBox="1"/>
            <p:nvPr/>
          </p:nvSpPr>
          <p:spPr>
            <a:xfrm>
              <a:off x="5469997" y="3546553"/>
              <a:ext cx="5592609"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Black and white printed flyers distributed to mail boxes</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Posting flyers with tear off contact information on notice boards in grocery stores and other community locations</a:t>
              </a:r>
            </a:p>
            <a:p>
              <a:pPr marL="285750" indent="-285750">
                <a:buFont typeface="Arial" panose="020B0604020202020204" pitchFamily="34" charset="0"/>
                <a:buChar char="•"/>
              </a:pPr>
              <a:r>
                <a:rPr lang="en-US" sz="1400" b="1" dirty="0">
                  <a:solidFill>
                    <a:schemeClr val="bg1"/>
                  </a:solidFill>
                  <a:latin typeface="Arial" panose="020B0604020202020204" pitchFamily="34" charset="0"/>
                  <a:cs typeface="Arial" panose="020B0604020202020204" pitchFamily="34" charset="0"/>
                </a:rPr>
                <a:t>Maintaining and posting on a Facebook page</a:t>
              </a:r>
            </a:p>
          </p:txBody>
        </p:sp>
      </p:grpSp>
      <p:sp>
        <p:nvSpPr>
          <p:cNvPr id="32" name="TextBox 31">
            <a:extLst>
              <a:ext uri="{FF2B5EF4-FFF2-40B4-BE49-F238E27FC236}">
                <a16:creationId xmlns="" xmlns:a16="http://schemas.microsoft.com/office/drawing/2014/main" id="{EC5EE59B-1701-43F7-BF3C-AE23745142DD}"/>
              </a:ext>
            </a:extLst>
          </p:cNvPr>
          <p:cNvSpPr txBox="1"/>
          <p:nvPr/>
        </p:nvSpPr>
        <p:spPr>
          <a:xfrm>
            <a:off x="5540259" y="5175087"/>
            <a:ext cx="5290532" cy="830997"/>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20 inquiries per week</a:t>
            </a:r>
          </a:p>
          <a:p>
            <a:pPr marL="285750" indent="-28575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2 new customers per week</a:t>
            </a:r>
          </a:p>
        </p:txBody>
      </p:sp>
    </p:spTree>
    <p:extLst>
      <p:ext uri="{BB962C8B-B14F-4D97-AF65-F5344CB8AC3E}">
        <p14:creationId xmlns:p14="http://schemas.microsoft.com/office/powerpoint/2010/main" val="6222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3127D5E-6F95-46E8-A7A3-488CF42DCE72}"/>
              </a:ext>
            </a:extLst>
          </p:cNvPr>
          <p:cNvGrpSpPr/>
          <p:nvPr/>
        </p:nvGrpSpPr>
        <p:grpSpPr>
          <a:xfrm>
            <a:off x="0" y="0"/>
            <a:ext cx="3090041" cy="6858000"/>
            <a:chOff x="0" y="0"/>
            <a:chExt cx="3090041" cy="6858000"/>
          </a:xfrm>
        </p:grpSpPr>
        <p:sp>
          <p:nvSpPr>
            <p:cNvPr id="13" name="Rectangle 12">
              <a:extLst>
                <a:ext uri="{FF2B5EF4-FFF2-40B4-BE49-F238E27FC236}">
                  <a16:creationId xmlns="" xmlns:a16="http://schemas.microsoft.com/office/drawing/2014/main" id="{5215AC57-2689-4B37-9C67-B912A0D8AA7F}"/>
                </a:ext>
              </a:extLst>
            </p:cNvPr>
            <p:cNvSpPr/>
            <p:nvPr/>
          </p:nvSpPr>
          <p:spPr>
            <a:xfrm>
              <a:off x="0" y="0"/>
              <a:ext cx="3090041"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54005C25-6DD4-4B6B-9157-9E2710D52A76}"/>
                </a:ext>
              </a:extLst>
            </p:cNvPr>
            <p:cNvSpPr txBox="1"/>
            <p:nvPr/>
          </p:nvSpPr>
          <p:spPr>
            <a:xfrm>
              <a:off x="124229" y="2900626"/>
              <a:ext cx="2823078" cy="2677656"/>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Write the three marketing strategies—pricing, activities and goals—for your business.</a:t>
              </a:r>
              <a:endParaRPr lang="en-US" sz="3200"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 xmlns:a16="http://schemas.microsoft.com/office/drawing/2014/main" id="{C92C2484-61E5-447D-A9D7-5F2F55043D11}"/>
                </a:ext>
              </a:extLst>
            </p:cNvPr>
            <p:cNvSpPr/>
            <p:nvPr/>
          </p:nvSpPr>
          <p:spPr>
            <a:xfrm>
              <a:off x="604863" y="806937"/>
              <a:ext cx="1880316" cy="1880316"/>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5CE7FF28-AE04-4997-99F1-488FE1D2AF96}"/>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175213" y="1275923"/>
              <a:ext cx="833740" cy="934364"/>
            </a:xfrm>
            <a:prstGeom prst="rect">
              <a:avLst/>
            </a:prstGeom>
          </p:spPr>
        </p:pic>
      </p:gr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63</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3" name="Picture 2">
            <a:extLst>
              <a:ext uri="{FF2B5EF4-FFF2-40B4-BE49-F238E27FC236}">
                <a16:creationId xmlns="" xmlns:a16="http://schemas.microsoft.com/office/drawing/2014/main" id="{27BAA5BE-8B48-488C-B29B-21D28D520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007" r="8357"/>
          <a:stretch/>
        </p:blipFill>
        <p:spPr>
          <a:xfrm>
            <a:off x="3090041" y="0"/>
            <a:ext cx="9101959" cy="6429087"/>
          </a:xfrm>
          <a:prstGeom prst="rect">
            <a:avLst/>
          </a:prstGeom>
        </p:spPr>
      </p:pic>
    </p:spTree>
    <p:extLst>
      <p:ext uri="{BB962C8B-B14F-4D97-AF65-F5344CB8AC3E}">
        <p14:creationId xmlns:p14="http://schemas.microsoft.com/office/powerpoint/2010/main" val="173389672"/>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725"/>
          <a:stretch/>
        </p:blipFill>
        <p:spPr>
          <a:xfrm>
            <a:off x="0" y="0"/>
            <a:ext cx="5476009" cy="6421582"/>
          </a:xfrm>
          <a:prstGeom prst="rect">
            <a:avLst/>
          </a:prstGeom>
        </p:spPr>
      </p:pic>
      <p:sp>
        <p:nvSpPr>
          <p:cNvPr id="18" name="Rectangle 17">
            <a:extLst>
              <a:ext uri="{FF2B5EF4-FFF2-40B4-BE49-F238E27FC236}">
                <a16:creationId xmlns="" xmlns:a16="http://schemas.microsoft.com/office/drawing/2014/main" id="{DCCA926A-D69F-4925-97C1-F301756C8735}"/>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64</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5" name="TextBox 14">
            <a:extLst>
              <a:ext uri="{FF2B5EF4-FFF2-40B4-BE49-F238E27FC236}">
                <a16:creationId xmlns="" xmlns:a16="http://schemas.microsoft.com/office/drawing/2014/main" id="{1519CDE3-8E39-4EA9-9077-73713983EAEB}"/>
              </a:ext>
            </a:extLst>
          </p:cNvPr>
          <p:cNvSpPr txBox="1"/>
          <p:nvPr/>
        </p:nvSpPr>
        <p:spPr>
          <a:xfrm>
            <a:off x="5843157" y="1199188"/>
            <a:ext cx="6028684" cy="5074466"/>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We need to fill in more detail on our marketing activities, to be very specific about what we will do to reach our target market. First we need to </a:t>
            </a:r>
            <a:r>
              <a:rPr lang="en-US" sz="2800" b="1" dirty="0">
                <a:solidFill>
                  <a:srgbClr val="0DB14B"/>
                </a:solidFill>
                <a:latin typeface="Arial" panose="020B0604020202020204" pitchFamily="34" charset="0"/>
                <a:cs typeface="Arial" panose="020B0604020202020204" pitchFamily="34" charset="0"/>
              </a:rPr>
              <a:t>prioritize our marketing activities, </a:t>
            </a:r>
            <a:r>
              <a:rPr lang="en-US" sz="2400" dirty="0">
                <a:latin typeface="Arial" panose="020B0604020202020204" pitchFamily="34" charset="0"/>
                <a:cs typeface="Arial" panose="020B0604020202020204" pitchFamily="34" charset="0"/>
              </a:rPr>
              <a:t>based upon their importance to our marketing. The activity that we will spend the most time on and which we anticipate to be the most effective is our primary activity. Our next most effective activity is our secondary activity and so on.</a:t>
            </a:r>
          </a:p>
        </p:txBody>
      </p:sp>
      <p:sp>
        <p:nvSpPr>
          <p:cNvPr id="16" name="TextBox 15">
            <a:extLst>
              <a:ext uri="{FF2B5EF4-FFF2-40B4-BE49-F238E27FC236}">
                <a16:creationId xmlns="" xmlns:a16="http://schemas.microsoft.com/office/drawing/2014/main" id="{5C267221-9367-4AA5-82F8-9D431B203E0A}"/>
              </a:ext>
            </a:extLst>
          </p:cNvPr>
          <p:cNvSpPr txBox="1"/>
          <p:nvPr/>
        </p:nvSpPr>
        <p:spPr>
          <a:xfrm>
            <a:off x="5770418" y="34809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786346"/>
      </p:ext>
    </p:extLst>
  </p:cSld>
  <p:clrMapOvr>
    <a:masterClrMapping/>
  </p:clrMapOvr>
  <p:transition spd="slow">
    <p:cover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AA0B1AAB-F183-40A6-B446-48205607DC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725"/>
          <a:stretch/>
        </p:blipFill>
        <p:spPr>
          <a:xfrm>
            <a:off x="0" y="0"/>
            <a:ext cx="5476009" cy="6421582"/>
          </a:xfrm>
          <a:prstGeom prst="rect">
            <a:avLst/>
          </a:prstGeom>
        </p:spPr>
      </p:pic>
      <p:sp>
        <p:nvSpPr>
          <p:cNvPr id="29" name="Rectangle 28">
            <a:extLst>
              <a:ext uri="{FF2B5EF4-FFF2-40B4-BE49-F238E27FC236}">
                <a16:creationId xmlns="" xmlns:a16="http://schemas.microsoft.com/office/drawing/2014/main" id="{DB0E2E09-4B33-4FDD-BF18-7FB27FCC71DD}"/>
              </a:ext>
            </a:extLst>
          </p:cNvPr>
          <p:cNvSpPr/>
          <p:nvPr/>
        </p:nvSpPr>
        <p:spPr>
          <a:xfrm>
            <a:off x="0" y="0"/>
            <a:ext cx="5476009"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65</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pSp>
        <p:nvGrpSpPr>
          <p:cNvPr id="2" name="Group 1">
            <a:extLst>
              <a:ext uri="{FF2B5EF4-FFF2-40B4-BE49-F238E27FC236}">
                <a16:creationId xmlns="" xmlns:a16="http://schemas.microsoft.com/office/drawing/2014/main" id="{4F00B8B1-37BD-4A71-B6B9-30F2700CD575}"/>
              </a:ext>
            </a:extLst>
          </p:cNvPr>
          <p:cNvGrpSpPr/>
          <p:nvPr/>
        </p:nvGrpSpPr>
        <p:grpSpPr>
          <a:xfrm>
            <a:off x="9479728" y="1050452"/>
            <a:ext cx="1684186" cy="1607900"/>
            <a:chOff x="7915214" y="4597698"/>
            <a:chExt cx="1837581" cy="1754348"/>
          </a:xfrm>
        </p:grpSpPr>
        <p:sp>
          <p:nvSpPr>
            <p:cNvPr id="25" name="Oval 24">
              <a:extLst>
                <a:ext uri="{FF2B5EF4-FFF2-40B4-BE49-F238E27FC236}">
                  <a16:creationId xmlns="" xmlns:a16="http://schemas.microsoft.com/office/drawing/2014/main" id="{9039E784-BB25-4BEF-922C-4AED07CA4AC7}"/>
                </a:ext>
              </a:extLst>
            </p:cNvPr>
            <p:cNvSpPr/>
            <p:nvPr/>
          </p:nvSpPr>
          <p:spPr>
            <a:xfrm>
              <a:off x="7944854" y="4597698"/>
              <a:ext cx="1754348" cy="1754348"/>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 xmlns:a16="http://schemas.microsoft.com/office/drawing/2014/main" id="{4FF203B5-DCAD-4662-9784-0E8D1D457F5C}"/>
                </a:ext>
              </a:extLst>
            </p:cNvPr>
            <p:cNvSpPr txBox="1"/>
            <p:nvPr/>
          </p:nvSpPr>
          <p:spPr>
            <a:xfrm>
              <a:off x="7915214" y="5049690"/>
              <a:ext cx="1837581" cy="906684"/>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Primary Activity</a:t>
              </a:r>
            </a:p>
          </p:txBody>
        </p:sp>
      </p:grpSp>
      <p:sp>
        <p:nvSpPr>
          <p:cNvPr id="28" name="TextBox 27">
            <a:extLst>
              <a:ext uri="{FF2B5EF4-FFF2-40B4-BE49-F238E27FC236}">
                <a16:creationId xmlns="" xmlns:a16="http://schemas.microsoft.com/office/drawing/2014/main" id="{EF6F0DA9-9569-4134-BFFE-5E8C2795B643}"/>
              </a:ext>
            </a:extLst>
          </p:cNvPr>
          <p:cNvSpPr txBox="1"/>
          <p:nvPr/>
        </p:nvSpPr>
        <p:spPr>
          <a:xfrm>
            <a:off x="5770418" y="348096"/>
            <a:ext cx="6210299"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Marketing</a:t>
            </a:r>
            <a:endParaRPr lang="en-US" sz="4400" b="1"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 xmlns:a16="http://schemas.microsoft.com/office/drawing/2014/main" id="{6108E8B5-9EA4-40F7-81BF-8ECB0B8252A2}"/>
              </a:ext>
            </a:extLst>
          </p:cNvPr>
          <p:cNvGrpSpPr/>
          <p:nvPr/>
        </p:nvGrpSpPr>
        <p:grpSpPr>
          <a:xfrm>
            <a:off x="9497688" y="2820282"/>
            <a:ext cx="1684186" cy="1607900"/>
            <a:chOff x="9497688" y="2820282"/>
            <a:chExt cx="1684186" cy="1607900"/>
          </a:xfrm>
        </p:grpSpPr>
        <p:sp>
          <p:nvSpPr>
            <p:cNvPr id="32" name="Oval 31">
              <a:extLst>
                <a:ext uri="{FF2B5EF4-FFF2-40B4-BE49-F238E27FC236}">
                  <a16:creationId xmlns="" xmlns:a16="http://schemas.microsoft.com/office/drawing/2014/main" id="{57948402-AED9-47EE-B39E-1B2A3F67178D}"/>
                </a:ext>
              </a:extLst>
            </p:cNvPr>
            <p:cNvSpPr/>
            <p:nvPr/>
          </p:nvSpPr>
          <p:spPr>
            <a:xfrm>
              <a:off x="9506894" y="2820282"/>
              <a:ext cx="1607901" cy="1607900"/>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 xmlns:a16="http://schemas.microsoft.com/office/drawing/2014/main" id="{7D8AA96D-4C3C-43DF-A94A-7FFF892C07F8}"/>
                </a:ext>
              </a:extLst>
            </p:cNvPr>
            <p:cNvSpPr txBox="1"/>
            <p:nvPr/>
          </p:nvSpPr>
          <p:spPr>
            <a:xfrm>
              <a:off x="9497688" y="3294951"/>
              <a:ext cx="1684186"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Secondary Activity</a:t>
              </a:r>
            </a:p>
          </p:txBody>
        </p:sp>
      </p:grpSp>
      <p:grpSp>
        <p:nvGrpSpPr>
          <p:cNvPr id="19" name="Group 18">
            <a:extLst>
              <a:ext uri="{FF2B5EF4-FFF2-40B4-BE49-F238E27FC236}">
                <a16:creationId xmlns="" xmlns:a16="http://schemas.microsoft.com/office/drawing/2014/main" id="{E7FACE74-A8DF-4C9A-95DE-D1E9E8B62DC2}"/>
              </a:ext>
            </a:extLst>
          </p:cNvPr>
          <p:cNvGrpSpPr/>
          <p:nvPr/>
        </p:nvGrpSpPr>
        <p:grpSpPr>
          <a:xfrm>
            <a:off x="9479728" y="4595535"/>
            <a:ext cx="1684186" cy="1607900"/>
            <a:chOff x="9479728" y="4595535"/>
            <a:chExt cx="1684186" cy="1607900"/>
          </a:xfrm>
        </p:grpSpPr>
        <p:sp>
          <p:nvSpPr>
            <p:cNvPr id="41" name="Oval 40">
              <a:extLst>
                <a:ext uri="{FF2B5EF4-FFF2-40B4-BE49-F238E27FC236}">
                  <a16:creationId xmlns="" xmlns:a16="http://schemas.microsoft.com/office/drawing/2014/main" id="{948B70B2-6CAF-42AC-B6CD-9C9C3B298B4E}"/>
                </a:ext>
              </a:extLst>
            </p:cNvPr>
            <p:cNvSpPr/>
            <p:nvPr/>
          </p:nvSpPr>
          <p:spPr>
            <a:xfrm>
              <a:off x="9506894" y="4595535"/>
              <a:ext cx="1607901" cy="1607900"/>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 xmlns:a16="http://schemas.microsoft.com/office/drawing/2014/main" id="{DB80EE58-F6E0-451F-A44F-41F688DA5EB2}"/>
                </a:ext>
              </a:extLst>
            </p:cNvPr>
            <p:cNvSpPr txBox="1"/>
            <p:nvPr/>
          </p:nvSpPr>
          <p:spPr>
            <a:xfrm>
              <a:off x="9479728" y="5099662"/>
              <a:ext cx="1684186" cy="707886"/>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Supporting Activity</a:t>
              </a:r>
            </a:p>
          </p:txBody>
        </p:sp>
      </p:grpSp>
      <p:cxnSp>
        <p:nvCxnSpPr>
          <p:cNvPr id="4" name="Straight Connector 3">
            <a:extLst>
              <a:ext uri="{FF2B5EF4-FFF2-40B4-BE49-F238E27FC236}">
                <a16:creationId xmlns="" xmlns:a16="http://schemas.microsoft.com/office/drawing/2014/main" id="{ACB11362-6914-492E-B168-7BED7E56285A}"/>
              </a:ext>
            </a:extLst>
          </p:cNvPr>
          <p:cNvCxnSpPr>
            <a:cxnSpLocks/>
          </p:cNvCxnSpPr>
          <p:nvPr/>
        </p:nvCxnSpPr>
        <p:spPr>
          <a:xfrm flipV="1">
            <a:off x="8378391" y="1880211"/>
            <a:ext cx="1262120" cy="1768683"/>
          </a:xfrm>
          <a:prstGeom prst="line">
            <a:avLst/>
          </a:prstGeom>
          <a:ln w="57150">
            <a:solidFill>
              <a:srgbClr val="0DB14B"/>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4BC768B3-952B-461C-9296-FBFD4B5C924F}"/>
              </a:ext>
            </a:extLst>
          </p:cNvPr>
          <p:cNvCxnSpPr>
            <a:cxnSpLocks/>
            <a:endCxn id="45" idx="1"/>
          </p:cNvCxnSpPr>
          <p:nvPr/>
        </p:nvCxnSpPr>
        <p:spPr>
          <a:xfrm flipV="1">
            <a:off x="8359137" y="3648894"/>
            <a:ext cx="1138551" cy="7505"/>
          </a:xfrm>
          <a:prstGeom prst="line">
            <a:avLst/>
          </a:prstGeom>
          <a:ln w="57150">
            <a:solidFill>
              <a:srgbClr val="0DB14B"/>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C9473E5E-3130-4EB9-A393-7576DC63F437}"/>
              </a:ext>
            </a:extLst>
          </p:cNvPr>
          <p:cNvCxnSpPr>
            <a:cxnSpLocks/>
          </p:cNvCxnSpPr>
          <p:nvPr/>
        </p:nvCxnSpPr>
        <p:spPr>
          <a:xfrm>
            <a:off x="8382456" y="3645142"/>
            <a:ext cx="1200905" cy="1862661"/>
          </a:xfrm>
          <a:prstGeom prst="line">
            <a:avLst/>
          </a:prstGeom>
          <a:ln w="57150">
            <a:solidFill>
              <a:srgbClr val="0DB14B"/>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 xmlns:a16="http://schemas.microsoft.com/office/drawing/2014/main" id="{836C890E-B0BA-4D0F-96D7-385CBA0C3908}"/>
              </a:ext>
            </a:extLst>
          </p:cNvPr>
          <p:cNvGrpSpPr/>
          <p:nvPr/>
        </p:nvGrpSpPr>
        <p:grpSpPr>
          <a:xfrm>
            <a:off x="6096000" y="2563586"/>
            <a:ext cx="2488286" cy="2121292"/>
            <a:chOff x="6053256" y="2670449"/>
            <a:chExt cx="1455892" cy="1241166"/>
          </a:xfrm>
        </p:grpSpPr>
        <p:sp>
          <p:nvSpPr>
            <p:cNvPr id="17" name="Oval 16">
              <a:extLst>
                <a:ext uri="{FF2B5EF4-FFF2-40B4-BE49-F238E27FC236}">
                  <a16:creationId xmlns="" xmlns:a16="http://schemas.microsoft.com/office/drawing/2014/main" id="{730C84DB-2E0B-453C-8DCF-43A160EBB37B}"/>
                </a:ext>
              </a:extLst>
            </p:cNvPr>
            <p:cNvSpPr/>
            <p:nvPr/>
          </p:nvSpPr>
          <p:spPr>
            <a:xfrm>
              <a:off x="6147513" y="2670449"/>
              <a:ext cx="1241166" cy="1241166"/>
            </a:xfrm>
            <a:prstGeom prst="ellipse">
              <a:avLst/>
            </a:prstGeom>
            <a:solidFill>
              <a:srgbClr val="E76F0A"/>
            </a:solidFill>
            <a:ln w="3810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 xmlns:a16="http://schemas.microsoft.com/office/drawing/2014/main" id="{E5ECD886-5DEA-4838-8DEA-07D1D85607BF}"/>
                </a:ext>
              </a:extLst>
            </p:cNvPr>
            <p:cNvSpPr txBox="1"/>
            <p:nvPr/>
          </p:nvSpPr>
          <p:spPr>
            <a:xfrm>
              <a:off x="6053256" y="3043114"/>
              <a:ext cx="1455892" cy="55824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Marketing Activities</a:t>
              </a:r>
            </a:p>
          </p:txBody>
        </p:sp>
      </p:grpSp>
    </p:spTree>
    <p:extLst>
      <p:ext uri="{BB962C8B-B14F-4D97-AF65-F5344CB8AC3E}">
        <p14:creationId xmlns:p14="http://schemas.microsoft.com/office/powerpoint/2010/main" val="240016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90"/>
                                          </p:val>
                                        </p:tav>
                                        <p:tav tm="100000">
                                          <p:val>
                                            <p:fltVal val="0"/>
                                          </p:val>
                                        </p:tav>
                                      </p:tavLst>
                                    </p:anim>
                                    <p:animEffect transition="in" filter="fade">
                                      <p:cBhvr>
                                        <p:cTn id="21" dur="500"/>
                                        <p:tgtEl>
                                          <p:spTgt spid="2"/>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 calcmode="lin" valueType="num">
                                      <p:cBhvr>
                                        <p:cTn id="30" dur="500" fill="hold"/>
                                        <p:tgtEl>
                                          <p:spTgt spid="14"/>
                                        </p:tgtEl>
                                        <p:attrNameLst>
                                          <p:attrName>style.rotation</p:attrName>
                                        </p:attrNameLst>
                                      </p:cBhvr>
                                      <p:tavLst>
                                        <p:tav tm="0">
                                          <p:val>
                                            <p:fltVal val="90"/>
                                          </p:val>
                                        </p:tav>
                                        <p:tav tm="100000">
                                          <p:val>
                                            <p:fltVal val="0"/>
                                          </p:val>
                                        </p:tav>
                                      </p:tavLst>
                                    </p:anim>
                                    <p:animEffect transition="in" filter="fade">
                                      <p:cBhvr>
                                        <p:cTn id="31" dur="50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left)">
                                      <p:cBhvr>
                                        <p:cTn id="34" dur="500"/>
                                        <p:tgtEl>
                                          <p:spTgt spid="53"/>
                                        </p:tgtEl>
                                      </p:cBhvr>
                                    </p:animEffect>
                                  </p:childTnLst>
                                </p:cTn>
                              </p:par>
                            </p:childTnLst>
                          </p:cTn>
                        </p:par>
                        <p:par>
                          <p:cTn id="35" fill="hold">
                            <p:stCondLst>
                              <p:cond delay="2000"/>
                            </p:stCondLst>
                            <p:childTnLst>
                              <p:par>
                                <p:cTn id="36" presetID="31"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5D4B48A2-E7BA-4F9E-9170-52EE4B55AF48}"/>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5375"/>
          <a:stretch/>
        </p:blipFill>
        <p:spPr>
          <a:xfrm>
            <a:off x="0" y="3207324"/>
            <a:ext cx="6051835" cy="3221183"/>
          </a:xfr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66</a:t>
            </a:fld>
            <a:endParaRPr lang="en-US"/>
          </a:p>
        </p:txBody>
      </p:sp>
      <p:sp>
        <p:nvSpPr>
          <p:cNvPr id="14" name="TextBox 13">
            <a:extLst>
              <a:ext uri="{FF2B5EF4-FFF2-40B4-BE49-F238E27FC236}">
                <a16:creationId xmlns="" xmlns:a16="http://schemas.microsoft.com/office/drawing/2014/main" id="{27EA0548-EEBD-4EBD-9196-F14A60D87175}"/>
              </a:ext>
            </a:extLst>
          </p:cNvPr>
          <p:cNvSpPr txBox="1"/>
          <p:nvPr/>
        </p:nvSpPr>
        <p:spPr>
          <a:xfrm>
            <a:off x="553604" y="1003497"/>
            <a:ext cx="6366408"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Marketing</a:t>
            </a: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 xmlns:a16="http://schemas.microsoft.com/office/drawing/2014/main"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5C73BC9-3EC4-4448-BC76-2BB8ACA8707A}"/>
              </a:ext>
            </a:extLst>
          </p:cNvPr>
          <p:cNvSpPr txBox="1"/>
          <p:nvPr/>
        </p:nvSpPr>
        <p:spPr>
          <a:xfrm>
            <a:off x="8324397" y="3867167"/>
            <a:ext cx="3704812" cy="1824346"/>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Identify the primary, secondary and supporting marketing activities for your business.</a:t>
            </a:r>
          </a:p>
        </p:txBody>
      </p:sp>
      <p:pic>
        <p:nvPicPr>
          <p:cNvPr id="20" name="Picture 19">
            <a:extLst>
              <a:ext uri="{FF2B5EF4-FFF2-40B4-BE49-F238E27FC236}">
                <a16:creationId xmlns="" xmlns:a16="http://schemas.microsoft.com/office/drawing/2014/main"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 xmlns:a16="http://schemas.microsoft.com/office/drawing/2014/main"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 xmlns:a16="http://schemas.microsoft.com/office/drawing/2014/main"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137"/>
          <a:stretch/>
        </p:blipFill>
        <p:spPr>
          <a:xfrm>
            <a:off x="6051835" y="0"/>
            <a:ext cx="6140165" cy="3207323"/>
          </a:xfrm>
          <a:prstGeom prst="rect">
            <a:avLst/>
          </a:prstGeom>
        </p:spPr>
      </p:pic>
      <p:sp>
        <p:nvSpPr>
          <p:cNvPr id="17" name="Rectangle 16">
            <a:extLst>
              <a:ext uri="{FF2B5EF4-FFF2-40B4-BE49-F238E27FC236}">
                <a16:creationId xmlns="" xmlns:a16="http://schemas.microsoft.com/office/drawing/2014/main" id="{4EA5220D-77C4-49E5-B085-2254E0AB1674}"/>
              </a:ext>
            </a:extLst>
          </p:cNvPr>
          <p:cNvSpPr/>
          <p:nvPr/>
        </p:nvSpPr>
        <p:spPr>
          <a:xfrm>
            <a:off x="6047509" y="-13859"/>
            <a:ext cx="6150556"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071645"/>
      </p:ext>
    </p:extLst>
  </p:cSld>
  <p:clrMapOvr>
    <a:masterClrMapping/>
  </p:clrMapOvr>
  <p:transition spd="med">
    <p:pull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0DA38AEB-FE8F-4F46-ACB1-3FA83271E8B0}"/>
              </a:ext>
            </a:extLst>
          </p:cNvPr>
          <p:cNvPicPr>
            <a:picLocks noChangeAspect="1"/>
          </p:cNvPicPr>
          <p:nvPr/>
        </p:nvPicPr>
        <p:blipFill rotWithShape="1">
          <a:blip r:embed="rId2">
            <a:extLst>
              <a:ext uri="{28A0092B-C50C-407E-A947-70E740481C1C}">
                <a14:useLocalDpi xmlns:a14="http://schemas.microsoft.com/office/drawing/2010/main"/>
              </a:ext>
            </a:extLst>
          </a:blip>
          <a:srcRect t="42026" b="40469"/>
          <a:stretch/>
        </p:blipFill>
        <p:spPr>
          <a:xfrm>
            <a:off x="0" y="4788"/>
            <a:ext cx="12192000" cy="1200586"/>
          </a:xfrm>
          <a:prstGeom prst="rect">
            <a:avLst/>
          </a:prstGeom>
        </p:spPr>
      </p:pic>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67</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7" name="TextBox 26">
            <a:extLst>
              <a:ext uri="{FF2B5EF4-FFF2-40B4-BE49-F238E27FC236}">
                <a16:creationId xmlns="" xmlns:a16="http://schemas.microsoft.com/office/drawing/2014/main" id="{307ABB5C-1414-4129-9A09-52BFC6732EFA}"/>
              </a:ext>
            </a:extLst>
          </p:cNvPr>
          <p:cNvSpPr txBox="1"/>
          <p:nvPr/>
        </p:nvSpPr>
        <p:spPr>
          <a:xfrm>
            <a:off x="470727" y="1847018"/>
            <a:ext cx="11250545" cy="3970318"/>
          </a:xfrm>
          <a:prstGeom prst="rect">
            <a:avLst/>
          </a:prstGeom>
          <a:noFill/>
        </p:spPr>
        <p:txBody>
          <a:bodyPr wrap="square" rtlCol="0">
            <a:spAutoFit/>
          </a:bodyPr>
          <a:lstStyle/>
          <a:p>
            <a:pPr algn="ctr"/>
            <a:r>
              <a:rPr lang="en-US" sz="2800" b="1" dirty="0">
                <a:solidFill>
                  <a:srgbClr val="0DB14B"/>
                </a:solidFill>
                <a:latin typeface="Arial" panose="020B0604020202020204" pitchFamily="34" charset="0"/>
                <a:cs typeface="Arial" panose="020B0604020202020204" pitchFamily="34" charset="0"/>
              </a:rPr>
              <a:t>What is the activity?</a:t>
            </a:r>
          </a:p>
          <a:p>
            <a:pPr algn="ctr"/>
            <a:endParaRPr lang="en-US" sz="2800" b="1" dirty="0">
              <a:solidFill>
                <a:srgbClr val="0DB14B"/>
              </a:solidFill>
              <a:latin typeface="Arial" panose="020B0604020202020204" pitchFamily="34" charset="0"/>
              <a:cs typeface="Arial" panose="020B0604020202020204" pitchFamily="34" charset="0"/>
            </a:endParaRPr>
          </a:p>
          <a:p>
            <a:pPr algn="ctr"/>
            <a:r>
              <a:rPr lang="en-US" sz="2800" b="1" dirty="0">
                <a:solidFill>
                  <a:srgbClr val="0DB14B"/>
                </a:solidFill>
                <a:latin typeface="Arial" panose="020B0604020202020204" pitchFamily="34" charset="0"/>
                <a:cs typeface="Arial" panose="020B0604020202020204" pitchFamily="34" charset="0"/>
              </a:rPr>
              <a:t>When will you do the activity and how often will you do it?</a:t>
            </a:r>
          </a:p>
          <a:p>
            <a:pPr algn="ctr"/>
            <a:endParaRPr lang="en-US" sz="2800" b="1" dirty="0">
              <a:solidFill>
                <a:srgbClr val="0DB14B"/>
              </a:solidFill>
              <a:latin typeface="Arial" panose="020B0604020202020204" pitchFamily="34" charset="0"/>
              <a:cs typeface="Arial" panose="020B0604020202020204" pitchFamily="34" charset="0"/>
            </a:endParaRPr>
          </a:p>
          <a:p>
            <a:pPr algn="ctr"/>
            <a:r>
              <a:rPr lang="en-US" sz="2800" b="1" dirty="0">
                <a:solidFill>
                  <a:srgbClr val="0DB14B"/>
                </a:solidFill>
                <a:latin typeface="Arial" panose="020B0604020202020204" pitchFamily="34" charset="0"/>
                <a:cs typeface="Arial" panose="020B0604020202020204" pitchFamily="34" charset="0"/>
              </a:rPr>
              <a:t>How much will it cost?</a:t>
            </a:r>
          </a:p>
          <a:p>
            <a:pPr algn="ctr"/>
            <a:endParaRPr lang="en-US" sz="2800" b="1" dirty="0">
              <a:solidFill>
                <a:srgbClr val="0DB14B"/>
              </a:solidFill>
              <a:latin typeface="Arial" panose="020B0604020202020204" pitchFamily="34" charset="0"/>
              <a:cs typeface="Arial" panose="020B0604020202020204" pitchFamily="34" charset="0"/>
            </a:endParaRPr>
          </a:p>
          <a:p>
            <a:pPr algn="ctr"/>
            <a:r>
              <a:rPr lang="en-US" sz="2800" b="1" dirty="0">
                <a:solidFill>
                  <a:srgbClr val="0DB14B"/>
                </a:solidFill>
                <a:latin typeface="Arial" panose="020B0604020202020204" pitchFamily="34" charset="0"/>
                <a:cs typeface="Arial" panose="020B0604020202020204" pitchFamily="34" charset="0"/>
              </a:rPr>
              <a:t>What content and materials will you need?</a:t>
            </a:r>
          </a:p>
          <a:p>
            <a:pPr algn="ctr"/>
            <a:endParaRPr lang="en-US" sz="2800" b="1" dirty="0">
              <a:solidFill>
                <a:srgbClr val="0DB14B"/>
              </a:solidFill>
              <a:latin typeface="Arial" panose="020B0604020202020204" pitchFamily="34" charset="0"/>
              <a:cs typeface="Arial" panose="020B0604020202020204" pitchFamily="34" charset="0"/>
            </a:endParaRPr>
          </a:p>
          <a:p>
            <a:pPr algn="ctr"/>
            <a:r>
              <a:rPr lang="en-US" sz="2800" b="1" dirty="0">
                <a:solidFill>
                  <a:srgbClr val="0DB14B"/>
                </a:solidFill>
                <a:latin typeface="Arial" panose="020B0604020202020204" pitchFamily="34" charset="0"/>
                <a:cs typeface="Arial" panose="020B0604020202020204" pitchFamily="34" charset="0"/>
              </a:rPr>
              <a:t>How will you measure the results of the activity?</a:t>
            </a:r>
          </a:p>
        </p:txBody>
      </p:sp>
      <p:sp>
        <p:nvSpPr>
          <p:cNvPr id="32" name="TextBox 31">
            <a:extLst>
              <a:ext uri="{FF2B5EF4-FFF2-40B4-BE49-F238E27FC236}">
                <a16:creationId xmlns="" xmlns:a16="http://schemas.microsoft.com/office/drawing/2014/main" id="{4EB744E0-5950-49E2-82CC-5B3BA88A3F45}"/>
              </a:ext>
            </a:extLst>
          </p:cNvPr>
          <p:cNvSpPr txBox="1"/>
          <p:nvPr/>
        </p:nvSpPr>
        <p:spPr>
          <a:xfrm>
            <a:off x="381181" y="1523852"/>
            <a:ext cx="1960053" cy="646331"/>
          </a:xfrm>
          <a:prstGeom prst="rect">
            <a:avLst/>
          </a:prstGeom>
          <a:noFill/>
        </p:spPr>
        <p:txBody>
          <a:bodyPr wrap="square" rtlCol="0">
            <a:spAutoFit/>
          </a:bodyPr>
          <a:lstStyle/>
          <a:p>
            <a:r>
              <a:rPr lang="en-CA" sz="3600" b="1" dirty="0">
                <a:solidFill>
                  <a:srgbClr val="E76F0A"/>
                </a:solidFill>
                <a:latin typeface="Arial" panose="020B0604020202020204" pitchFamily="34" charset="0"/>
                <a:cs typeface="Arial" panose="020B0604020202020204" pitchFamily="34" charset="0"/>
              </a:rPr>
              <a:t>Activity</a:t>
            </a:r>
            <a:endParaRPr lang="en-US" sz="5400" b="1" dirty="0">
              <a:solidFill>
                <a:srgbClr val="E76F0A"/>
              </a:solidFill>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 xmlns:a16="http://schemas.microsoft.com/office/drawing/2014/main" id="{080CFA18-D8EB-4530-8950-2995726D068F}"/>
              </a:ext>
            </a:extLst>
          </p:cNvPr>
          <p:cNvCxnSpPr>
            <a:cxnSpLocks/>
          </p:cNvCxnSpPr>
          <p:nvPr/>
        </p:nvCxnSpPr>
        <p:spPr>
          <a:xfrm>
            <a:off x="995423" y="2500132"/>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1122E099-92BD-4349-8DE9-FA44E79BDAE0}"/>
              </a:ext>
            </a:extLst>
          </p:cNvPr>
          <p:cNvCxnSpPr>
            <a:cxnSpLocks/>
          </p:cNvCxnSpPr>
          <p:nvPr/>
        </p:nvCxnSpPr>
        <p:spPr>
          <a:xfrm>
            <a:off x="995423" y="3429000"/>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5169F5BB-EAF8-469A-A9DC-6A83120DDDEC}"/>
              </a:ext>
            </a:extLst>
          </p:cNvPr>
          <p:cNvSpPr/>
          <p:nvPr/>
        </p:nvSpPr>
        <p:spPr>
          <a:xfrm>
            <a:off x="0" y="867"/>
            <a:ext cx="12192000" cy="1200586"/>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 xmlns:a16="http://schemas.microsoft.com/office/drawing/2014/main" id="{BF6CCAC8-2D79-448A-955C-D7C1A36786A3}"/>
              </a:ext>
            </a:extLst>
          </p:cNvPr>
          <p:cNvCxnSpPr>
            <a:cxnSpLocks/>
          </p:cNvCxnSpPr>
          <p:nvPr/>
        </p:nvCxnSpPr>
        <p:spPr>
          <a:xfrm>
            <a:off x="995423" y="4253696"/>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0FC755FB-D330-4AF1-922C-384D9BBB678C}"/>
              </a:ext>
            </a:extLst>
          </p:cNvPr>
          <p:cNvCxnSpPr>
            <a:cxnSpLocks/>
          </p:cNvCxnSpPr>
          <p:nvPr/>
        </p:nvCxnSpPr>
        <p:spPr>
          <a:xfrm>
            <a:off x="995423" y="5159415"/>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87FD1491-B3E2-44FA-A317-2CCB5308FF84}"/>
              </a:ext>
            </a:extLst>
          </p:cNvPr>
          <p:cNvSpPr txBox="1"/>
          <p:nvPr/>
        </p:nvSpPr>
        <p:spPr>
          <a:xfrm>
            <a:off x="3489615" y="64932"/>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Marketing</a:t>
            </a:r>
            <a:endParaRPr lang="en-US" sz="7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75864"/>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43AD6644-019B-4EF4-AEBC-04E5AE4363A0}"/>
              </a:ext>
            </a:extLst>
          </p:cNvPr>
          <p:cNvPicPr>
            <a:picLocks noChangeAspect="1"/>
          </p:cNvPicPr>
          <p:nvPr/>
        </p:nvPicPr>
        <p:blipFill rotWithShape="1">
          <a:blip r:embed="rId2">
            <a:extLst>
              <a:ext uri="{28A0092B-C50C-407E-A947-70E740481C1C}">
                <a14:useLocalDpi xmlns:a14="http://schemas.microsoft.com/office/drawing/2010/main"/>
              </a:ext>
            </a:extLst>
          </a:blip>
          <a:srcRect t="40302" b="42193"/>
          <a:stretch/>
        </p:blipFill>
        <p:spPr>
          <a:xfrm>
            <a:off x="0" y="-2"/>
            <a:ext cx="12192000" cy="1200586"/>
          </a:xfrm>
          <a:prstGeom prst="rect">
            <a:avLst/>
          </a:prstGeom>
        </p:spPr>
      </p:pic>
      <p:sp>
        <p:nvSpPr>
          <p:cNvPr id="16" name="Rectangle 15">
            <a:extLst>
              <a:ext uri="{FF2B5EF4-FFF2-40B4-BE49-F238E27FC236}">
                <a16:creationId xmlns="" xmlns:a16="http://schemas.microsoft.com/office/drawing/2014/main" id="{95CFB785-D81E-4265-9BE9-D2732988BF71}"/>
              </a:ext>
            </a:extLst>
          </p:cNvPr>
          <p:cNvSpPr/>
          <p:nvPr/>
        </p:nvSpPr>
        <p:spPr>
          <a:xfrm>
            <a:off x="0" y="867"/>
            <a:ext cx="12192000" cy="1200586"/>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68</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64932"/>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Marketing</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7" name="TextBox 26">
            <a:extLst>
              <a:ext uri="{FF2B5EF4-FFF2-40B4-BE49-F238E27FC236}">
                <a16:creationId xmlns="" xmlns:a16="http://schemas.microsoft.com/office/drawing/2014/main" id="{307ABB5C-1414-4129-9A09-52BFC6732EFA}"/>
              </a:ext>
            </a:extLst>
          </p:cNvPr>
          <p:cNvSpPr txBox="1"/>
          <p:nvPr/>
        </p:nvSpPr>
        <p:spPr>
          <a:xfrm>
            <a:off x="470727" y="2006003"/>
            <a:ext cx="11250545" cy="4154984"/>
          </a:xfrm>
          <a:prstGeom prst="rect">
            <a:avLst/>
          </a:prstGeom>
          <a:noFill/>
        </p:spPr>
        <p:txBody>
          <a:bodyPr wrap="square" rtlCol="0">
            <a:spAutoFit/>
          </a:bodyPr>
          <a:lstStyle/>
          <a:p>
            <a:pPr algn="ctr"/>
            <a:r>
              <a:rPr lang="en-US" sz="2200" b="1" dirty="0">
                <a:solidFill>
                  <a:srgbClr val="0DB14B"/>
                </a:solidFill>
                <a:latin typeface="Arial" panose="020B0604020202020204" pitchFamily="34" charset="0"/>
                <a:cs typeface="Arial" panose="020B0604020202020204" pitchFamily="34" charset="0"/>
              </a:rPr>
              <a:t>Black and white printed flyers distributed to mail boxes in the </a:t>
            </a:r>
            <a:r>
              <a:rPr lang="en-US" sz="2200" b="1" dirty="0" err="1">
                <a:solidFill>
                  <a:srgbClr val="0DB14B"/>
                </a:solidFill>
                <a:latin typeface="Arial" panose="020B0604020202020204" pitchFamily="34" charset="0"/>
                <a:cs typeface="Arial" panose="020B0604020202020204" pitchFamily="34" charset="0"/>
              </a:rPr>
              <a:t>neighbourhood</a:t>
            </a:r>
            <a:r>
              <a:rPr lang="en-US" sz="2200" b="1" dirty="0">
                <a:solidFill>
                  <a:srgbClr val="0DB14B"/>
                </a:solidFill>
                <a:latin typeface="Arial" panose="020B0604020202020204" pitchFamily="34" charset="0"/>
                <a:cs typeface="Arial" panose="020B0604020202020204" pitchFamily="34" charset="0"/>
              </a:rPr>
              <a:t>.</a:t>
            </a:r>
          </a:p>
          <a:p>
            <a:pPr algn="ctr"/>
            <a:endParaRPr lang="en-US" sz="2200" b="1" dirty="0">
              <a:solidFill>
                <a:srgbClr val="0DB14B"/>
              </a:solidFill>
              <a:latin typeface="Arial" panose="020B0604020202020204" pitchFamily="34" charset="0"/>
              <a:cs typeface="Arial" panose="020B0604020202020204" pitchFamily="34" charset="0"/>
            </a:endParaRPr>
          </a:p>
          <a:p>
            <a:pPr algn="ctr"/>
            <a:r>
              <a:rPr lang="en-US" sz="2200" b="1" dirty="0">
                <a:solidFill>
                  <a:srgbClr val="0DB14B"/>
                </a:solidFill>
                <a:latin typeface="Arial" panose="020B0604020202020204" pitchFamily="34" charset="0"/>
                <a:cs typeface="Arial" panose="020B0604020202020204" pitchFamily="34" charset="0"/>
              </a:rPr>
              <a:t>Once a week in different </a:t>
            </a:r>
            <a:r>
              <a:rPr lang="en-US" sz="2200" b="1" dirty="0" err="1">
                <a:solidFill>
                  <a:srgbClr val="0DB14B"/>
                </a:solidFill>
                <a:latin typeface="Arial" panose="020B0604020202020204" pitchFamily="34" charset="0"/>
                <a:cs typeface="Arial" panose="020B0604020202020204" pitchFamily="34" charset="0"/>
              </a:rPr>
              <a:t>neighbourhoods</a:t>
            </a:r>
            <a:r>
              <a:rPr lang="en-US" sz="2200" b="1" dirty="0">
                <a:solidFill>
                  <a:srgbClr val="0DB14B"/>
                </a:solidFill>
                <a:latin typeface="Arial" panose="020B0604020202020204" pitchFamily="34" charset="0"/>
                <a:cs typeface="Arial" panose="020B0604020202020204" pitchFamily="34" charset="0"/>
              </a:rPr>
              <a:t> each week. Repeating each </a:t>
            </a:r>
            <a:r>
              <a:rPr lang="en-US" sz="2200" b="1" dirty="0" err="1">
                <a:solidFill>
                  <a:srgbClr val="0DB14B"/>
                </a:solidFill>
                <a:latin typeface="Arial" panose="020B0604020202020204" pitchFamily="34" charset="0"/>
                <a:cs typeface="Arial" panose="020B0604020202020204" pitchFamily="34" charset="0"/>
              </a:rPr>
              <a:t>neighbourhood</a:t>
            </a:r>
            <a:r>
              <a:rPr lang="en-US" sz="2200" b="1" dirty="0">
                <a:solidFill>
                  <a:srgbClr val="0DB14B"/>
                </a:solidFill>
                <a:latin typeface="Arial" panose="020B0604020202020204" pitchFamily="34" charset="0"/>
                <a:cs typeface="Arial" panose="020B0604020202020204" pitchFamily="34" charset="0"/>
              </a:rPr>
              <a:t> every two months.</a:t>
            </a:r>
          </a:p>
          <a:p>
            <a:pPr algn="ctr"/>
            <a:endParaRPr lang="en-US" sz="2200" b="1" dirty="0">
              <a:solidFill>
                <a:srgbClr val="0DB14B"/>
              </a:solidFill>
              <a:latin typeface="Arial" panose="020B0604020202020204" pitchFamily="34" charset="0"/>
              <a:cs typeface="Arial" panose="020B0604020202020204" pitchFamily="34" charset="0"/>
            </a:endParaRPr>
          </a:p>
          <a:p>
            <a:pPr algn="ctr"/>
            <a:r>
              <a:rPr lang="en-US" sz="2200" b="1" dirty="0">
                <a:solidFill>
                  <a:srgbClr val="0DB14B"/>
                </a:solidFill>
                <a:latin typeface="Arial" panose="020B0604020202020204" pitchFamily="34" charset="0"/>
                <a:cs typeface="Arial" panose="020B0604020202020204" pitchFamily="34" charset="0"/>
              </a:rPr>
              <a:t>1000 black and white flyers costs approximately $80.00.</a:t>
            </a:r>
          </a:p>
          <a:p>
            <a:pPr algn="ctr"/>
            <a:r>
              <a:rPr lang="en-US" sz="2200" b="1" dirty="0">
                <a:solidFill>
                  <a:srgbClr val="0DB14B"/>
                </a:solidFill>
                <a:latin typeface="Arial" panose="020B0604020202020204" pitchFamily="34" charset="0"/>
                <a:cs typeface="Arial" panose="020B0604020202020204" pitchFamily="34" charset="0"/>
              </a:rPr>
              <a:t>Time to deliver costs approximately $60.00 of our time.</a:t>
            </a:r>
          </a:p>
          <a:p>
            <a:pPr algn="ctr"/>
            <a:endParaRPr lang="en-US" sz="2200" b="1" dirty="0">
              <a:solidFill>
                <a:srgbClr val="0DB14B"/>
              </a:solidFill>
              <a:latin typeface="Arial" panose="020B0604020202020204" pitchFamily="34" charset="0"/>
              <a:cs typeface="Arial" panose="020B0604020202020204" pitchFamily="34" charset="0"/>
            </a:endParaRPr>
          </a:p>
          <a:p>
            <a:pPr algn="ctr"/>
            <a:r>
              <a:rPr lang="en-US" sz="2200" b="1" dirty="0">
                <a:solidFill>
                  <a:srgbClr val="0DB14B"/>
                </a:solidFill>
                <a:latin typeface="Arial" panose="020B0604020202020204" pitchFamily="34" charset="0"/>
                <a:cs typeface="Arial" panose="020B0604020202020204" pitchFamily="34" charset="0"/>
              </a:rPr>
              <a:t>Printed flyers.</a:t>
            </a:r>
          </a:p>
          <a:p>
            <a:pPr algn="ctr"/>
            <a:r>
              <a:rPr lang="en-US" sz="2200" b="1" dirty="0">
                <a:solidFill>
                  <a:srgbClr val="0DB14B"/>
                </a:solidFill>
                <a:latin typeface="Arial" panose="020B0604020202020204" pitchFamily="34" charset="0"/>
                <a:cs typeface="Arial" panose="020B0604020202020204" pitchFamily="34" charset="0"/>
              </a:rPr>
              <a:t>Maps of </a:t>
            </a:r>
            <a:r>
              <a:rPr lang="en-US" sz="2200" b="1" dirty="0" err="1">
                <a:solidFill>
                  <a:srgbClr val="0DB14B"/>
                </a:solidFill>
                <a:latin typeface="Arial" panose="020B0604020202020204" pitchFamily="34" charset="0"/>
                <a:cs typeface="Arial" panose="020B0604020202020204" pitchFamily="34" charset="0"/>
              </a:rPr>
              <a:t>neighbourhoods</a:t>
            </a:r>
            <a:r>
              <a:rPr lang="en-US" sz="2200" b="1" dirty="0">
                <a:solidFill>
                  <a:srgbClr val="0DB14B"/>
                </a:solidFill>
                <a:latin typeface="Arial" panose="020B0604020202020204" pitchFamily="34" charset="0"/>
                <a:cs typeface="Arial" panose="020B0604020202020204" pitchFamily="34" charset="0"/>
              </a:rPr>
              <a:t> with target market demographics.</a:t>
            </a:r>
          </a:p>
          <a:p>
            <a:pPr algn="ctr"/>
            <a:endParaRPr lang="en-US" sz="2200" b="1" dirty="0">
              <a:solidFill>
                <a:srgbClr val="0DB14B"/>
              </a:solidFill>
              <a:latin typeface="Arial" panose="020B0604020202020204" pitchFamily="34" charset="0"/>
              <a:cs typeface="Arial" panose="020B0604020202020204" pitchFamily="34" charset="0"/>
            </a:endParaRPr>
          </a:p>
          <a:p>
            <a:pPr algn="ctr"/>
            <a:r>
              <a:rPr lang="en-US" sz="2200" b="1" dirty="0">
                <a:solidFill>
                  <a:srgbClr val="0DB14B"/>
                </a:solidFill>
                <a:latin typeface="Arial" panose="020B0604020202020204" pitchFamily="34" charset="0"/>
                <a:cs typeface="Arial" panose="020B0604020202020204" pitchFamily="34" charset="0"/>
              </a:rPr>
              <a:t>Number of inquiries per </a:t>
            </a:r>
            <a:r>
              <a:rPr lang="en-US" sz="2200" b="1" dirty="0" err="1">
                <a:solidFill>
                  <a:srgbClr val="0DB14B"/>
                </a:solidFill>
                <a:latin typeface="Arial" panose="020B0604020202020204" pitchFamily="34" charset="0"/>
                <a:cs typeface="Arial" panose="020B0604020202020204" pitchFamily="34" charset="0"/>
              </a:rPr>
              <a:t>neighbourhood</a:t>
            </a:r>
            <a:r>
              <a:rPr lang="en-US" sz="2200" b="1" dirty="0">
                <a:solidFill>
                  <a:srgbClr val="0DB14B"/>
                </a:solidFill>
                <a:latin typeface="Arial" panose="020B0604020202020204" pitchFamily="34" charset="0"/>
                <a:cs typeface="Arial" panose="020B0604020202020204" pitchFamily="34" charset="0"/>
              </a:rPr>
              <a:t>.</a:t>
            </a:r>
          </a:p>
        </p:txBody>
      </p:sp>
      <p:sp>
        <p:nvSpPr>
          <p:cNvPr id="32" name="TextBox 31">
            <a:extLst>
              <a:ext uri="{FF2B5EF4-FFF2-40B4-BE49-F238E27FC236}">
                <a16:creationId xmlns="" xmlns:a16="http://schemas.microsoft.com/office/drawing/2014/main" id="{4EB744E0-5950-49E2-82CC-5B3BA88A3F45}"/>
              </a:ext>
            </a:extLst>
          </p:cNvPr>
          <p:cNvSpPr txBox="1"/>
          <p:nvPr/>
        </p:nvSpPr>
        <p:spPr>
          <a:xfrm>
            <a:off x="138113" y="1407988"/>
            <a:ext cx="1960053" cy="523220"/>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Activity</a:t>
            </a:r>
            <a:endParaRPr lang="en-US" sz="4400" b="1" dirty="0">
              <a:solidFill>
                <a:srgbClr val="E76F0A"/>
              </a:solidFill>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 xmlns:a16="http://schemas.microsoft.com/office/drawing/2014/main" id="{080CFA18-D8EB-4530-8950-2995726D068F}"/>
              </a:ext>
            </a:extLst>
          </p:cNvPr>
          <p:cNvCxnSpPr>
            <a:cxnSpLocks/>
          </p:cNvCxnSpPr>
          <p:nvPr/>
        </p:nvCxnSpPr>
        <p:spPr>
          <a:xfrm>
            <a:off x="995423" y="2500132"/>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1122E099-92BD-4349-8DE9-FA44E79BDAE0}"/>
              </a:ext>
            </a:extLst>
          </p:cNvPr>
          <p:cNvCxnSpPr>
            <a:cxnSpLocks/>
          </p:cNvCxnSpPr>
          <p:nvPr/>
        </p:nvCxnSpPr>
        <p:spPr>
          <a:xfrm>
            <a:off x="995423" y="3489767"/>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BF6CCAC8-2D79-448A-955C-D7C1A36786A3}"/>
              </a:ext>
            </a:extLst>
          </p:cNvPr>
          <p:cNvCxnSpPr>
            <a:cxnSpLocks/>
          </p:cNvCxnSpPr>
          <p:nvPr/>
        </p:nvCxnSpPr>
        <p:spPr>
          <a:xfrm>
            <a:off x="995423" y="4519914"/>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0FC755FB-D330-4AF1-922C-384D9BBB678C}"/>
              </a:ext>
            </a:extLst>
          </p:cNvPr>
          <p:cNvCxnSpPr>
            <a:cxnSpLocks/>
          </p:cNvCxnSpPr>
          <p:nvPr/>
        </p:nvCxnSpPr>
        <p:spPr>
          <a:xfrm>
            <a:off x="995422" y="5552954"/>
            <a:ext cx="10150997" cy="0"/>
          </a:xfrm>
          <a:prstGeom prst="line">
            <a:avLst/>
          </a:prstGeom>
          <a:ln w="57150">
            <a:solidFill>
              <a:srgbClr val="E76F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54353"/>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69</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92" r="2989"/>
          <a:stretch/>
        </p:blipFill>
        <p:spPr>
          <a:xfrm>
            <a:off x="-1" y="1"/>
            <a:ext cx="6096001" cy="6429086"/>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711553"/>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569865" y="3406544"/>
            <a:ext cx="5301976" cy="2630144"/>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Write additional detail for your primary, secondary and supporting marketing activities, answering all of the questions for each activity.</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1093807"/>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747174948"/>
      </p:ext>
    </p:extLst>
  </p:cSld>
  <p:clrMapOvr>
    <a:masterClrMapping/>
  </p:clrMapOvr>
  <p:transition spd="med">
    <p:pull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62514" y="360022"/>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Why Do We Need a Business Plan?</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56797" y="31666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62514" y="1280654"/>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Goes into a Business Plan?</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56797" y="1232560"/>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62514" y="229631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Business Description</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56797" y="214845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62514" y="3215761"/>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Vision Statement</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56797" y="306434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62514" y="4131651"/>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Mission Statement</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56797" y="398023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descr="A picture containing text&#10;&#10;Description automatically generated">
            <a:extLst>
              <a:ext uri="{FF2B5EF4-FFF2-40B4-BE49-F238E27FC236}">
                <a16:creationId xmlns="" xmlns:a16="http://schemas.microsoft.com/office/drawing/2014/main" id="{DC235C34-0159-4A68-866A-D552F7B4D6DC}"/>
              </a:ext>
            </a:extLst>
          </p:cNvPr>
          <p:cNvPicPr>
            <a:picLocks noChangeAspect="1"/>
          </p:cNvPicPr>
          <p:nvPr/>
        </p:nvPicPr>
        <p:blipFill rotWithShape="1">
          <a:blip r:embed="rId3">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0D0944B-2272-4F68-A017-07BBBC73488B}"/>
              </a:ext>
            </a:extLst>
          </p:cNvPr>
          <p:cNvSpPr txBox="1"/>
          <p:nvPr/>
        </p:nvSpPr>
        <p:spPr>
          <a:xfrm>
            <a:off x="1362514" y="5046033"/>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Goals and Objectives</a:t>
            </a:r>
          </a:p>
        </p:txBody>
      </p:sp>
      <p:sp>
        <p:nvSpPr>
          <p:cNvPr id="21" name="TextBox 20">
            <a:extLst>
              <a:ext uri="{FF2B5EF4-FFF2-40B4-BE49-F238E27FC236}">
                <a16:creationId xmlns="" xmlns:a16="http://schemas.microsoft.com/office/drawing/2014/main" id="{854430CA-D421-4A60-97CC-2071A2AF9D96}"/>
              </a:ext>
            </a:extLst>
          </p:cNvPr>
          <p:cNvSpPr txBox="1"/>
          <p:nvPr/>
        </p:nvSpPr>
        <p:spPr>
          <a:xfrm>
            <a:off x="656797" y="489612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239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anim calcmode="lin" valueType="num">
                                      <p:cBhvr>
                                        <p:cTn id="68" dur="500" fill="hold"/>
                                        <p:tgtEl>
                                          <p:spTgt spid="20"/>
                                        </p:tgtEl>
                                        <p:attrNameLst>
                                          <p:attrName>ppt_x</p:attrName>
                                        </p:attrNameLst>
                                      </p:cBhvr>
                                      <p:tavLst>
                                        <p:tav tm="0">
                                          <p:val>
                                            <p:strVal val="#ppt_x"/>
                                          </p:val>
                                        </p:tav>
                                        <p:tav tm="100000">
                                          <p:val>
                                            <p:strVal val="#ppt_x"/>
                                          </p:val>
                                        </p:tav>
                                      </p:tavLst>
                                    </p:anim>
                                    <p:anim calcmode="lin" valueType="num">
                                      <p:cBhvr>
                                        <p:cTn id="6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20"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896040A-21F3-41CD-918B-DF24967F13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40" r="7423" b="10423"/>
          <a:stretch/>
        </p:blipFill>
        <p:spPr>
          <a:xfrm>
            <a:off x="0" y="0"/>
            <a:ext cx="6096000" cy="6421582"/>
          </a:xfrm>
          <a:prstGeom prst="rect">
            <a:avLst/>
          </a:prstGeom>
        </p:spPr>
      </p:pic>
      <p:sp>
        <p:nvSpPr>
          <p:cNvPr id="17" name="Rectangle 16">
            <a:extLst>
              <a:ext uri="{FF2B5EF4-FFF2-40B4-BE49-F238E27FC236}">
                <a16:creationId xmlns="" xmlns:a16="http://schemas.microsoft.com/office/drawing/2014/main" id="{EF8CF455-AA1B-4B48-B3D2-D5BBB536CC8A}"/>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70</a:t>
            </a:fld>
            <a:endParaRPr lang="en-US"/>
          </a:p>
        </p:txBody>
      </p:sp>
      <p:sp>
        <p:nvSpPr>
          <p:cNvPr id="5" name="TextBox 4">
            <a:extLst>
              <a:ext uri="{FF2B5EF4-FFF2-40B4-BE49-F238E27FC236}">
                <a16:creationId xmlns="" xmlns:a16="http://schemas.microsoft.com/office/drawing/2014/main" id="{66CA1551-82B1-4AD6-BE52-1544312A0155}"/>
              </a:ext>
            </a:extLst>
          </p:cNvPr>
          <p:cNvSpPr txBox="1"/>
          <p:nvPr/>
        </p:nvSpPr>
        <p:spPr>
          <a:xfrm>
            <a:off x="6588200" y="394855"/>
            <a:ext cx="5659581"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Marketing</a:t>
            </a:r>
            <a:endParaRPr lang="en-US" sz="54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3ABA8C3A-49E6-44A3-9A0D-D8A5C8899F90}"/>
              </a:ext>
            </a:extLst>
          </p:cNvPr>
          <p:cNvSpPr txBox="1"/>
          <p:nvPr/>
        </p:nvSpPr>
        <p:spPr>
          <a:xfrm>
            <a:off x="6588199" y="1408217"/>
            <a:ext cx="5697682" cy="4698402"/>
          </a:xfrm>
          <a:prstGeom prst="rect">
            <a:avLst/>
          </a:prstGeom>
          <a:noFill/>
        </p:spPr>
        <p:txBody>
          <a:bodyPr wrap="square" rtlCol="0">
            <a:spAutoFit/>
          </a:bodyPr>
          <a:lstStyle/>
          <a:p>
            <a:pPr>
              <a:lnSpc>
                <a:spcPct val="120000"/>
              </a:lnSpc>
            </a:pPr>
            <a:r>
              <a:rPr lang="en-US" sz="2800" b="1" dirty="0">
                <a:latin typeface="Arial" panose="020B0604020202020204" pitchFamily="34" charset="0"/>
                <a:cs typeface="Arial" panose="020B0604020202020204" pitchFamily="34" charset="0"/>
              </a:rPr>
              <a:t>IMPORTANT NOTE:  If we are applying for a loan or want to attract investors, we need to create much more detailed marketing plan for our business.  You will create a more detailed marketing plan for your business in the marketing module.</a:t>
            </a:r>
          </a:p>
        </p:txBody>
      </p:sp>
      <p:pic>
        <p:nvPicPr>
          <p:cNvPr id="15" name="Picture 14">
            <a:extLst>
              <a:ext uri="{FF2B5EF4-FFF2-40B4-BE49-F238E27FC236}">
                <a16:creationId xmlns="" xmlns:a16="http://schemas.microsoft.com/office/drawing/2014/main" id="{A6E2A64D-DBC4-4816-860D-2F0F689077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484584114"/>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767ACC4-469C-4258-859B-4AB72565DD14}"/>
              </a:ext>
            </a:extLst>
          </p:cNvPr>
          <p:cNvPicPr>
            <a:picLocks noChangeAspect="1"/>
          </p:cNvPicPr>
          <p:nvPr/>
        </p:nvPicPr>
        <p:blipFill rotWithShape="1">
          <a:blip r:embed="rId2">
            <a:extLst>
              <a:ext uri="{28A0092B-C50C-407E-A947-70E740481C1C}">
                <a14:useLocalDpi xmlns:a14="http://schemas.microsoft.com/office/drawing/2010/main"/>
              </a:ext>
            </a:extLst>
          </a:blip>
          <a:srcRect t="14819" b="14709"/>
          <a:stretch/>
        </p:blipFill>
        <p:spPr>
          <a:xfrm>
            <a:off x="0" y="1596166"/>
            <a:ext cx="12192000" cy="4832922"/>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1"/>
            <a:ext cx="12192000" cy="159616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7997E00C-9CCB-45E3-849B-4F4175ACA15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71</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3489615" y="207818"/>
            <a:ext cx="5212771" cy="1200329"/>
          </a:xfrm>
          <a:prstGeom prst="rect">
            <a:avLst/>
          </a:prstGeom>
          <a:noFill/>
        </p:spPr>
        <p:txBody>
          <a:bodyPr wrap="square" rtlCol="0">
            <a:spAutoFit/>
          </a:bodyPr>
          <a:lstStyle/>
          <a:p>
            <a:pPr algn="ctr"/>
            <a:r>
              <a:rPr lang="en-CA" sz="7200" b="1" dirty="0">
                <a:solidFill>
                  <a:schemeClr val="bg1"/>
                </a:solidFill>
                <a:latin typeface="Arial" panose="020B0604020202020204" pitchFamily="34" charset="0"/>
                <a:cs typeface="Arial" panose="020B0604020202020204" pitchFamily="34" charset="0"/>
              </a:rPr>
              <a:t>Finances</a:t>
            </a:r>
            <a:endParaRPr lang="en-US" sz="72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pSp>
        <p:nvGrpSpPr>
          <p:cNvPr id="4" name="Group 3">
            <a:extLst>
              <a:ext uri="{FF2B5EF4-FFF2-40B4-BE49-F238E27FC236}">
                <a16:creationId xmlns="" xmlns:a16="http://schemas.microsoft.com/office/drawing/2014/main" id="{08C506DD-92A8-4425-8108-882981568F0D}"/>
              </a:ext>
            </a:extLst>
          </p:cNvPr>
          <p:cNvGrpSpPr/>
          <p:nvPr/>
        </p:nvGrpSpPr>
        <p:grpSpPr>
          <a:xfrm>
            <a:off x="1316952" y="1712827"/>
            <a:ext cx="3957178" cy="1446550"/>
            <a:chOff x="1316952" y="1841907"/>
            <a:chExt cx="3957178" cy="1446550"/>
          </a:xfrm>
        </p:grpSpPr>
        <p:sp>
          <p:nvSpPr>
            <p:cNvPr id="6" name="Arrow: Chevron 5">
              <a:extLst>
                <a:ext uri="{FF2B5EF4-FFF2-40B4-BE49-F238E27FC236}">
                  <a16:creationId xmlns="" xmlns:a16="http://schemas.microsoft.com/office/drawing/2014/main" id="{AC3B0B26-1621-4BA8-A471-B6C7D9600C14}"/>
                </a:ext>
              </a:extLst>
            </p:cNvPr>
            <p:cNvSpPr/>
            <p:nvPr/>
          </p:nvSpPr>
          <p:spPr>
            <a:xfrm>
              <a:off x="1512820" y="1887005"/>
              <a:ext cx="3565444" cy="1356356"/>
            </a:xfrm>
            <a:prstGeom prst="chevron">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577D47E6-CBEC-436F-8B4A-62540B28591B}"/>
                </a:ext>
              </a:extLst>
            </p:cNvPr>
            <p:cNvSpPr txBox="1"/>
            <p:nvPr/>
          </p:nvSpPr>
          <p:spPr>
            <a:xfrm>
              <a:off x="1316952" y="1841907"/>
              <a:ext cx="3957178" cy="1446550"/>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Start-Up Costs</a:t>
              </a:r>
            </a:p>
          </p:txBody>
        </p:sp>
      </p:grpSp>
      <p:grpSp>
        <p:nvGrpSpPr>
          <p:cNvPr id="3" name="Group 2">
            <a:extLst>
              <a:ext uri="{FF2B5EF4-FFF2-40B4-BE49-F238E27FC236}">
                <a16:creationId xmlns="" xmlns:a16="http://schemas.microsoft.com/office/drawing/2014/main" id="{081C9F0B-5792-47B5-A001-33D301E2A5A2}"/>
              </a:ext>
            </a:extLst>
          </p:cNvPr>
          <p:cNvGrpSpPr/>
          <p:nvPr/>
        </p:nvGrpSpPr>
        <p:grpSpPr>
          <a:xfrm>
            <a:off x="1431469" y="3344017"/>
            <a:ext cx="3957178" cy="1356356"/>
            <a:chOff x="1431469" y="3418033"/>
            <a:chExt cx="3957178" cy="1356356"/>
          </a:xfrm>
        </p:grpSpPr>
        <p:sp>
          <p:nvSpPr>
            <p:cNvPr id="14" name="Arrow: Chevron 13">
              <a:extLst>
                <a:ext uri="{FF2B5EF4-FFF2-40B4-BE49-F238E27FC236}">
                  <a16:creationId xmlns="" xmlns:a16="http://schemas.microsoft.com/office/drawing/2014/main" id="{84994540-ED5B-496D-9B23-C11214EDE8E4}"/>
                </a:ext>
              </a:extLst>
            </p:cNvPr>
            <p:cNvSpPr/>
            <p:nvPr/>
          </p:nvSpPr>
          <p:spPr>
            <a:xfrm>
              <a:off x="1557076" y="3418033"/>
              <a:ext cx="3565444" cy="1356356"/>
            </a:xfrm>
            <a:prstGeom prst="chevron">
              <a:avLst/>
            </a:prstGeom>
            <a:solidFill>
              <a:srgbClr val="E76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5C0C856A-B9F2-46ED-8140-3D5E76D699B0}"/>
                </a:ext>
              </a:extLst>
            </p:cNvPr>
            <p:cNvSpPr txBox="1"/>
            <p:nvPr/>
          </p:nvSpPr>
          <p:spPr>
            <a:xfrm>
              <a:off x="1431469" y="3711490"/>
              <a:ext cx="395717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Revenue</a:t>
              </a:r>
            </a:p>
          </p:txBody>
        </p:sp>
      </p:grpSp>
      <p:grpSp>
        <p:nvGrpSpPr>
          <p:cNvPr id="2" name="Group 1">
            <a:extLst>
              <a:ext uri="{FF2B5EF4-FFF2-40B4-BE49-F238E27FC236}">
                <a16:creationId xmlns="" xmlns:a16="http://schemas.microsoft.com/office/drawing/2014/main" id="{2AB85874-F4AF-4BBD-91D2-BE74039D1F5C}"/>
              </a:ext>
            </a:extLst>
          </p:cNvPr>
          <p:cNvGrpSpPr/>
          <p:nvPr/>
        </p:nvGrpSpPr>
        <p:grpSpPr>
          <a:xfrm>
            <a:off x="1557076" y="4936148"/>
            <a:ext cx="3957178" cy="1356356"/>
            <a:chOff x="1557076" y="4936148"/>
            <a:chExt cx="3957178" cy="1356356"/>
          </a:xfrm>
        </p:grpSpPr>
        <p:sp>
          <p:nvSpPr>
            <p:cNvPr id="18" name="Arrow: Chevron 17">
              <a:extLst>
                <a:ext uri="{FF2B5EF4-FFF2-40B4-BE49-F238E27FC236}">
                  <a16:creationId xmlns="" xmlns:a16="http://schemas.microsoft.com/office/drawing/2014/main" id="{B2404FE9-360D-4410-8FEB-4A3D3738620E}"/>
                </a:ext>
              </a:extLst>
            </p:cNvPr>
            <p:cNvSpPr/>
            <p:nvPr/>
          </p:nvSpPr>
          <p:spPr>
            <a:xfrm>
              <a:off x="1557077" y="4936148"/>
              <a:ext cx="3565444" cy="1356356"/>
            </a:xfrm>
            <a:prstGeom prst="chevron">
              <a:avLst/>
            </a:pr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1AE5C0AB-D26F-480B-A3FA-C29B120956F6}"/>
                </a:ext>
              </a:extLst>
            </p:cNvPr>
            <p:cNvSpPr txBox="1"/>
            <p:nvPr/>
          </p:nvSpPr>
          <p:spPr>
            <a:xfrm>
              <a:off x="1557076" y="5235599"/>
              <a:ext cx="395717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Expenses</a:t>
              </a:r>
            </a:p>
          </p:txBody>
        </p:sp>
      </p:grpSp>
      <p:grpSp>
        <p:nvGrpSpPr>
          <p:cNvPr id="5" name="Group 4">
            <a:extLst>
              <a:ext uri="{FF2B5EF4-FFF2-40B4-BE49-F238E27FC236}">
                <a16:creationId xmlns="" xmlns:a16="http://schemas.microsoft.com/office/drawing/2014/main" id="{3670E619-7AF1-47CF-83FB-A2D135ACD948}"/>
              </a:ext>
            </a:extLst>
          </p:cNvPr>
          <p:cNvGrpSpPr/>
          <p:nvPr/>
        </p:nvGrpSpPr>
        <p:grpSpPr>
          <a:xfrm>
            <a:off x="4830728" y="1757924"/>
            <a:ext cx="6348491" cy="1613452"/>
            <a:chOff x="4830728" y="1757924"/>
            <a:chExt cx="6348491" cy="1613452"/>
          </a:xfrm>
        </p:grpSpPr>
        <p:sp>
          <p:nvSpPr>
            <p:cNvPr id="22" name="Arrow: Chevron 21">
              <a:extLst>
                <a:ext uri="{FF2B5EF4-FFF2-40B4-BE49-F238E27FC236}">
                  <a16:creationId xmlns="" xmlns:a16="http://schemas.microsoft.com/office/drawing/2014/main" id="{8C816022-27FB-4D93-BFE5-2E9230061D1D}"/>
                </a:ext>
              </a:extLst>
            </p:cNvPr>
            <p:cNvSpPr/>
            <p:nvPr/>
          </p:nvSpPr>
          <p:spPr>
            <a:xfrm>
              <a:off x="4830728" y="1757924"/>
              <a:ext cx="6348491" cy="1356356"/>
            </a:xfrm>
            <a:prstGeom prst="chevron">
              <a:avLst/>
            </a:prstGeom>
            <a:solidFill>
              <a:srgbClr val="0DB14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793921B9-CECA-4DC1-A4C8-346327AC79E6}"/>
                </a:ext>
              </a:extLst>
            </p:cNvPr>
            <p:cNvSpPr txBox="1"/>
            <p:nvPr/>
          </p:nvSpPr>
          <p:spPr>
            <a:xfrm>
              <a:off x="5249414" y="1924826"/>
              <a:ext cx="5511116" cy="144655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How much money do we need to start our business? </a:t>
              </a:r>
            </a:p>
            <a:p>
              <a:pPr algn="ctr"/>
              <a:endParaRPr lang="en-US" sz="32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 xmlns:a16="http://schemas.microsoft.com/office/drawing/2014/main" id="{A568880C-3F50-4D1E-AEC1-4E542486B331}"/>
              </a:ext>
            </a:extLst>
          </p:cNvPr>
          <p:cNvGrpSpPr/>
          <p:nvPr/>
        </p:nvGrpSpPr>
        <p:grpSpPr>
          <a:xfrm>
            <a:off x="4830728" y="3347501"/>
            <a:ext cx="6348491" cy="1356356"/>
            <a:chOff x="4830728" y="1757924"/>
            <a:chExt cx="6348491" cy="1356356"/>
          </a:xfrm>
        </p:grpSpPr>
        <p:sp>
          <p:nvSpPr>
            <p:cNvPr id="29" name="Arrow: Chevron 28">
              <a:extLst>
                <a:ext uri="{FF2B5EF4-FFF2-40B4-BE49-F238E27FC236}">
                  <a16:creationId xmlns="" xmlns:a16="http://schemas.microsoft.com/office/drawing/2014/main" id="{5E89EF72-39F2-47BF-A951-C3675C243039}"/>
                </a:ext>
              </a:extLst>
            </p:cNvPr>
            <p:cNvSpPr/>
            <p:nvPr/>
          </p:nvSpPr>
          <p:spPr>
            <a:xfrm>
              <a:off x="4830728" y="1757924"/>
              <a:ext cx="6348491" cy="1356356"/>
            </a:xfrm>
            <a:prstGeom prst="chevron">
              <a:avLst/>
            </a:prstGeom>
            <a:solidFill>
              <a:srgbClr val="E76F0A">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44394561-02A7-4182-A5F7-2C85DEA7315D}"/>
                </a:ext>
              </a:extLst>
            </p:cNvPr>
            <p:cNvSpPr txBox="1"/>
            <p:nvPr/>
          </p:nvSpPr>
          <p:spPr>
            <a:xfrm>
              <a:off x="5249413" y="1960257"/>
              <a:ext cx="5511118"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How much money will we earn?</a:t>
              </a:r>
            </a:p>
          </p:txBody>
        </p:sp>
      </p:grpSp>
      <p:grpSp>
        <p:nvGrpSpPr>
          <p:cNvPr id="34" name="Group 33">
            <a:extLst>
              <a:ext uri="{FF2B5EF4-FFF2-40B4-BE49-F238E27FC236}">
                <a16:creationId xmlns="" xmlns:a16="http://schemas.microsoft.com/office/drawing/2014/main" id="{A781EEFB-90A2-48FA-8EC5-7BA51ACE9D4A}"/>
              </a:ext>
            </a:extLst>
          </p:cNvPr>
          <p:cNvGrpSpPr/>
          <p:nvPr/>
        </p:nvGrpSpPr>
        <p:grpSpPr>
          <a:xfrm>
            <a:off x="4830728" y="4937078"/>
            <a:ext cx="6348491" cy="1356356"/>
            <a:chOff x="4830728" y="1757924"/>
            <a:chExt cx="6348491" cy="1356356"/>
          </a:xfrm>
        </p:grpSpPr>
        <p:sp>
          <p:nvSpPr>
            <p:cNvPr id="35" name="Arrow: Chevron 34">
              <a:extLst>
                <a:ext uri="{FF2B5EF4-FFF2-40B4-BE49-F238E27FC236}">
                  <a16:creationId xmlns="" xmlns:a16="http://schemas.microsoft.com/office/drawing/2014/main" id="{D60E09FC-BE21-4D6E-8A56-E55F5AAE1F1D}"/>
                </a:ext>
              </a:extLst>
            </p:cNvPr>
            <p:cNvSpPr/>
            <p:nvPr/>
          </p:nvSpPr>
          <p:spPr>
            <a:xfrm>
              <a:off x="4830728" y="1757924"/>
              <a:ext cx="6348491" cy="1356356"/>
            </a:xfrm>
            <a:prstGeom prst="chevron">
              <a:avLst/>
            </a:prstGeom>
            <a:solidFill>
              <a:schemeClr val="tx1">
                <a:lumMod val="95000"/>
                <a:lumOff val="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61CEA882-7997-440C-B29D-5E9563E4A02B}"/>
                </a:ext>
              </a:extLst>
            </p:cNvPr>
            <p:cNvSpPr txBox="1"/>
            <p:nvPr/>
          </p:nvSpPr>
          <p:spPr>
            <a:xfrm>
              <a:off x="5502507" y="1988701"/>
              <a:ext cx="500493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How much money will we spend?</a:t>
              </a:r>
            </a:p>
          </p:txBody>
        </p:sp>
      </p:grpSp>
    </p:spTree>
    <p:extLst>
      <p:ext uri="{BB962C8B-B14F-4D97-AF65-F5344CB8AC3E}">
        <p14:creationId xmlns:p14="http://schemas.microsoft.com/office/powerpoint/2010/main" val="364805318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A07E4CE2-A890-442B-A842-17A9DF89E9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51" t="-10230" b="-14281"/>
          <a:stretch/>
        </p:blipFill>
        <p:spPr>
          <a:xfrm>
            <a:off x="6008657" y="-657726"/>
            <a:ext cx="9001836" cy="800501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72</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256568"/>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90" y="1272231"/>
            <a:ext cx="5597236" cy="446276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Note that to complete the finance part of our business plan and to manage the financials of our business we need to use simple spreadsheets that we make in Microsoft Excel or another spreadsheet applications.  If you don’t know how to use Microsoft Excel, see the </a:t>
            </a:r>
            <a:r>
              <a:rPr lang="en-US" sz="3200" b="1" dirty="0">
                <a:solidFill>
                  <a:srgbClr val="0DB14B"/>
                </a:solidFill>
                <a:latin typeface="Arial" panose="020B0604020202020204" pitchFamily="34" charset="0"/>
                <a:cs typeface="Arial" panose="020B0604020202020204" pitchFamily="34" charset="0"/>
              </a:rPr>
              <a:t>Digital Literacy </a:t>
            </a:r>
            <a:r>
              <a:rPr lang="en-US" sz="2800" dirty="0">
                <a:latin typeface="Arial" panose="020B0604020202020204" pitchFamily="34" charset="0"/>
                <a:cs typeface="Arial" panose="020B0604020202020204" pitchFamily="34" charset="0"/>
              </a:rPr>
              <a:t>module. </a:t>
            </a:r>
          </a:p>
        </p:txBody>
      </p:sp>
    </p:spTree>
    <p:extLst>
      <p:ext uri="{BB962C8B-B14F-4D97-AF65-F5344CB8AC3E}">
        <p14:creationId xmlns:p14="http://schemas.microsoft.com/office/powerpoint/2010/main" val="2406977536"/>
      </p:ext>
    </p:extLst>
  </p:cSld>
  <p:clrMapOvr>
    <a:masterClrMapping/>
  </p:clrMapOvr>
  <p:transition spd="med">
    <p:pull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DEB2BE71-AB80-4DE6-B2F4-8056635C56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51" t="-10230" b="-14281"/>
          <a:stretch/>
        </p:blipFill>
        <p:spPr>
          <a:xfrm>
            <a:off x="6008657" y="-657726"/>
            <a:ext cx="9001836" cy="8005010"/>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73</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5" name="TextBox 24">
            <a:extLst>
              <a:ext uri="{FF2B5EF4-FFF2-40B4-BE49-F238E27FC236}">
                <a16:creationId xmlns="" xmlns:a16="http://schemas.microsoft.com/office/drawing/2014/main" id="{DF1E2D3B-184C-4B5D-91CF-CC1E31EE405D}"/>
              </a:ext>
            </a:extLst>
          </p:cNvPr>
          <p:cNvSpPr txBox="1"/>
          <p:nvPr/>
        </p:nvSpPr>
        <p:spPr>
          <a:xfrm>
            <a:off x="315190" y="1381012"/>
            <a:ext cx="6168735" cy="584775"/>
          </a:xfrm>
          <a:prstGeom prst="rect">
            <a:avLst/>
          </a:prstGeom>
          <a:noFill/>
        </p:spPr>
        <p:txBody>
          <a:bodyPr wrap="square" rtlCol="0">
            <a:spAutoFit/>
          </a:bodyPr>
          <a:lstStyle/>
          <a:p>
            <a:r>
              <a:rPr lang="en-US" sz="3200" b="1" dirty="0">
                <a:solidFill>
                  <a:srgbClr val="E76F0A"/>
                </a:solidFill>
                <a:latin typeface="Arial" panose="020B0604020202020204" pitchFamily="34" charset="0"/>
                <a:cs typeface="Arial" panose="020B0604020202020204" pitchFamily="34" charset="0"/>
              </a:rPr>
              <a:t>9.1  Start-Up Costs</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315189" y="2114104"/>
            <a:ext cx="5576455" cy="3477875"/>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Here is an example of possible start-up costs, using our hypothetical business, Perfect Pet Services. Our analysis of our start-up costs should include what we are contributing as owners.  For example, the owners in this business are contributing a computer. We also have to have some working capital, cash on hand that we use to pay our expenses until some money starts coming in. </a:t>
            </a:r>
          </a:p>
        </p:txBody>
      </p:sp>
      <p:sp>
        <p:nvSpPr>
          <p:cNvPr id="15" name="TextBox 14">
            <a:extLst>
              <a:ext uri="{FF2B5EF4-FFF2-40B4-BE49-F238E27FC236}">
                <a16:creationId xmlns="" xmlns:a16="http://schemas.microsoft.com/office/drawing/2014/main" id="{45B0623D-AF32-44F3-8EF1-B60C865C7C06}"/>
              </a:ext>
            </a:extLst>
          </p:cNvPr>
          <p:cNvSpPr txBox="1"/>
          <p:nvPr/>
        </p:nvSpPr>
        <p:spPr>
          <a:xfrm>
            <a:off x="294408" y="256568"/>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4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 xmlns:a16="http://schemas.microsoft.com/office/drawing/2014/main" id="{0AB5281F-0F58-4AAB-A240-FC6A874A00C5}"/>
              </a:ext>
            </a:extLst>
          </p:cNvPr>
          <p:cNvGraphicFramePr>
            <a:graphicFrameLocks noGrp="1"/>
          </p:cNvGraphicFramePr>
          <p:nvPr>
            <p:extLst>
              <p:ext uri="{D42A27DB-BD31-4B8C-83A1-F6EECF244321}">
                <p14:modId xmlns:p14="http://schemas.microsoft.com/office/powerpoint/2010/main" val="2377873027"/>
              </p:ext>
            </p:extLst>
          </p:nvPr>
        </p:nvGraphicFramePr>
        <p:xfrm>
          <a:off x="186812" y="118220"/>
          <a:ext cx="7620002" cy="5673441"/>
        </p:xfrm>
        <a:graphic>
          <a:graphicData uri="http://schemas.openxmlformats.org/drawingml/2006/table">
            <a:tbl>
              <a:tblPr firstRow="1" bandRow="1">
                <a:tableStyleId>{5C22544A-7EE6-4342-B048-85BDC9FD1C3A}</a:tableStyleId>
              </a:tblPr>
              <a:tblGrid>
                <a:gridCol w="3810001">
                  <a:extLst>
                    <a:ext uri="{9D8B030D-6E8A-4147-A177-3AD203B41FA5}">
                      <a16:colId xmlns="" xmlns:a16="http://schemas.microsoft.com/office/drawing/2014/main" val="976167221"/>
                    </a:ext>
                  </a:extLst>
                </a:gridCol>
                <a:gridCol w="3810001">
                  <a:extLst>
                    <a:ext uri="{9D8B030D-6E8A-4147-A177-3AD203B41FA5}">
                      <a16:colId xmlns="" xmlns:a16="http://schemas.microsoft.com/office/drawing/2014/main" val="1301149341"/>
                    </a:ext>
                  </a:extLst>
                </a:gridCol>
              </a:tblGrid>
              <a:tr h="450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Expense Item</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b="1" dirty="0">
                          <a:solidFill>
                            <a:schemeClr val="bg1"/>
                          </a:solidFill>
                          <a:latin typeface="Arial" panose="020B0604020202020204" pitchFamily="34" charset="0"/>
                          <a:cs typeface="Arial" panose="020B0604020202020204" pitchFamily="34" charset="0"/>
                        </a:rPr>
                        <a:t>Cost</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extLst>
                  <a:ext uri="{0D108BD9-81ED-4DB2-BD59-A6C34878D82A}">
                    <a16:rowId xmlns="" xmlns:a16="http://schemas.microsoft.com/office/drawing/2014/main" val="2153519656"/>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Registering Business</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$100.00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824954533"/>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Legal Fees to Review Contracts</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$1,200.00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947117967"/>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Computer and Software</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$500.00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532619685"/>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Printer</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Provided by owner</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999733829"/>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Office Supplies</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$100.00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825496256"/>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Logo</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$500.00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13092554"/>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Website Domain Registration</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$200.00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00134958"/>
                  </a:ext>
                </a:extLst>
              </a:tr>
              <a:tr h="721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Website Design (simple, four pages)</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$25.00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68608117"/>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Business Cards</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$1,000.00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784142755"/>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Working Capital</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$50.00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81511558"/>
                  </a:ext>
                </a:extLst>
              </a:tr>
              <a:tr h="450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solidFill>
                            <a:srgbClr val="FFFFFF"/>
                          </a:solidFill>
                          <a:latin typeface="Arial" panose="020B0604020202020204" pitchFamily="34" charset="0"/>
                          <a:cs typeface="Arial" panose="020B0604020202020204" pitchFamily="34" charset="0"/>
                        </a:rPr>
                        <a:t>Total</a:t>
                      </a:r>
                    </a:p>
                  </a:txBody>
                  <a:tcPr marL="62614" marR="62614" marT="31307" marB="313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r">
                        <a:spcAft>
                          <a:spcPts val="0"/>
                        </a:spcAft>
                      </a:pPr>
                      <a:r>
                        <a:rPr lang="en-US" sz="2000" b="1" dirty="0">
                          <a:solidFill>
                            <a:srgbClr val="E76F0A"/>
                          </a:solidFill>
                          <a:effectLst/>
                          <a:latin typeface="Arial" panose="020B0604020202020204" pitchFamily="34" charset="0"/>
                          <a:cs typeface="Arial" panose="020B0604020202020204" pitchFamily="34" charset="0"/>
                        </a:rPr>
                        <a:t>$1,250.00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53412387"/>
                  </a:ext>
                </a:extLst>
              </a:tr>
            </a:tbl>
          </a:graphicData>
        </a:graphic>
      </p:graphicFrame>
      <p:pic>
        <p:nvPicPr>
          <p:cNvPr id="60" name="Picture 59">
            <a:extLst>
              <a:ext uri="{FF2B5EF4-FFF2-40B4-BE49-F238E27FC236}">
                <a16:creationId xmlns="" xmlns:a16="http://schemas.microsoft.com/office/drawing/2014/main" id="{1CFF2F88-C96F-4EBC-B009-84F995DA33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78" r="14704"/>
          <a:stretch/>
        </p:blipFill>
        <p:spPr>
          <a:xfrm>
            <a:off x="7934793" y="1"/>
            <a:ext cx="4257207" cy="6429086"/>
          </a:xfrm>
          <a:prstGeom prst="rect">
            <a:avLst/>
          </a:prstGeom>
        </p:spPr>
      </p:pic>
      <p:sp>
        <p:nvSpPr>
          <p:cNvPr id="44" name="Rectangle 43">
            <a:extLst>
              <a:ext uri="{FF2B5EF4-FFF2-40B4-BE49-F238E27FC236}">
                <a16:creationId xmlns="" xmlns:a16="http://schemas.microsoft.com/office/drawing/2014/main" id="{BFB154B8-55DE-4997-BE9E-776CB7EF0810}"/>
              </a:ext>
            </a:extLst>
          </p:cNvPr>
          <p:cNvSpPr/>
          <p:nvPr/>
        </p:nvSpPr>
        <p:spPr>
          <a:xfrm>
            <a:off x="7934794" y="-1"/>
            <a:ext cx="4257206" cy="6858000"/>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9F16498C-9622-476D-8851-29EFEDB2C0EA}"/>
              </a:ext>
            </a:extLst>
          </p:cNvPr>
          <p:cNvSpPr txBox="1"/>
          <p:nvPr/>
        </p:nvSpPr>
        <p:spPr>
          <a:xfrm>
            <a:off x="8288708" y="2702958"/>
            <a:ext cx="3716480" cy="1015663"/>
          </a:xfrm>
          <a:prstGeom prst="rect">
            <a:avLst/>
          </a:prstGeom>
          <a:noFill/>
        </p:spPr>
        <p:txBody>
          <a:bodyPr wrap="square" rtlCol="0">
            <a:spAutoFit/>
          </a:bodyPr>
          <a:lstStyle/>
          <a:p>
            <a:r>
              <a:rPr lang="en-CA" sz="6000" b="1" dirty="0">
                <a:solidFill>
                  <a:schemeClr val="bg1"/>
                </a:solidFill>
                <a:latin typeface="Arial" panose="020B0604020202020204" pitchFamily="34" charset="0"/>
                <a:cs typeface="Arial" panose="020B0604020202020204" pitchFamily="34" charset="0"/>
              </a:rPr>
              <a:t>Finances</a:t>
            </a:r>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74</a:t>
            </a:fld>
            <a:endParaRPr lang="en-US"/>
          </a:p>
        </p:txBody>
      </p:sp>
      <p:pic>
        <p:nvPicPr>
          <p:cNvPr id="37" name="Picture 36">
            <a:extLst>
              <a:ext uri="{FF2B5EF4-FFF2-40B4-BE49-F238E27FC236}">
                <a16:creationId xmlns="" xmlns:a16="http://schemas.microsoft.com/office/drawing/2014/main" id="{B3AF2F06-C184-4B95-9155-62411BD568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86169447"/>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89" r="7402"/>
          <a:stretch/>
        </p:blipFill>
        <p:spPr>
          <a:xfrm>
            <a:off x="0" y="0"/>
            <a:ext cx="5460642" cy="6416048"/>
          </a:xfrm>
          <a:prstGeom prst="rect">
            <a:avLst/>
          </a:prstGeom>
        </p:spPr>
      </p:pic>
      <p:sp>
        <p:nvSpPr>
          <p:cNvPr id="12" name="Rectangle 11">
            <a:extLst>
              <a:ext uri="{FF2B5EF4-FFF2-40B4-BE49-F238E27FC236}">
                <a16:creationId xmlns="" xmlns:a16="http://schemas.microsoft.com/office/drawing/2014/main" id="{823D3E1E-2C8C-42FF-97EC-7D7003981D2A}"/>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75</a:t>
            </a:fld>
            <a:endParaRPr lang="en-US"/>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064819"/>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9.2  Revenue</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11978" y="1651827"/>
            <a:ext cx="6028684" cy="4483535"/>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Here is an example of how we might project the money we will have coming in to our business, our revenue, for our first year of business, using our simple hypothetical business, Perfect Pet Services. First we have to  write down the assumptions we are making about the money that will be coming in.  Then we use these assumptions to project our revenue each month for our services or products.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C3958A5F-91A8-4C16-8E98-C81C81525606}"/>
              </a:ext>
            </a:extLst>
          </p:cNvPr>
          <p:cNvSpPr txBox="1"/>
          <p:nvPr/>
        </p:nvSpPr>
        <p:spPr>
          <a:xfrm>
            <a:off x="5780808" y="97946"/>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362745"/>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77D07477-1069-491F-86CB-ADD6D325FB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89" r="7402"/>
          <a:stretch/>
        </p:blipFill>
        <p:spPr>
          <a:xfrm>
            <a:off x="0" y="0"/>
            <a:ext cx="5460642" cy="6416048"/>
          </a:xfrm>
          <a:prstGeom prst="rect">
            <a:avLst/>
          </a:prstGeom>
        </p:spPr>
      </p:pic>
      <p:sp>
        <p:nvSpPr>
          <p:cNvPr id="15" name="Rectangle 14">
            <a:extLst>
              <a:ext uri="{FF2B5EF4-FFF2-40B4-BE49-F238E27FC236}">
                <a16:creationId xmlns="" xmlns:a16="http://schemas.microsoft.com/office/drawing/2014/main" id="{39D381B6-1197-41B4-9498-ADB4CE3D9C57}"/>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76</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11978" y="1448531"/>
            <a:ext cx="6028684" cy="4638129"/>
          </a:xfrm>
          <a:prstGeom prst="rect">
            <a:avLst/>
          </a:prstGeom>
          <a:noFill/>
        </p:spPr>
        <p:txBody>
          <a:bodyPr wrap="square" rtlCol="0">
            <a:spAutoFit/>
          </a:bodyPr>
          <a:lstStyle/>
          <a:p>
            <a:pPr>
              <a:lnSpc>
                <a:spcPct val="120000"/>
              </a:lnSpc>
            </a:pPr>
            <a:r>
              <a:rPr lang="en-US" sz="2800" b="1" dirty="0">
                <a:solidFill>
                  <a:srgbClr val="0DB14B"/>
                </a:solidFill>
                <a:latin typeface="Arial" panose="020B0604020202020204" pitchFamily="34" charset="0"/>
                <a:cs typeface="Arial" panose="020B0604020202020204" pitchFamily="34" charset="0"/>
              </a:rPr>
              <a:t>Key Assumptions:</a:t>
            </a:r>
          </a:p>
          <a:p>
            <a:pPr>
              <a:lnSpc>
                <a:spcPct val="120000"/>
              </a:lnSpc>
            </a:pPr>
            <a:r>
              <a:rPr lang="en-US" sz="2000" dirty="0">
                <a:latin typeface="Arial" panose="020B0604020202020204" pitchFamily="34" charset="0"/>
                <a:cs typeface="Arial" panose="020B0604020202020204" pitchFamily="34" charset="0"/>
              </a:rPr>
              <a:t>We will start with 4 dog walking clients and 4 pet sitting clients in the first month.  We assume that we will provide services each work day, for a total of 28 days each month.  Each month’s revenue will be calculated using the formula:  number of clients x 28 days x $20.00 per service delivery.  We will add 4 new clients a month for the first six months, two in each service.  We have two owners so we can manage up to 28 clients a day, 14 each.  Once we get to that number of clients we will only add new clients to replace clients who leave.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C3958A5F-91A8-4C16-8E98-C81C81525606}"/>
              </a:ext>
            </a:extLst>
          </p:cNvPr>
          <p:cNvSpPr txBox="1"/>
          <p:nvPr/>
        </p:nvSpPr>
        <p:spPr>
          <a:xfrm>
            <a:off x="5780808" y="97946"/>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02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D5A24E-5848-4D0E-8C29-39A8405BCAE1}"/>
              </a:ext>
            </a:extLst>
          </p:cNvPr>
          <p:cNvPicPr>
            <a:picLocks noChangeAspect="1"/>
          </p:cNvPicPr>
          <p:nvPr/>
        </p:nvPicPr>
        <p:blipFill rotWithShape="1">
          <a:blip r:embed="rId2">
            <a:extLst>
              <a:ext uri="{28A0092B-C50C-407E-A947-70E740481C1C}">
                <a14:useLocalDpi xmlns:a14="http://schemas.microsoft.com/office/drawing/2010/main"/>
              </a:ext>
            </a:extLst>
          </a:blip>
          <a:srcRect t="81353" b="1729"/>
          <a:stretch/>
        </p:blipFill>
        <p:spPr>
          <a:xfrm>
            <a:off x="0" y="-118661"/>
            <a:ext cx="12192000" cy="1160209"/>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118658"/>
            <a:ext cx="12192000" cy="1160207"/>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77</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2615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Finances</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aphicFrame>
        <p:nvGraphicFramePr>
          <p:cNvPr id="2" name="Table 1">
            <a:extLst>
              <a:ext uri="{FF2B5EF4-FFF2-40B4-BE49-F238E27FC236}">
                <a16:creationId xmlns="" xmlns:a16="http://schemas.microsoft.com/office/drawing/2014/main" id="{10776DB3-41AC-4408-91FE-A54856B302A0}"/>
              </a:ext>
            </a:extLst>
          </p:cNvPr>
          <p:cNvGraphicFramePr>
            <a:graphicFrameLocks noGrp="1"/>
          </p:cNvGraphicFramePr>
          <p:nvPr>
            <p:extLst>
              <p:ext uri="{D42A27DB-BD31-4B8C-83A1-F6EECF244321}">
                <p14:modId xmlns:p14="http://schemas.microsoft.com/office/powerpoint/2010/main" val="1578368878"/>
              </p:ext>
            </p:extLst>
          </p:nvPr>
        </p:nvGraphicFramePr>
        <p:xfrm>
          <a:off x="162793" y="1278425"/>
          <a:ext cx="11866417" cy="4513228"/>
        </p:xfrm>
        <a:graphic>
          <a:graphicData uri="http://schemas.openxmlformats.org/drawingml/2006/table">
            <a:tbl>
              <a:tblPr firstRow="1" bandRow="1">
                <a:tableStyleId>{5C22544A-7EE6-4342-B048-85BDC9FD1C3A}</a:tableStyleId>
              </a:tblPr>
              <a:tblGrid>
                <a:gridCol w="1409195">
                  <a:extLst>
                    <a:ext uri="{9D8B030D-6E8A-4147-A177-3AD203B41FA5}">
                      <a16:colId xmlns="" xmlns:a16="http://schemas.microsoft.com/office/drawing/2014/main" val="3525545131"/>
                    </a:ext>
                  </a:extLst>
                </a:gridCol>
                <a:gridCol w="870700">
                  <a:extLst>
                    <a:ext uri="{9D8B030D-6E8A-4147-A177-3AD203B41FA5}">
                      <a16:colId xmlns="" xmlns:a16="http://schemas.microsoft.com/office/drawing/2014/main" val="4240043601"/>
                    </a:ext>
                  </a:extLst>
                </a:gridCol>
                <a:gridCol w="871502">
                  <a:extLst>
                    <a:ext uri="{9D8B030D-6E8A-4147-A177-3AD203B41FA5}">
                      <a16:colId xmlns="" xmlns:a16="http://schemas.microsoft.com/office/drawing/2014/main" val="4117471627"/>
                    </a:ext>
                  </a:extLst>
                </a:gridCol>
                <a:gridCol w="871502">
                  <a:extLst>
                    <a:ext uri="{9D8B030D-6E8A-4147-A177-3AD203B41FA5}">
                      <a16:colId xmlns="" xmlns:a16="http://schemas.microsoft.com/office/drawing/2014/main" val="3429694612"/>
                    </a:ext>
                  </a:extLst>
                </a:gridCol>
                <a:gridCol w="871502">
                  <a:extLst>
                    <a:ext uri="{9D8B030D-6E8A-4147-A177-3AD203B41FA5}">
                      <a16:colId xmlns="" xmlns:a16="http://schemas.microsoft.com/office/drawing/2014/main" val="4046949186"/>
                    </a:ext>
                  </a:extLst>
                </a:gridCol>
                <a:gridCol w="871502">
                  <a:extLst>
                    <a:ext uri="{9D8B030D-6E8A-4147-A177-3AD203B41FA5}">
                      <a16:colId xmlns="" xmlns:a16="http://schemas.microsoft.com/office/drawing/2014/main" val="3205971880"/>
                    </a:ext>
                  </a:extLst>
                </a:gridCol>
                <a:gridCol w="871502">
                  <a:extLst>
                    <a:ext uri="{9D8B030D-6E8A-4147-A177-3AD203B41FA5}">
                      <a16:colId xmlns="" xmlns:a16="http://schemas.microsoft.com/office/drawing/2014/main" val="463771553"/>
                    </a:ext>
                  </a:extLst>
                </a:gridCol>
                <a:gridCol w="871502">
                  <a:extLst>
                    <a:ext uri="{9D8B030D-6E8A-4147-A177-3AD203B41FA5}">
                      <a16:colId xmlns="" xmlns:a16="http://schemas.microsoft.com/office/drawing/2014/main" val="980997061"/>
                    </a:ext>
                  </a:extLst>
                </a:gridCol>
                <a:gridCol w="871502">
                  <a:extLst>
                    <a:ext uri="{9D8B030D-6E8A-4147-A177-3AD203B41FA5}">
                      <a16:colId xmlns="" xmlns:a16="http://schemas.microsoft.com/office/drawing/2014/main" val="3007635340"/>
                    </a:ext>
                  </a:extLst>
                </a:gridCol>
                <a:gridCol w="871502">
                  <a:extLst>
                    <a:ext uri="{9D8B030D-6E8A-4147-A177-3AD203B41FA5}">
                      <a16:colId xmlns="" xmlns:a16="http://schemas.microsoft.com/office/drawing/2014/main" val="1458988282"/>
                    </a:ext>
                  </a:extLst>
                </a:gridCol>
                <a:gridCol w="871502">
                  <a:extLst>
                    <a:ext uri="{9D8B030D-6E8A-4147-A177-3AD203B41FA5}">
                      <a16:colId xmlns="" xmlns:a16="http://schemas.microsoft.com/office/drawing/2014/main" val="3626620640"/>
                    </a:ext>
                  </a:extLst>
                </a:gridCol>
                <a:gridCol w="871502">
                  <a:extLst>
                    <a:ext uri="{9D8B030D-6E8A-4147-A177-3AD203B41FA5}">
                      <a16:colId xmlns="" xmlns:a16="http://schemas.microsoft.com/office/drawing/2014/main" val="1244789316"/>
                    </a:ext>
                  </a:extLst>
                </a:gridCol>
                <a:gridCol w="871502">
                  <a:extLst>
                    <a:ext uri="{9D8B030D-6E8A-4147-A177-3AD203B41FA5}">
                      <a16:colId xmlns="" xmlns:a16="http://schemas.microsoft.com/office/drawing/2014/main" val="239466731"/>
                    </a:ext>
                  </a:extLst>
                </a:gridCol>
              </a:tblGrid>
              <a:tr h="1128307">
                <a:tc>
                  <a:txBody>
                    <a:bodyPr/>
                    <a:lstStyle/>
                    <a:p>
                      <a:pPr algn="ctr"/>
                      <a:r>
                        <a:rPr lang="en-CA" sz="1800" dirty="0">
                          <a:latin typeface="Arial" panose="020B0604020202020204" pitchFamily="34" charset="0"/>
                          <a:cs typeface="Arial" panose="020B0604020202020204" pitchFamily="34" charset="0"/>
                        </a:rPr>
                        <a:t>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r>
                        <a:rPr lang="en-CA" sz="1800" dirty="0">
                          <a:latin typeface="Arial" panose="020B0604020202020204" pitchFamily="34" charset="0"/>
                          <a:cs typeface="Arial" panose="020B0604020202020204" pitchFamily="34" charset="0"/>
                        </a:rPr>
                        <a:t>Month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latin typeface="Arial" panose="020B0604020202020204" pitchFamily="34" charset="0"/>
                          <a:cs typeface="Arial" panose="020B0604020202020204" pitchFamily="34" charset="0"/>
                        </a:rPr>
                        <a:t>Month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extLst>
                  <a:ext uri="{0D108BD9-81ED-4DB2-BD59-A6C34878D82A}">
                    <a16:rowId xmlns="" xmlns:a16="http://schemas.microsoft.com/office/drawing/2014/main" val="3175744243"/>
                  </a:ext>
                </a:extLst>
              </a:tr>
              <a:tr h="1128307">
                <a:tc>
                  <a:txBody>
                    <a:bodyPr/>
                    <a:lstStyle/>
                    <a:p>
                      <a:pPr algn="ctr"/>
                      <a:r>
                        <a:rPr lang="en-CA" sz="1800" b="1" dirty="0">
                          <a:solidFill>
                            <a:schemeClr val="bg1"/>
                          </a:solidFill>
                          <a:latin typeface="Arial" panose="020B0604020202020204" pitchFamily="34" charset="0"/>
                          <a:cs typeface="Arial" panose="020B0604020202020204" pitchFamily="34" charset="0"/>
                        </a:rPr>
                        <a:t>Dog Walking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$2240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$3360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$4480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$6720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312794185"/>
                  </a:ext>
                </a:extLst>
              </a:tr>
              <a:tr h="1128307">
                <a:tc>
                  <a:txBody>
                    <a:bodyPr/>
                    <a:lstStyle/>
                    <a:p>
                      <a:pPr algn="ctr"/>
                      <a:r>
                        <a:rPr lang="en-CA" sz="1800" b="1" dirty="0">
                          <a:solidFill>
                            <a:schemeClr val="bg1"/>
                          </a:solidFill>
                          <a:latin typeface="Arial" panose="020B0604020202020204" pitchFamily="34" charset="0"/>
                          <a:cs typeface="Arial" panose="020B0604020202020204" pitchFamily="34" charset="0"/>
                        </a:rPr>
                        <a:t>Pet Sitting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$2240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$3360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$4480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$5600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$6720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$7840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4128586112"/>
                  </a:ext>
                </a:extLst>
              </a:tr>
              <a:tr h="1128307">
                <a:tc>
                  <a:txBody>
                    <a:bodyPr/>
                    <a:lstStyle/>
                    <a:p>
                      <a:pPr algn="ctr"/>
                      <a:r>
                        <a:rPr lang="en-CA" sz="1800" b="1" dirty="0">
                          <a:solidFill>
                            <a:schemeClr val="bg1"/>
                          </a:solidFill>
                          <a:latin typeface="Arial" panose="020B0604020202020204" pitchFamily="34" charset="0"/>
                          <a:cs typeface="Arial" panose="020B0604020202020204" pitchFamily="34" charset="0"/>
                        </a:rPr>
                        <a:t>Total</a:t>
                      </a:r>
                    </a:p>
                    <a:p>
                      <a:pPr algn="ctr"/>
                      <a:endParaRPr lang="en-CA" sz="18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$4480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$6720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$8960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$13,440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400" b="1" dirty="0">
                          <a:solidFill>
                            <a:srgbClr val="E76F0A"/>
                          </a:solidFill>
                          <a:latin typeface="Arial" panose="020B0604020202020204" pitchFamily="34" charset="0"/>
                          <a:cs typeface="Arial" panose="020B0604020202020204" pitchFamily="34" charset="0"/>
                        </a:rPr>
                        <a:t>$15,680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235085462"/>
                  </a:ext>
                </a:extLst>
              </a:tr>
            </a:tbl>
          </a:graphicData>
        </a:graphic>
      </p:graphicFrame>
    </p:spTree>
    <p:extLst>
      <p:ext uri="{BB962C8B-B14F-4D97-AF65-F5344CB8AC3E}">
        <p14:creationId xmlns:p14="http://schemas.microsoft.com/office/powerpoint/2010/main" val="1897469810"/>
      </p:ext>
    </p:extLst>
  </p:cSld>
  <p:clrMapOvr>
    <a:masterClrMapping/>
  </p:clrMapOvr>
  <p:transition spd="med">
    <p:pull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69E04A6-6ED8-481D-9CF3-E5E9B11C24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89" r="7402"/>
          <a:stretch/>
        </p:blipFill>
        <p:spPr>
          <a:xfrm>
            <a:off x="0" y="0"/>
            <a:ext cx="5460642" cy="6416048"/>
          </a:xfrm>
          <a:prstGeom prst="rect">
            <a:avLst/>
          </a:prstGeom>
        </p:spPr>
      </p:pic>
      <p:sp>
        <p:nvSpPr>
          <p:cNvPr id="15" name="Rectangle 14">
            <a:extLst>
              <a:ext uri="{FF2B5EF4-FFF2-40B4-BE49-F238E27FC236}">
                <a16:creationId xmlns="" xmlns:a16="http://schemas.microsoft.com/office/drawing/2014/main" id="{F4D958A9-7DB1-4854-B81E-3793345692A9}"/>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78</a:t>
            </a:fld>
            <a:endParaRPr lang="en-US"/>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064819"/>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9.3  Expenses</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11978" y="1743536"/>
            <a:ext cx="6028684" cy="4181337"/>
          </a:xfrm>
          <a:prstGeom prst="rect">
            <a:avLst/>
          </a:prstGeom>
          <a:noFill/>
        </p:spPr>
        <p:txBody>
          <a:bodyPr wrap="square" rtlCol="0">
            <a:spAutoFit/>
          </a:bodyPr>
          <a:lstStyle/>
          <a:p>
            <a:pPr>
              <a:lnSpc>
                <a:spcPct val="120000"/>
              </a:lnSpc>
            </a:pPr>
            <a:r>
              <a:rPr lang="en-US" sz="2800" dirty="0">
                <a:latin typeface="Arial" panose="020B0604020202020204" pitchFamily="34" charset="0"/>
                <a:cs typeface="Arial" panose="020B0604020202020204" pitchFamily="34" charset="0"/>
              </a:rPr>
              <a:t>Here is an example of how we might project the money we will have coming out of our business, our expenses, for our first year of business, using Perfect Pet Services. Because it is a simple, home-based business it does not have a lot of expenses.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C3958A5F-91A8-4C16-8E98-C81C81525606}"/>
              </a:ext>
            </a:extLst>
          </p:cNvPr>
          <p:cNvSpPr txBox="1"/>
          <p:nvPr/>
        </p:nvSpPr>
        <p:spPr>
          <a:xfrm>
            <a:off x="5780808" y="97946"/>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032411"/>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D5A24E-5848-4D0E-8C29-39A8405BCAE1}"/>
              </a:ext>
            </a:extLst>
          </p:cNvPr>
          <p:cNvPicPr>
            <a:picLocks noChangeAspect="1"/>
          </p:cNvPicPr>
          <p:nvPr/>
        </p:nvPicPr>
        <p:blipFill rotWithShape="1">
          <a:blip r:embed="rId2">
            <a:extLst>
              <a:ext uri="{28A0092B-C50C-407E-A947-70E740481C1C}">
                <a14:useLocalDpi xmlns:a14="http://schemas.microsoft.com/office/drawing/2010/main"/>
              </a:ext>
            </a:extLst>
          </a:blip>
          <a:srcRect t="32214" b="58270"/>
          <a:stretch/>
        </p:blipFill>
        <p:spPr>
          <a:xfrm>
            <a:off x="0" y="0"/>
            <a:ext cx="12192000" cy="1160206"/>
          </a:xfrm>
          <a:prstGeom prst="rect">
            <a:avLst/>
          </a:prstGeom>
        </p:spPr>
      </p:pic>
      <p:sp>
        <p:nvSpPr>
          <p:cNvPr id="12" name="Rectangle 11">
            <a:extLst>
              <a:ext uri="{FF2B5EF4-FFF2-40B4-BE49-F238E27FC236}">
                <a16:creationId xmlns="" xmlns:a16="http://schemas.microsoft.com/office/drawing/2014/main" id="{8D96EC8C-F907-4845-9A57-49367FD64A51}"/>
              </a:ext>
            </a:extLst>
          </p:cNvPr>
          <p:cNvSpPr/>
          <p:nvPr/>
        </p:nvSpPr>
        <p:spPr>
          <a:xfrm>
            <a:off x="0" y="0"/>
            <a:ext cx="12192000" cy="1160207"/>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Finances</a:t>
            </a:r>
            <a:endParaRPr lang="en-US" sz="5400" b="1" dirty="0">
              <a:solidFill>
                <a:schemeClr val="bg1"/>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 xmlns:a16="http://schemas.microsoft.com/office/drawing/2014/main" id="{10776DB3-41AC-4408-91FE-A54856B302A0}"/>
              </a:ext>
            </a:extLst>
          </p:cNvPr>
          <p:cNvGraphicFramePr>
            <a:graphicFrameLocks noGrp="1"/>
          </p:cNvGraphicFramePr>
          <p:nvPr>
            <p:extLst>
              <p:ext uri="{D42A27DB-BD31-4B8C-83A1-F6EECF244321}">
                <p14:modId xmlns:p14="http://schemas.microsoft.com/office/powerpoint/2010/main" val="2150061123"/>
              </p:ext>
            </p:extLst>
          </p:nvPr>
        </p:nvGraphicFramePr>
        <p:xfrm>
          <a:off x="162793" y="1278424"/>
          <a:ext cx="11866417" cy="4513229"/>
        </p:xfrm>
        <a:graphic>
          <a:graphicData uri="http://schemas.openxmlformats.org/drawingml/2006/table">
            <a:tbl>
              <a:tblPr firstRow="1" bandRow="1">
                <a:tableStyleId>{5C22544A-7EE6-4342-B048-85BDC9FD1C3A}</a:tableStyleId>
              </a:tblPr>
              <a:tblGrid>
                <a:gridCol w="1409195">
                  <a:extLst>
                    <a:ext uri="{9D8B030D-6E8A-4147-A177-3AD203B41FA5}">
                      <a16:colId xmlns="" xmlns:a16="http://schemas.microsoft.com/office/drawing/2014/main" val="3525545131"/>
                    </a:ext>
                  </a:extLst>
                </a:gridCol>
                <a:gridCol w="870700">
                  <a:extLst>
                    <a:ext uri="{9D8B030D-6E8A-4147-A177-3AD203B41FA5}">
                      <a16:colId xmlns="" xmlns:a16="http://schemas.microsoft.com/office/drawing/2014/main" val="4240043601"/>
                    </a:ext>
                  </a:extLst>
                </a:gridCol>
                <a:gridCol w="871502">
                  <a:extLst>
                    <a:ext uri="{9D8B030D-6E8A-4147-A177-3AD203B41FA5}">
                      <a16:colId xmlns="" xmlns:a16="http://schemas.microsoft.com/office/drawing/2014/main" val="4117471627"/>
                    </a:ext>
                  </a:extLst>
                </a:gridCol>
                <a:gridCol w="871502">
                  <a:extLst>
                    <a:ext uri="{9D8B030D-6E8A-4147-A177-3AD203B41FA5}">
                      <a16:colId xmlns="" xmlns:a16="http://schemas.microsoft.com/office/drawing/2014/main" val="3429694612"/>
                    </a:ext>
                  </a:extLst>
                </a:gridCol>
                <a:gridCol w="871502">
                  <a:extLst>
                    <a:ext uri="{9D8B030D-6E8A-4147-A177-3AD203B41FA5}">
                      <a16:colId xmlns="" xmlns:a16="http://schemas.microsoft.com/office/drawing/2014/main" val="4046949186"/>
                    </a:ext>
                  </a:extLst>
                </a:gridCol>
                <a:gridCol w="871502">
                  <a:extLst>
                    <a:ext uri="{9D8B030D-6E8A-4147-A177-3AD203B41FA5}">
                      <a16:colId xmlns="" xmlns:a16="http://schemas.microsoft.com/office/drawing/2014/main" val="3205971880"/>
                    </a:ext>
                  </a:extLst>
                </a:gridCol>
                <a:gridCol w="871502">
                  <a:extLst>
                    <a:ext uri="{9D8B030D-6E8A-4147-A177-3AD203B41FA5}">
                      <a16:colId xmlns="" xmlns:a16="http://schemas.microsoft.com/office/drawing/2014/main" val="463771553"/>
                    </a:ext>
                  </a:extLst>
                </a:gridCol>
                <a:gridCol w="871502">
                  <a:extLst>
                    <a:ext uri="{9D8B030D-6E8A-4147-A177-3AD203B41FA5}">
                      <a16:colId xmlns="" xmlns:a16="http://schemas.microsoft.com/office/drawing/2014/main" val="980997061"/>
                    </a:ext>
                  </a:extLst>
                </a:gridCol>
                <a:gridCol w="871502">
                  <a:extLst>
                    <a:ext uri="{9D8B030D-6E8A-4147-A177-3AD203B41FA5}">
                      <a16:colId xmlns="" xmlns:a16="http://schemas.microsoft.com/office/drawing/2014/main" val="3007635340"/>
                    </a:ext>
                  </a:extLst>
                </a:gridCol>
                <a:gridCol w="871502">
                  <a:extLst>
                    <a:ext uri="{9D8B030D-6E8A-4147-A177-3AD203B41FA5}">
                      <a16:colId xmlns="" xmlns:a16="http://schemas.microsoft.com/office/drawing/2014/main" val="1458988282"/>
                    </a:ext>
                  </a:extLst>
                </a:gridCol>
                <a:gridCol w="871502">
                  <a:extLst>
                    <a:ext uri="{9D8B030D-6E8A-4147-A177-3AD203B41FA5}">
                      <a16:colId xmlns="" xmlns:a16="http://schemas.microsoft.com/office/drawing/2014/main" val="3626620640"/>
                    </a:ext>
                  </a:extLst>
                </a:gridCol>
                <a:gridCol w="871502">
                  <a:extLst>
                    <a:ext uri="{9D8B030D-6E8A-4147-A177-3AD203B41FA5}">
                      <a16:colId xmlns="" xmlns:a16="http://schemas.microsoft.com/office/drawing/2014/main" val="1244789316"/>
                    </a:ext>
                  </a:extLst>
                </a:gridCol>
                <a:gridCol w="871502">
                  <a:extLst>
                    <a:ext uri="{9D8B030D-6E8A-4147-A177-3AD203B41FA5}">
                      <a16:colId xmlns="" xmlns:a16="http://schemas.microsoft.com/office/drawing/2014/main" val="239466731"/>
                    </a:ext>
                  </a:extLst>
                </a:gridCol>
              </a:tblGrid>
              <a:tr h="537789">
                <a:tc>
                  <a:txBody>
                    <a:bodyPr/>
                    <a:lstStyle/>
                    <a:p>
                      <a:pPr algn="ctr"/>
                      <a:r>
                        <a:rPr lang="en-CA" sz="1200" dirty="0">
                          <a:latin typeface="Arial" panose="020B0604020202020204" pitchFamily="34" charset="0"/>
                          <a:cs typeface="Arial" panose="020B0604020202020204" pitchFamily="34" charset="0"/>
                        </a:rPr>
                        <a:t>Expenses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r>
                        <a:rPr lang="en-CA" sz="1400" dirty="0">
                          <a:latin typeface="Arial" panose="020B0604020202020204" pitchFamily="34" charset="0"/>
                          <a:cs typeface="Arial" panose="020B0604020202020204" pitchFamily="34" charset="0"/>
                        </a:rPr>
                        <a:t>Month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latin typeface="Arial" panose="020B0604020202020204" pitchFamily="34" charset="0"/>
                          <a:cs typeface="Arial" panose="020B0604020202020204" pitchFamily="34" charset="0"/>
                        </a:rPr>
                        <a:t>Month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extLst>
                  <a:ext uri="{0D108BD9-81ED-4DB2-BD59-A6C34878D82A}">
                    <a16:rowId xmlns="" xmlns:a16="http://schemas.microsoft.com/office/drawing/2014/main" val="3175744243"/>
                  </a:ext>
                </a:extLst>
              </a:tr>
              <a:tr h="308518">
                <a:tc>
                  <a:txBody>
                    <a:bodyPr/>
                    <a:lstStyle/>
                    <a:p>
                      <a:pPr algn="ctr"/>
                      <a:r>
                        <a:rPr lang="en-CA" sz="1200" b="1" dirty="0">
                          <a:solidFill>
                            <a:schemeClr val="bg1"/>
                          </a:solidFill>
                          <a:latin typeface="Arial" panose="020B0604020202020204" pitchFamily="34" charset="0"/>
                          <a:cs typeface="Arial" panose="020B0604020202020204" pitchFamily="34" charset="0"/>
                        </a:rPr>
                        <a:t>Accounting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CA" sz="1100" b="1" dirty="0">
                        <a:solidFill>
                          <a:srgbClr val="E76F0A"/>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CA" sz="1100" b="1" dirty="0">
                          <a:solidFill>
                            <a:srgbClr val="E76F0A"/>
                          </a:solidFill>
                          <a:latin typeface="Arial" panose="020B0604020202020204" pitchFamily="34" charset="0"/>
                          <a:cs typeface="Arial" panose="020B0604020202020204" pitchFamily="34" charset="0"/>
                        </a:rPr>
                        <a:t>$1700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312794185"/>
                  </a:ext>
                </a:extLst>
              </a:tr>
              <a:tr h="308518">
                <a:tc>
                  <a:txBody>
                    <a:bodyPr/>
                    <a:lstStyle/>
                    <a:p>
                      <a:pPr algn="ctr"/>
                      <a:r>
                        <a:rPr lang="en-CA" sz="1200" b="1" dirty="0">
                          <a:solidFill>
                            <a:schemeClr val="bg1"/>
                          </a:solidFill>
                          <a:latin typeface="Arial" panose="020B0604020202020204" pitchFamily="34" charset="0"/>
                          <a:cs typeface="Arial" panose="020B0604020202020204" pitchFamily="34" charset="0"/>
                        </a:rPr>
                        <a:t>Cell Phones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4128586112"/>
                  </a:ext>
                </a:extLst>
              </a:tr>
              <a:tr h="308518">
                <a:tc>
                  <a:txBody>
                    <a:bodyPr/>
                    <a:lstStyle/>
                    <a:p>
                      <a:pPr algn="ctr"/>
                      <a:r>
                        <a:rPr lang="en-CA" sz="1200" b="1" dirty="0">
                          <a:solidFill>
                            <a:schemeClr val="bg1"/>
                          </a:solidFill>
                          <a:latin typeface="Arial" panose="020B0604020202020204" pitchFamily="34" charset="0"/>
                          <a:cs typeface="Arial" panose="020B0604020202020204" pitchFamily="34" charset="0"/>
                        </a:rPr>
                        <a:t>Insurance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 </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 </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 </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 </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 </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$1200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235085462"/>
                  </a:ext>
                </a:extLst>
              </a:tr>
              <a:tr h="308518">
                <a:tc>
                  <a:txBody>
                    <a:bodyPr/>
                    <a:lstStyle/>
                    <a:p>
                      <a:pPr algn="ctr"/>
                      <a:r>
                        <a:rPr lang="en-CA" sz="1200" b="1" dirty="0">
                          <a:solidFill>
                            <a:schemeClr val="bg1"/>
                          </a:solidFill>
                          <a:latin typeface="Arial" panose="020B0604020202020204" pitchFamily="34" charset="0"/>
                          <a:cs typeface="Arial" panose="020B0604020202020204" pitchFamily="34" charset="0"/>
                        </a:rPr>
                        <a:t>Internet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180173009"/>
                  </a:ext>
                </a:extLst>
              </a:tr>
              <a:tr h="486570">
                <a:tc>
                  <a:txBody>
                    <a:bodyPr/>
                    <a:lstStyle/>
                    <a:p>
                      <a:pPr algn="ctr"/>
                      <a:r>
                        <a:rPr lang="en-CA" sz="1200" b="1" dirty="0">
                          <a:solidFill>
                            <a:schemeClr val="bg1"/>
                          </a:solidFill>
                          <a:latin typeface="Arial" panose="020B0604020202020204" pitchFamily="34" charset="0"/>
                          <a:cs typeface="Arial" panose="020B0604020202020204" pitchFamily="34" charset="0"/>
                        </a:rPr>
                        <a:t>Motor Vehicles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79114807"/>
                  </a:ext>
                </a:extLst>
              </a:tr>
              <a:tr h="486570">
                <a:tc>
                  <a:txBody>
                    <a:bodyPr/>
                    <a:lstStyle/>
                    <a:p>
                      <a:pPr algn="ctr"/>
                      <a:r>
                        <a:rPr lang="en-CA" sz="1200" b="1" dirty="0">
                          <a:solidFill>
                            <a:schemeClr val="bg1"/>
                          </a:solidFill>
                          <a:latin typeface="Arial" panose="020B0604020202020204" pitchFamily="34" charset="0"/>
                          <a:cs typeface="Arial" panose="020B0604020202020204" pitchFamily="34" charset="0"/>
                        </a:rPr>
                        <a:t>Office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$50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$50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$50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913852581"/>
                  </a:ext>
                </a:extLst>
              </a:tr>
              <a:tr h="486570">
                <a:tc>
                  <a:txBody>
                    <a:bodyPr/>
                    <a:lstStyle/>
                    <a:p>
                      <a:pPr algn="ctr"/>
                      <a:r>
                        <a:rPr lang="en-CA" sz="1200" b="1" dirty="0">
                          <a:solidFill>
                            <a:schemeClr val="bg1"/>
                          </a:solidFill>
                          <a:latin typeface="Arial" panose="020B0604020202020204" pitchFamily="34" charset="0"/>
                          <a:cs typeface="Arial" panose="020B0604020202020204" pitchFamily="34" charset="0"/>
                        </a:rPr>
                        <a:t>Dog Walking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$100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$100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852229577"/>
                  </a:ext>
                </a:extLst>
              </a:tr>
              <a:tr h="486570">
                <a:tc>
                  <a:txBody>
                    <a:bodyPr/>
                    <a:lstStyle/>
                    <a:p>
                      <a:pPr algn="ctr"/>
                      <a:r>
                        <a:rPr lang="en-CA" sz="1200" b="1" dirty="0">
                          <a:solidFill>
                            <a:schemeClr val="bg1"/>
                          </a:solidFill>
                          <a:latin typeface="Arial" panose="020B0604020202020204" pitchFamily="34" charset="0"/>
                          <a:cs typeface="Arial" panose="020B0604020202020204" pitchFamily="34" charset="0"/>
                        </a:rPr>
                        <a:t>Print Advertising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$40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$40</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$40</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779735051"/>
                  </a:ext>
                </a:extLst>
              </a:tr>
              <a:tr h="486570">
                <a:tc>
                  <a:txBody>
                    <a:bodyPr/>
                    <a:lstStyle/>
                    <a:p>
                      <a:pPr algn="ctr"/>
                      <a:r>
                        <a:rPr lang="en-CA" sz="1200" b="1" dirty="0">
                          <a:solidFill>
                            <a:schemeClr val="bg1"/>
                          </a:solidFill>
                          <a:latin typeface="Arial" panose="020B0604020202020204" pitchFamily="34" charset="0"/>
                          <a:cs typeface="Arial" panose="020B0604020202020204" pitchFamily="34" charset="0"/>
                        </a:rPr>
                        <a:t>Website Hosting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$35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$35</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$35</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065635788"/>
                  </a:ext>
                </a:extLst>
              </a:tr>
              <a:tr h="308518">
                <a:tc>
                  <a:txBody>
                    <a:bodyPr/>
                    <a:lstStyle/>
                    <a:p>
                      <a:pPr algn="ctr"/>
                      <a:r>
                        <a:rPr lang="en-CA" sz="1200" b="1" dirty="0">
                          <a:solidFill>
                            <a:schemeClr val="bg1"/>
                          </a:solidFill>
                          <a:latin typeface="Arial" panose="020B0604020202020204" pitchFamily="34" charset="0"/>
                          <a:cs typeface="Arial" panose="020B060402020202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a:solidFill>
                            <a:srgbClr val="E76F0A"/>
                          </a:solidFill>
                          <a:effectLst/>
                          <a:latin typeface="Arial" panose="020B0604020202020204" pitchFamily="34" charset="0"/>
                          <a:cs typeface="Arial" panose="020B0604020202020204" pitchFamily="34" charset="0"/>
                        </a:rPr>
                        <a:t>$655</a:t>
                      </a:r>
                      <a:endParaRPr lang="en-US" sz="20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$655</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200" b="1" dirty="0">
                          <a:solidFill>
                            <a:srgbClr val="E76F0A"/>
                          </a:solidFill>
                          <a:effectLst/>
                          <a:latin typeface="Arial" panose="020B0604020202020204" pitchFamily="34" charset="0"/>
                          <a:cs typeface="Arial" panose="020B0604020202020204" pitchFamily="34" charset="0"/>
                        </a:rPr>
                        <a:t>$3555</a:t>
                      </a:r>
                      <a:endParaRPr lang="en-US" sz="20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723736762"/>
                  </a:ext>
                </a:extLst>
              </a:tr>
            </a:tbl>
          </a:graphicData>
        </a:graphic>
      </p:graphicFrame>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652187406"/>
      </p:ext>
    </p:extLst>
  </p:cSld>
  <p:clrMapOvr>
    <a:masterClrMapping/>
  </p:clrMapOvr>
  <p:transition spd="med">
    <p:pull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a:t>
            </a:fld>
            <a:endParaRPr lang="en-US"/>
          </a:p>
        </p:txBody>
      </p:sp>
      <p:sp>
        <p:nvSpPr>
          <p:cNvPr id="12" name="Oval 11">
            <a:extLst>
              <a:ext uri="{FF2B5EF4-FFF2-40B4-BE49-F238E27FC236}">
                <a16:creationId xmlns="" xmlns:a16="http://schemas.microsoft.com/office/drawing/2014/main" id="{C6697580-9D57-40FE-B04D-DBE453A64A22}"/>
              </a:ext>
            </a:extLst>
          </p:cNvPr>
          <p:cNvSpPr/>
          <p:nvPr/>
        </p:nvSpPr>
        <p:spPr>
          <a:xfrm>
            <a:off x="6244936" y="-467481"/>
            <a:ext cx="6204570" cy="6204570"/>
          </a:xfrm>
          <a:prstGeom prst="ellipse">
            <a:avLst/>
          </a:prstGeom>
          <a:solidFill>
            <a:schemeClr val="bg1"/>
          </a:solidFill>
          <a:ln w="762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62514" y="215979"/>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Target Market</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513056" y="66317"/>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62514" y="105944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Marketing</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513056" y="909784"/>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62514" y="190739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Finance</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513056" y="1753251"/>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9.</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62514" y="2765189"/>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Operations</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513056" y="2596718"/>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10.</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62514" y="3448603"/>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Building a Basic Business Plan</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513056" y="3440185"/>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11.</a:t>
            </a:r>
            <a:endParaRPr lang="en-US" sz="4000" b="1" dirty="0">
              <a:solidFill>
                <a:srgbClr val="E76F0A"/>
              </a:solidFill>
              <a:latin typeface="Arial" panose="020B0604020202020204" pitchFamily="34" charset="0"/>
              <a:cs typeface="Arial" panose="020B0604020202020204" pitchFamily="34" charset="0"/>
            </a:endParaRPr>
          </a:p>
        </p:txBody>
      </p:sp>
      <p:pic>
        <p:nvPicPr>
          <p:cNvPr id="47" name="Picture 46" descr="A picture containing text&#10;&#10;Description automatically generated">
            <a:extLst>
              <a:ext uri="{FF2B5EF4-FFF2-40B4-BE49-F238E27FC236}">
                <a16:creationId xmlns="" xmlns:a16="http://schemas.microsoft.com/office/drawing/2014/main" id="{DC235C34-0159-4A68-866A-D552F7B4D6DC}"/>
              </a:ext>
            </a:extLst>
          </p:cNvPr>
          <p:cNvPicPr>
            <a:picLocks noChangeAspect="1"/>
          </p:cNvPicPr>
          <p:nvPr/>
        </p:nvPicPr>
        <p:blipFill rotWithShape="1">
          <a:blip r:embed="rId3">
            <a:extLst>
              <a:ext uri="{28A0092B-C50C-407E-A947-70E740481C1C}">
                <a14:useLocalDpi xmlns:a14="http://schemas.microsoft.com/office/drawing/2010/main"/>
              </a:ext>
            </a:extLst>
          </a:blip>
          <a:srcRect l="16647" r="16647"/>
          <a:stretch/>
        </p:blipFill>
        <p:spPr>
          <a:xfrm>
            <a:off x="6284890" y="-437156"/>
            <a:ext cx="6138932" cy="6135330"/>
          </a:xfrm>
          <a:prstGeom prst="ellipse">
            <a:avLst/>
          </a:prstGeom>
        </p:spPr>
      </p:pic>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Workshop Agenda</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0D0944B-2272-4F68-A017-07BBBC73488B}"/>
              </a:ext>
            </a:extLst>
          </p:cNvPr>
          <p:cNvSpPr txBox="1"/>
          <p:nvPr/>
        </p:nvSpPr>
        <p:spPr>
          <a:xfrm>
            <a:off x="1362514" y="4427651"/>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 Up</a:t>
            </a:r>
          </a:p>
        </p:txBody>
      </p:sp>
      <p:sp>
        <p:nvSpPr>
          <p:cNvPr id="21" name="TextBox 20">
            <a:extLst>
              <a:ext uri="{FF2B5EF4-FFF2-40B4-BE49-F238E27FC236}">
                <a16:creationId xmlns="" xmlns:a16="http://schemas.microsoft.com/office/drawing/2014/main" id="{854430CA-D421-4A60-97CC-2071A2AF9D96}"/>
              </a:ext>
            </a:extLst>
          </p:cNvPr>
          <p:cNvSpPr txBox="1"/>
          <p:nvPr/>
        </p:nvSpPr>
        <p:spPr>
          <a:xfrm>
            <a:off x="513056" y="4283652"/>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12.</a:t>
            </a:r>
            <a:endParaRPr lang="en-US" sz="4000" b="1" dirty="0">
              <a:solidFill>
                <a:srgbClr val="E76F0A"/>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E38E5A24-F9C5-4D77-8D75-145CE62646E3}"/>
              </a:ext>
            </a:extLst>
          </p:cNvPr>
          <p:cNvSpPr txBox="1"/>
          <p:nvPr/>
        </p:nvSpPr>
        <p:spPr>
          <a:xfrm>
            <a:off x="513056" y="5127122"/>
            <a:ext cx="908292" cy="707886"/>
          </a:xfrm>
          <a:prstGeom prst="rect">
            <a:avLst/>
          </a:prstGeom>
          <a:noFill/>
        </p:spPr>
        <p:txBody>
          <a:bodyPr wrap="square" rtlCol="0">
            <a:spAutoFit/>
          </a:bodyPr>
          <a:lstStyle/>
          <a:p>
            <a:pPr algn="r"/>
            <a:r>
              <a:rPr lang="en-CA" sz="4000" b="1" dirty="0">
                <a:solidFill>
                  <a:srgbClr val="E76F0A"/>
                </a:solidFill>
                <a:latin typeface="Arial" panose="020B0604020202020204" pitchFamily="34" charset="0"/>
                <a:cs typeface="Arial" panose="020B0604020202020204" pitchFamily="34" charset="0"/>
              </a:rPr>
              <a:t>13.</a:t>
            </a:r>
            <a:endParaRPr lang="en-US" sz="4000" b="1" dirty="0">
              <a:solidFill>
                <a:srgbClr val="E76F0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8BFB9391-832D-4FDD-AB83-B2FAA2ADC0F7}"/>
              </a:ext>
            </a:extLst>
          </p:cNvPr>
          <p:cNvSpPr txBox="1"/>
          <p:nvPr/>
        </p:nvSpPr>
        <p:spPr>
          <a:xfrm>
            <a:off x="1372463" y="528101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Additional Resources</a:t>
            </a:r>
          </a:p>
        </p:txBody>
      </p:sp>
    </p:spTree>
    <p:extLst>
      <p:ext uri="{BB962C8B-B14F-4D97-AF65-F5344CB8AC3E}">
        <p14:creationId xmlns:p14="http://schemas.microsoft.com/office/powerpoint/2010/main" val="3025082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anim calcmode="lin" valueType="num">
                                      <p:cBhvr>
                                        <p:cTn id="68" dur="500" fill="hold"/>
                                        <p:tgtEl>
                                          <p:spTgt spid="20"/>
                                        </p:tgtEl>
                                        <p:attrNameLst>
                                          <p:attrName>ppt_x</p:attrName>
                                        </p:attrNameLst>
                                      </p:cBhvr>
                                      <p:tavLst>
                                        <p:tav tm="0">
                                          <p:val>
                                            <p:strVal val="#ppt_x"/>
                                          </p:val>
                                        </p:tav>
                                        <p:tav tm="100000">
                                          <p:val>
                                            <p:strVal val="#ppt_x"/>
                                          </p:val>
                                        </p:tav>
                                      </p:tavLst>
                                    </p:anim>
                                    <p:anim calcmode="lin" valueType="num">
                                      <p:cBhvr>
                                        <p:cTn id="69" dur="500" fill="hold"/>
                                        <p:tgtEl>
                                          <p:spTgt spid="20"/>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anim calcmode="lin" valueType="num">
                                      <p:cBhvr>
                                        <p:cTn id="74" dur="500" fill="hold"/>
                                        <p:tgtEl>
                                          <p:spTgt spid="22"/>
                                        </p:tgtEl>
                                        <p:attrNameLst>
                                          <p:attrName>ppt_x</p:attrName>
                                        </p:attrNameLst>
                                      </p:cBhvr>
                                      <p:tavLst>
                                        <p:tav tm="0">
                                          <p:val>
                                            <p:strVal val="#ppt_x"/>
                                          </p:val>
                                        </p:tav>
                                        <p:tav tm="100000">
                                          <p:val>
                                            <p:strVal val="#ppt_x"/>
                                          </p:val>
                                        </p:tav>
                                      </p:tavLst>
                                    </p:anim>
                                    <p:anim calcmode="lin" valueType="num">
                                      <p:cBhvr>
                                        <p:cTn id="75" dur="500" fill="hold"/>
                                        <p:tgtEl>
                                          <p:spTgt spid="2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anim calcmode="lin" valueType="num">
                                      <p:cBhvr>
                                        <p:cTn id="79" dur="500" fill="hold"/>
                                        <p:tgtEl>
                                          <p:spTgt spid="23"/>
                                        </p:tgtEl>
                                        <p:attrNameLst>
                                          <p:attrName>ppt_x</p:attrName>
                                        </p:attrNameLst>
                                      </p:cBhvr>
                                      <p:tavLst>
                                        <p:tav tm="0">
                                          <p:val>
                                            <p:strVal val="#ppt_x"/>
                                          </p:val>
                                        </p:tav>
                                        <p:tav tm="100000">
                                          <p:val>
                                            <p:strVal val="#ppt_x"/>
                                          </p:val>
                                        </p:tav>
                                      </p:tavLst>
                                    </p:anim>
                                    <p:anim calcmode="lin" valueType="num">
                                      <p:cBhvr>
                                        <p:cTn id="8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20" grpId="0"/>
      <p:bldP spid="21" grpId="0"/>
      <p:bldP spid="22" grpId="0"/>
      <p:bldP spid="2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ED04C782-C47C-40E9-8469-E8DF391013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489" r="7402"/>
          <a:stretch/>
        </p:blipFill>
        <p:spPr>
          <a:xfrm>
            <a:off x="0" y="0"/>
            <a:ext cx="5460642" cy="6416048"/>
          </a:xfrm>
          <a:prstGeom prst="rect">
            <a:avLst/>
          </a:prstGeom>
        </p:spPr>
      </p:pic>
      <p:sp>
        <p:nvSpPr>
          <p:cNvPr id="16" name="Rectangle 15">
            <a:extLst>
              <a:ext uri="{FF2B5EF4-FFF2-40B4-BE49-F238E27FC236}">
                <a16:creationId xmlns="" xmlns:a16="http://schemas.microsoft.com/office/drawing/2014/main" id="{217D16FD-5375-4BF6-B225-684E3704DCE4}"/>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80</a:t>
            </a:fld>
            <a:endParaRPr lang="en-US"/>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91200" y="1064819"/>
            <a:ext cx="6168735" cy="523220"/>
          </a:xfrm>
          <a:prstGeom prst="rect">
            <a:avLst/>
          </a:prstGeom>
          <a:noFill/>
        </p:spPr>
        <p:txBody>
          <a:bodyPr wrap="square" rtlCol="0">
            <a:spAutoFit/>
          </a:bodyPr>
          <a:lstStyle/>
          <a:p>
            <a:r>
              <a:rPr lang="en-US" sz="2800" b="1" dirty="0">
                <a:solidFill>
                  <a:srgbClr val="E76F0A"/>
                </a:solidFill>
                <a:latin typeface="Arial" panose="020B0604020202020204" pitchFamily="34" charset="0"/>
                <a:cs typeface="Arial" panose="020B0604020202020204" pitchFamily="34" charset="0"/>
              </a:rPr>
              <a:t>9.4  Cash Flow</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811978" y="1657764"/>
            <a:ext cx="6028684" cy="4490396"/>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We can then put our revenue and expenses together to identify the flow of money we will have in our business, our cash flow. Our cash flow is both an overview and a detailed analysis of our business.  It tells the story of what enters our bank account and what leaves our bank account on a month-by-month basis. Our cash flow should never show a negative number at the end of the month because a lack of cash will then need to be covered, by a line of credit or another source of cash. One of the main reason businesses fail is because they have negative cash flow.</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1" name="TextBox 10">
            <a:extLst>
              <a:ext uri="{FF2B5EF4-FFF2-40B4-BE49-F238E27FC236}">
                <a16:creationId xmlns="" xmlns:a16="http://schemas.microsoft.com/office/drawing/2014/main" id="{C3958A5F-91A8-4C16-8E98-C81C81525606}"/>
              </a:ext>
            </a:extLst>
          </p:cNvPr>
          <p:cNvSpPr txBox="1"/>
          <p:nvPr/>
        </p:nvSpPr>
        <p:spPr>
          <a:xfrm>
            <a:off x="5780808" y="97946"/>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728981"/>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D5A24E-5848-4D0E-8C29-39A8405BCAE1}"/>
              </a:ext>
            </a:extLst>
          </p:cNvPr>
          <p:cNvPicPr>
            <a:picLocks noChangeAspect="1"/>
          </p:cNvPicPr>
          <p:nvPr/>
        </p:nvPicPr>
        <p:blipFill rotWithShape="1">
          <a:blip r:embed="rId2">
            <a:extLst>
              <a:ext uri="{28A0092B-C50C-407E-A947-70E740481C1C}">
                <a14:useLocalDpi xmlns:a14="http://schemas.microsoft.com/office/drawing/2010/main"/>
              </a:ext>
            </a:extLst>
          </a:blip>
          <a:srcRect t="34191" b="48914"/>
          <a:stretch/>
        </p:blipFill>
        <p:spPr>
          <a:xfrm>
            <a:off x="0" y="1526"/>
            <a:ext cx="12192000" cy="1158681"/>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160207"/>
          </a:xfrm>
          <a:prstGeom prst="rect">
            <a:avLst/>
          </a:prstGeom>
          <a:solidFill>
            <a:srgbClr val="0DB14B">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81</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162792" y="118219"/>
            <a:ext cx="11866418" cy="923330"/>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Finances</a:t>
            </a:r>
            <a:endParaRPr lang="en-US" sz="54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graphicFrame>
        <p:nvGraphicFramePr>
          <p:cNvPr id="2" name="Table 1">
            <a:extLst>
              <a:ext uri="{FF2B5EF4-FFF2-40B4-BE49-F238E27FC236}">
                <a16:creationId xmlns="" xmlns:a16="http://schemas.microsoft.com/office/drawing/2014/main" id="{10776DB3-41AC-4408-91FE-A54856B302A0}"/>
              </a:ext>
            </a:extLst>
          </p:cNvPr>
          <p:cNvGraphicFramePr>
            <a:graphicFrameLocks noGrp="1"/>
          </p:cNvGraphicFramePr>
          <p:nvPr>
            <p:extLst>
              <p:ext uri="{D42A27DB-BD31-4B8C-83A1-F6EECF244321}">
                <p14:modId xmlns:p14="http://schemas.microsoft.com/office/powerpoint/2010/main" val="1750130353"/>
              </p:ext>
            </p:extLst>
          </p:nvPr>
        </p:nvGraphicFramePr>
        <p:xfrm>
          <a:off x="162793" y="1278425"/>
          <a:ext cx="11866417" cy="4513228"/>
        </p:xfrm>
        <a:graphic>
          <a:graphicData uri="http://schemas.openxmlformats.org/drawingml/2006/table">
            <a:tbl>
              <a:tblPr firstRow="1" bandRow="1">
                <a:tableStyleId>{5C22544A-7EE6-4342-B048-85BDC9FD1C3A}</a:tableStyleId>
              </a:tblPr>
              <a:tblGrid>
                <a:gridCol w="1409195">
                  <a:extLst>
                    <a:ext uri="{9D8B030D-6E8A-4147-A177-3AD203B41FA5}">
                      <a16:colId xmlns="" xmlns:a16="http://schemas.microsoft.com/office/drawing/2014/main" val="3525545131"/>
                    </a:ext>
                  </a:extLst>
                </a:gridCol>
                <a:gridCol w="870700">
                  <a:extLst>
                    <a:ext uri="{9D8B030D-6E8A-4147-A177-3AD203B41FA5}">
                      <a16:colId xmlns="" xmlns:a16="http://schemas.microsoft.com/office/drawing/2014/main" val="4240043601"/>
                    </a:ext>
                  </a:extLst>
                </a:gridCol>
                <a:gridCol w="871502">
                  <a:extLst>
                    <a:ext uri="{9D8B030D-6E8A-4147-A177-3AD203B41FA5}">
                      <a16:colId xmlns="" xmlns:a16="http://schemas.microsoft.com/office/drawing/2014/main" val="4117471627"/>
                    </a:ext>
                  </a:extLst>
                </a:gridCol>
                <a:gridCol w="871502">
                  <a:extLst>
                    <a:ext uri="{9D8B030D-6E8A-4147-A177-3AD203B41FA5}">
                      <a16:colId xmlns="" xmlns:a16="http://schemas.microsoft.com/office/drawing/2014/main" val="3429694612"/>
                    </a:ext>
                  </a:extLst>
                </a:gridCol>
                <a:gridCol w="871502">
                  <a:extLst>
                    <a:ext uri="{9D8B030D-6E8A-4147-A177-3AD203B41FA5}">
                      <a16:colId xmlns="" xmlns:a16="http://schemas.microsoft.com/office/drawing/2014/main" val="4046949186"/>
                    </a:ext>
                  </a:extLst>
                </a:gridCol>
                <a:gridCol w="871502">
                  <a:extLst>
                    <a:ext uri="{9D8B030D-6E8A-4147-A177-3AD203B41FA5}">
                      <a16:colId xmlns="" xmlns:a16="http://schemas.microsoft.com/office/drawing/2014/main" val="3205971880"/>
                    </a:ext>
                  </a:extLst>
                </a:gridCol>
                <a:gridCol w="871502">
                  <a:extLst>
                    <a:ext uri="{9D8B030D-6E8A-4147-A177-3AD203B41FA5}">
                      <a16:colId xmlns="" xmlns:a16="http://schemas.microsoft.com/office/drawing/2014/main" val="463771553"/>
                    </a:ext>
                  </a:extLst>
                </a:gridCol>
                <a:gridCol w="871502">
                  <a:extLst>
                    <a:ext uri="{9D8B030D-6E8A-4147-A177-3AD203B41FA5}">
                      <a16:colId xmlns="" xmlns:a16="http://schemas.microsoft.com/office/drawing/2014/main" val="980997061"/>
                    </a:ext>
                  </a:extLst>
                </a:gridCol>
                <a:gridCol w="871502">
                  <a:extLst>
                    <a:ext uri="{9D8B030D-6E8A-4147-A177-3AD203B41FA5}">
                      <a16:colId xmlns="" xmlns:a16="http://schemas.microsoft.com/office/drawing/2014/main" val="3007635340"/>
                    </a:ext>
                  </a:extLst>
                </a:gridCol>
                <a:gridCol w="871502">
                  <a:extLst>
                    <a:ext uri="{9D8B030D-6E8A-4147-A177-3AD203B41FA5}">
                      <a16:colId xmlns="" xmlns:a16="http://schemas.microsoft.com/office/drawing/2014/main" val="1458988282"/>
                    </a:ext>
                  </a:extLst>
                </a:gridCol>
                <a:gridCol w="871502">
                  <a:extLst>
                    <a:ext uri="{9D8B030D-6E8A-4147-A177-3AD203B41FA5}">
                      <a16:colId xmlns="" xmlns:a16="http://schemas.microsoft.com/office/drawing/2014/main" val="3626620640"/>
                    </a:ext>
                  </a:extLst>
                </a:gridCol>
                <a:gridCol w="871502">
                  <a:extLst>
                    <a:ext uri="{9D8B030D-6E8A-4147-A177-3AD203B41FA5}">
                      <a16:colId xmlns="" xmlns:a16="http://schemas.microsoft.com/office/drawing/2014/main" val="1244789316"/>
                    </a:ext>
                  </a:extLst>
                </a:gridCol>
                <a:gridCol w="871502">
                  <a:extLst>
                    <a:ext uri="{9D8B030D-6E8A-4147-A177-3AD203B41FA5}">
                      <a16:colId xmlns="" xmlns:a16="http://schemas.microsoft.com/office/drawing/2014/main" val="239466731"/>
                    </a:ext>
                  </a:extLst>
                </a:gridCol>
              </a:tblGrid>
              <a:tr h="1128307">
                <a:tc>
                  <a:txBody>
                    <a:bodyPr/>
                    <a:lstStyle/>
                    <a:p>
                      <a:pPr algn="ctr">
                        <a:spcAft>
                          <a:spcPts val="0"/>
                        </a:spcAft>
                      </a:pPr>
                      <a:r>
                        <a:rPr lang="en-US" sz="1800" b="1" dirty="0">
                          <a:effectLst/>
                          <a:latin typeface="Arial" panose="020B0604020202020204" pitchFamily="34" charset="0"/>
                          <a:cs typeface="Arial" panose="020B0604020202020204" pitchFamily="34" charset="0"/>
                        </a:rPr>
                        <a:t>Cash Flow</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dirty="0">
                          <a:effectLst/>
                          <a:latin typeface="Arial" panose="020B0604020202020204" pitchFamily="34" charset="0"/>
                          <a:cs typeface="Arial" panose="020B0604020202020204" pitchFamily="34" charset="0"/>
                        </a:rPr>
                        <a:t>Month</a:t>
                      </a:r>
                      <a:endParaRPr lang="en-US" sz="3200" b="1" dirty="0">
                        <a:effectLst/>
                        <a:latin typeface="Arial" panose="020B0604020202020204" pitchFamily="34" charset="0"/>
                        <a:cs typeface="Arial" panose="020B0604020202020204" pitchFamily="34" charset="0"/>
                      </a:endParaRPr>
                    </a:p>
                    <a:p>
                      <a:pPr algn="ctr">
                        <a:spcAft>
                          <a:spcPts val="0"/>
                        </a:spcAft>
                      </a:pPr>
                      <a:r>
                        <a:rPr lang="en-US" sz="1800" b="1" dirty="0">
                          <a:effectLst/>
                          <a:latin typeface="Arial" panose="020B0604020202020204" pitchFamily="34" charset="0"/>
                          <a:cs typeface="Arial" panose="020B0604020202020204" pitchFamily="34" charset="0"/>
                        </a:rPr>
                        <a:t>1</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dirty="0">
                          <a:effectLst/>
                          <a:latin typeface="Arial" panose="020B0604020202020204" pitchFamily="34" charset="0"/>
                          <a:cs typeface="Arial" panose="020B0604020202020204" pitchFamily="34" charset="0"/>
                        </a:rPr>
                        <a:t>Month 2</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3</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4</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5</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6</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7</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8</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9</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10</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a:effectLst/>
                          <a:latin typeface="Arial" panose="020B0604020202020204" pitchFamily="34" charset="0"/>
                          <a:cs typeface="Arial" panose="020B0604020202020204" pitchFamily="34" charset="0"/>
                        </a:rPr>
                        <a:t>Month 11</a:t>
                      </a:r>
                      <a:endParaRPr lang="en-US" sz="32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800" b="1" dirty="0">
                          <a:effectLst/>
                          <a:latin typeface="Arial" panose="020B0604020202020204" pitchFamily="34" charset="0"/>
                          <a:cs typeface="Arial" panose="020B0604020202020204" pitchFamily="34" charset="0"/>
                        </a:rPr>
                        <a:t>Month 12</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extLst>
                  <a:ext uri="{0D108BD9-81ED-4DB2-BD59-A6C34878D82A}">
                    <a16:rowId xmlns="" xmlns:a16="http://schemas.microsoft.com/office/drawing/2014/main" val="3175744243"/>
                  </a:ext>
                </a:extLst>
              </a:tr>
              <a:tr h="1128307">
                <a:tc>
                  <a:txBody>
                    <a:bodyPr/>
                    <a:lstStyle/>
                    <a:p>
                      <a:pPr algn="ctr">
                        <a:spcAft>
                          <a:spcPts val="0"/>
                        </a:spcAft>
                      </a:pPr>
                      <a:r>
                        <a:rPr lang="en-US" sz="1800" b="1" dirty="0">
                          <a:solidFill>
                            <a:schemeClr val="bg1"/>
                          </a:solidFill>
                          <a:effectLst/>
                          <a:latin typeface="Arial" panose="020B0604020202020204" pitchFamily="34" charset="0"/>
                          <a:cs typeface="Arial" panose="020B0604020202020204" pitchFamily="34" charset="0"/>
                        </a:rPr>
                        <a:t>Revenue</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$4480</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$6720</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$8960</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$11,200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$13,440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$15,680</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312794185"/>
                  </a:ext>
                </a:extLst>
              </a:tr>
              <a:tr h="1128307">
                <a:tc>
                  <a:txBody>
                    <a:bodyPr/>
                    <a:lstStyle/>
                    <a:p>
                      <a:pPr algn="ctr">
                        <a:spcAft>
                          <a:spcPts val="0"/>
                        </a:spcAft>
                      </a:pPr>
                      <a:r>
                        <a:rPr lang="en-US" sz="1800" b="1" dirty="0">
                          <a:solidFill>
                            <a:schemeClr val="bg1"/>
                          </a:solidFill>
                          <a:effectLst/>
                          <a:latin typeface="Arial" panose="020B0604020202020204" pitchFamily="34" charset="0"/>
                          <a:cs typeface="Arial" panose="020B0604020202020204" pitchFamily="34" charset="0"/>
                        </a:rPr>
                        <a:t>Expenses</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$655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$655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$655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$655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$655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$3555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4128586112"/>
                  </a:ext>
                </a:extLst>
              </a:tr>
              <a:tr h="1128307">
                <a:tc>
                  <a:txBody>
                    <a:bodyPr/>
                    <a:lstStyle/>
                    <a:p>
                      <a:pPr algn="ctr">
                        <a:spcAft>
                          <a:spcPts val="0"/>
                        </a:spcAft>
                      </a:pPr>
                      <a:r>
                        <a:rPr lang="en-US" sz="1800" b="1" dirty="0">
                          <a:solidFill>
                            <a:schemeClr val="bg1"/>
                          </a:solidFill>
                          <a:effectLst/>
                          <a:latin typeface="Arial" panose="020B0604020202020204" pitchFamily="34" charset="0"/>
                          <a:cs typeface="Arial" panose="020B0604020202020204" pitchFamily="34" charset="0"/>
                        </a:rPr>
                        <a:t>Cash Flow</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B14B"/>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$3825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$6065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a:solidFill>
                            <a:srgbClr val="E76F0A"/>
                          </a:solidFill>
                          <a:effectLst/>
                          <a:latin typeface="Arial" panose="020B0604020202020204" pitchFamily="34" charset="0"/>
                          <a:cs typeface="Arial" panose="020B0604020202020204" pitchFamily="34" charset="0"/>
                        </a:rPr>
                        <a:t>$8305</a:t>
                      </a:r>
                      <a:endParaRPr lang="en-US" sz="2800" b="1">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$10,545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$12,785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$15,025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$15,025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$15,025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$15,025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$15,025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$15,025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1600" b="1" dirty="0">
                          <a:solidFill>
                            <a:srgbClr val="E76F0A"/>
                          </a:solidFill>
                          <a:effectLst/>
                          <a:latin typeface="Arial" panose="020B0604020202020204" pitchFamily="34" charset="0"/>
                          <a:cs typeface="Arial" panose="020B0604020202020204" pitchFamily="34" charset="0"/>
                        </a:rPr>
                        <a:t>$12,125</a:t>
                      </a:r>
                      <a:endParaRPr lang="en-US" sz="2800" b="1" dirty="0">
                        <a:solidFill>
                          <a:srgbClr val="E76F0A"/>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235085462"/>
                  </a:ext>
                </a:extLst>
              </a:tr>
            </a:tbl>
          </a:graphicData>
        </a:graphic>
      </p:graphicFrame>
    </p:spTree>
    <p:extLst>
      <p:ext uri="{BB962C8B-B14F-4D97-AF65-F5344CB8AC3E}">
        <p14:creationId xmlns:p14="http://schemas.microsoft.com/office/powerpoint/2010/main" val="2737907115"/>
      </p:ext>
    </p:extLst>
  </p:cSld>
  <p:clrMapOvr>
    <a:masterClrMapping/>
  </p:clrMapOvr>
  <p:transition spd="med">
    <p:pull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82</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4" name="TextBox 13">
            <a:extLst>
              <a:ext uri="{FF2B5EF4-FFF2-40B4-BE49-F238E27FC236}">
                <a16:creationId xmlns="" xmlns:a16="http://schemas.microsoft.com/office/drawing/2014/main" id="{7AE83D30-EB61-4000-BC84-752989E0A3E7}"/>
              </a:ext>
            </a:extLst>
          </p:cNvPr>
          <p:cNvSpPr txBox="1"/>
          <p:nvPr/>
        </p:nvSpPr>
        <p:spPr>
          <a:xfrm>
            <a:off x="257502" y="3603051"/>
            <a:ext cx="5324531" cy="230832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After completing this module, calculate the revenue, expenses and cash flow for your business. Use Microsoft Excel spreadsheets or a similar spreadsheet application if possible.</a:t>
            </a: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1548684"/>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72910" y="1843151"/>
            <a:ext cx="1260602" cy="1260602"/>
          </a:xfrm>
          <a:prstGeom prst="rect">
            <a:avLst/>
          </a:prstGeom>
        </p:spPr>
      </p:pic>
      <p:sp>
        <p:nvSpPr>
          <p:cNvPr id="12" name="TextBox 11">
            <a:extLst>
              <a:ext uri="{FF2B5EF4-FFF2-40B4-BE49-F238E27FC236}">
                <a16:creationId xmlns="" xmlns:a16="http://schemas.microsoft.com/office/drawing/2014/main" id="{2BE1A3DC-4AC2-4DE8-B0DB-29A935A48724}"/>
              </a:ext>
            </a:extLst>
          </p:cNvPr>
          <p:cNvSpPr txBox="1"/>
          <p:nvPr/>
        </p:nvSpPr>
        <p:spPr>
          <a:xfrm>
            <a:off x="294408" y="256568"/>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Finances</a:t>
            </a:r>
            <a:endParaRPr lang="en-US" sz="6000" b="1" dirty="0">
              <a:latin typeface="Arial" panose="020B0604020202020204" pitchFamily="34" charset="0"/>
              <a:cs typeface="Arial" panose="020B0604020202020204" pitchFamily="34" charset="0"/>
            </a:endParaRPr>
          </a:p>
        </p:txBody>
      </p:sp>
      <p:pic>
        <p:nvPicPr>
          <p:cNvPr id="16" name="Picture Placeholder 5">
            <a:extLst>
              <a:ext uri="{FF2B5EF4-FFF2-40B4-BE49-F238E27FC236}">
                <a16:creationId xmlns="" xmlns:a16="http://schemas.microsoft.com/office/drawing/2014/main" id="{0693476C-C6BA-4237-B50B-6CB592775E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51" t="-10230" b="-14281"/>
          <a:stretch/>
        </p:blipFill>
        <p:spPr>
          <a:xfrm>
            <a:off x="6008657" y="-657726"/>
            <a:ext cx="9001836" cy="8005010"/>
          </a:xfrm>
          <a:prstGeom prst="ellipse">
            <a:avLst/>
          </a:prstGeom>
        </p:spPr>
      </p:pic>
    </p:spTree>
    <p:extLst>
      <p:ext uri="{BB962C8B-B14F-4D97-AF65-F5344CB8AC3E}">
        <p14:creationId xmlns:p14="http://schemas.microsoft.com/office/powerpoint/2010/main" val="3452562810"/>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 xmlns:a16="http://schemas.microsoft.com/office/drawing/2014/main" id="{BEA15890-E99E-48D2-937A-042AFFD6633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967" r="2103"/>
          <a:stretch/>
        </p:blipFill>
        <p:spPr>
          <a:xfrm>
            <a:off x="0" y="-1"/>
            <a:ext cx="6103124" cy="6429087"/>
          </a:xfrm>
        </p:spPr>
      </p:pic>
      <p:sp>
        <p:nvSpPr>
          <p:cNvPr id="17" name="Rectangle 16">
            <a:extLst>
              <a:ext uri="{FF2B5EF4-FFF2-40B4-BE49-F238E27FC236}">
                <a16:creationId xmlns="" xmlns:a16="http://schemas.microsoft.com/office/drawing/2014/main" id="{EF8CF455-AA1B-4B48-B3D2-D5BBB536CC8A}"/>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83</a:t>
            </a:fld>
            <a:endParaRPr lang="en-US"/>
          </a:p>
        </p:txBody>
      </p:sp>
      <p:sp>
        <p:nvSpPr>
          <p:cNvPr id="5" name="TextBox 4">
            <a:extLst>
              <a:ext uri="{FF2B5EF4-FFF2-40B4-BE49-F238E27FC236}">
                <a16:creationId xmlns="" xmlns:a16="http://schemas.microsoft.com/office/drawing/2014/main" id="{66CA1551-82B1-4AD6-BE52-1544312A0155}"/>
              </a:ext>
            </a:extLst>
          </p:cNvPr>
          <p:cNvSpPr txBox="1"/>
          <p:nvPr/>
        </p:nvSpPr>
        <p:spPr>
          <a:xfrm>
            <a:off x="6331528" y="394855"/>
            <a:ext cx="5659581"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Finances</a:t>
            </a:r>
            <a:endParaRPr lang="en-US" sz="54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3ABA8C3A-49E6-44A3-9A0D-D8A5C8899F90}"/>
              </a:ext>
            </a:extLst>
          </p:cNvPr>
          <p:cNvSpPr txBox="1"/>
          <p:nvPr/>
        </p:nvSpPr>
        <p:spPr>
          <a:xfrm>
            <a:off x="6331527" y="1779215"/>
            <a:ext cx="5697682" cy="4181337"/>
          </a:xfrm>
          <a:prstGeom prst="rect">
            <a:avLst/>
          </a:prstGeom>
          <a:noFill/>
        </p:spPr>
        <p:txBody>
          <a:bodyPr wrap="square" rtlCol="0">
            <a:spAutoFit/>
          </a:bodyPr>
          <a:lstStyle/>
          <a:p>
            <a:pPr>
              <a:lnSpc>
                <a:spcPct val="120000"/>
              </a:lnSpc>
            </a:pPr>
            <a:r>
              <a:rPr lang="en-US" sz="2800" b="1" dirty="0">
                <a:latin typeface="Arial" panose="020B0604020202020204" pitchFamily="34" charset="0"/>
                <a:cs typeface="Arial" panose="020B0604020202020204" pitchFamily="34" charset="0"/>
              </a:rPr>
              <a:t>IMPORTANT NOTE:  If we are applying for a loan or want to attract investors, we need to create much more detailed financial documents for our business.  We will look at these documents in the finance module. </a:t>
            </a:r>
          </a:p>
        </p:txBody>
      </p:sp>
      <p:pic>
        <p:nvPicPr>
          <p:cNvPr id="11" name="Picture 10" descr="A picture containing device&#10;&#10;Description automatically generated">
            <a:extLst>
              <a:ext uri="{FF2B5EF4-FFF2-40B4-BE49-F238E27FC236}">
                <a16:creationId xmlns="" xmlns:a16="http://schemas.microsoft.com/office/drawing/2014/main" id="{27B938A9-E2BC-4F95-91D1-A7917552AE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718868927"/>
      </p:ext>
    </p:extLst>
  </p:cSld>
  <p:clrMapOvr>
    <a:masterClrMapping/>
  </p:clrMapOvr>
  <p:transition spd="slow">
    <p:cover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 xmlns:a16="http://schemas.microsoft.com/office/drawing/2014/main" id="{4B9685CF-7211-4523-BF96-3D314DDC7C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 t="-11734" b="-9895"/>
          <a:stretch/>
        </p:blipFill>
        <p:spPr>
          <a:xfrm>
            <a:off x="-2475661" y="-770022"/>
            <a:ext cx="8907633" cy="7868653"/>
          </a:xfrm>
          <a:prstGeom prst="ellipse">
            <a:avLst/>
          </a:prstGeom>
        </p:spPr>
      </p:pic>
      <p:sp>
        <p:nvSpPr>
          <p:cNvPr id="12" name="Rectangle 11">
            <a:extLst>
              <a:ext uri="{FF2B5EF4-FFF2-40B4-BE49-F238E27FC236}">
                <a16:creationId xmlns="" xmlns:a16="http://schemas.microsoft.com/office/drawing/2014/main" id="{D6266010-F5B0-4560-B723-954ACDDB708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84</a:t>
            </a:fld>
            <a:endParaRPr lang="en-US"/>
          </a:p>
        </p:txBody>
      </p:sp>
      <p:pic>
        <p:nvPicPr>
          <p:cNvPr id="11" name="Picture 10" descr="A picture containing device&#10;&#10;Description automatically generated">
            <a:extLst>
              <a:ext uri="{FF2B5EF4-FFF2-40B4-BE49-F238E27FC236}">
                <a16:creationId xmlns="" xmlns:a16="http://schemas.microsoft.com/office/drawing/2014/main" id="{B891D1F0-FB43-4A01-9013-24F907876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4" name="TextBox 13">
            <a:extLst>
              <a:ext uri="{FF2B5EF4-FFF2-40B4-BE49-F238E27FC236}">
                <a16:creationId xmlns="" xmlns:a16="http://schemas.microsoft.com/office/drawing/2014/main" id="{4AEEB764-4262-4B31-8D41-775C505FCE10}"/>
              </a:ext>
            </a:extLst>
          </p:cNvPr>
          <p:cNvSpPr txBox="1"/>
          <p:nvPr/>
        </p:nvSpPr>
        <p:spPr>
          <a:xfrm>
            <a:off x="6918455" y="1575116"/>
            <a:ext cx="4826347" cy="4216539"/>
          </a:xfrm>
          <a:prstGeom prst="rect">
            <a:avLst/>
          </a:prstGeom>
          <a:noFill/>
        </p:spPr>
        <p:txBody>
          <a:bodyPr wrap="square" rtlCol="0">
            <a:spAutoFit/>
          </a:bodyPr>
          <a:lstStyle/>
          <a:p>
            <a:r>
              <a:rPr lang="en-US" sz="2800" b="1" dirty="0">
                <a:solidFill>
                  <a:srgbClr val="0DB14B"/>
                </a:solidFill>
                <a:latin typeface="Arial" panose="020B0604020202020204" pitchFamily="34" charset="0"/>
                <a:cs typeface="Arial" panose="020B0604020202020204" pitchFamily="34" charset="0"/>
              </a:rPr>
              <a:t>Operations </a:t>
            </a:r>
            <a:r>
              <a:rPr lang="en-US" sz="2400" dirty="0">
                <a:latin typeface="Arial" panose="020B0604020202020204" pitchFamily="34" charset="0"/>
                <a:cs typeface="Arial" panose="020B0604020202020204" pitchFamily="34" charset="0"/>
              </a:rPr>
              <a:t>is everything we do on a daily, weekly and monthly basis to run our business. The operations for each business is unique to that business, because we all run our businesses slightly differently based on who we are, the type of business we have, how old and how big our business is, and our goals with our business. </a:t>
            </a:r>
          </a:p>
        </p:txBody>
      </p:sp>
      <p:sp>
        <p:nvSpPr>
          <p:cNvPr id="15" name="TextBox 14">
            <a:extLst>
              <a:ext uri="{FF2B5EF4-FFF2-40B4-BE49-F238E27FC236}">
                <a16:creationId xmlns="" xmlns:a16="http://schemas.microsoft.com/office/drawing/2014/main" id="{F08C7196-EA7F-4B6D-803A-4F7B51BCE954}"/>
              </a:ext>
            </a:extLst>
          </p:cNvPr>
          <p:cNvSpPr txBox="1"/>
          <p:nvPr/>
        </p:nvSpPr>
        <p:spPr>
          <a:xfrm>
            <a:off x="6431972" y="233720"/>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Operations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078282"/>
      </p:ext>
    </p:extLst>
  </p:cSld>
  <p:clrMapOvr>
    <a:masterClrMapping/>
  </p:clrMapOvr>
  <p:transition spd="slow">
    <p:push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E37CA46F-408C-4968-BF39-BC6F02E374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747" r="8126"/>
          <a:stretch/>
        </p:blipFill>
        <p:spPr>
          <a:xfrm>
            <a:off x="0" y="0"/>
            <a:ext cx="5460642" cy="6414698"/>
          </a:xfrm>
          <a:prstGeom prst="rect">
            <a:avLst/>
          </a:prstGeom>
        </p:spPr>
      </p:pic>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85</a:t>
            </a:fld>
            <a:endParaRPr lang="en-US"/>
          </a:p>
        </p:txBody>
      </p:sp>
      <p:sp>
        <p:nvSpPr>
          <p:cNvPr id="37" name="Rectangle 36">
            <a:extLst>
              <a:ext uri="{FF2B5EF4-FFF2-40B4-BE49-F238E27FC236}">
                <a16:creationId xmlns="" xmlns:a16="http://schemas.microsoft.com/office/drawing/2014/main" id="{BFC9EF3D-9A5F-450D-8639-FDA7CE29535A}"/>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grpSp>
        <p:nvGrpSpPr>
          <p:cNvPr id="14" name="Group 13">
            <a:extLst>
              <a:ext uri="{FF2B5EF4-FFF2-40B4-BE49-F238E27FC236}">
                <a16:creationId xmlns="" xmlns:a16="http://schemas.microsoft.com/office/drawing/2014/main" id="{EAC0B0AE-9A52-49FF-9BE0-C9E7CFE156CC}"/>
              </a:ext>
            </a:extLst>
          </p:cNvPr>
          <p:cNvGrpSpPr/>
          <p:nvPr/>
        </p:nvGrpSpPr>
        <p:grpSpPr>
          <a:xfrm>
            <a:off x="6041534" y="2998474"/>
            <a:ext cx="1957000" cy="1721320"/>
            <a:chOff x="6041534" y="2998474"/>
            <a:chExt cx="1957000" cy="1721320"/>
          </a:xfrm>
        </p:grpSpPr>
        <p:sp>
          <p:nvSpPr>
            <p:cNvPr id="56" name="Oval 55">
              <a:extLst>
                <a:ext uri="{FF2B5EF4-FFF2-40B4-BE49-F238E27FC236}">
                  <a16:creationId xmlns="" xmlns:a16="http://schemas.microsoft.com/office/drawing/2014/main" id="{6338351A-26C1-433B-9044-D64EBD1EFC0F}"/>
                </a:ext>
              </a:extLst>
            </p:cNvPr>
            <p:cNvSpPr/>
            <p:nvPr/>
          </p:nvSpPr>
          <p:spPr>
            <a:xfrm>
              <a:off x="6254393" y="2998474"/>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 xmlns:a16="http://schemas.microsoft.com/office/drawing/2014/main" id="{4FEBFF78-F658-4CF2-9761-31437D66C39C}"/>
                </a:ext>
              </a:extLst>
            </p:cNvPr>
            <p:cNvSpPr txBox="1"/>
            <p:nvPr/>
          </p:nvSpPr>
          <p:spPr>
            <a:xfrm>
              <a:off x="6041534" y="3499446"/>
              <a:ext cx="1957000" cy="707886"/>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Human</a:t>
              </a:r>
            </a:p>
            <a:p>
              <a:pPr algn="ctr"/>
              <a:r>
                <a:rPr lang="en-CA" sz="2000" b="1" dirty="0">
                  <a:solidFill>
                    <a:schemeClr val="bg1"/>
                  </a:solidFill>
                  <a:latin typeface="Arial" panose="020B0604020202020204" pitchFamily="34" charset="0"/>
                  <a:cs typeface="Arial" panose="020B0604020202020204" pitchFamily="34" charset="0"/>
                </a:rPr>
                <a:t>Resources</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 xmlns:a16="http://schemas.microsoft.com/office/drawing/2014/main" id="{530CF77D-8DBF-4F2D-BB36-5DD4942E2460}"/>
              </a:ext>
            </a:extLst>
          </p:cNvPr>
          <p:cNvGrpSpPr/>
          <p:nvPr/>
        </p:nvGrpSpPr>
        <p:grpSpPr>
          <a:xfrm>
            <a:off x="6532148" y="1539040"/>
            <a:ext cx="1957000" cy="1721320"/>
            <a:chOff x="6532148" y="1539040"/>
            <a:chExt cx="1957000" cy="1721320"/>
          </a:xfrm>
        </p:grpSpPr>
        <p:sp>
          <p:nvSpPr>
            <p:cNvPr id="57" name="Oval 56">
              <a:extLst>
                <a:ext uri="{FF2B5EF4-FFF2-40B4-BE49-F238E27FC236}">
                  <a16:creationId xmlns="" xmlns:a16="http://schemas.microsoft.com/office/drawing/2014/main" id="{15F82810-3323-47C3-AD72-6FBAB8BDADC2}"/>
                </a:ext>
              </a:extLst>
            </p:cNvPr>
            <p:cNvSpPr/>
            <p:nvPr/>
          </p:nvSpPr>
          <p:spPr>
            <a:xfrm>
              <a:off x="6706812" y="1539040"/>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 xmlns:a16="http://schemas.microsoft.com/office/drawing/2014/main" id="{471B5C5E-E2EF-4BEA-B48A-33EBE0A97930}"/>
                </a:ext>
              </a:extLst>
            </p:cNvPr>
            <p:cNvSpPr txBox="1"/>
            <p:nvPr/>
          </p:nvSpPr>
          <p:spPr>
            <a:xfrm>
              <a:off x="6532148" y="2147548"/>
              <a:ext cx="1957000" cy="523220"/>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Risk</a:t>
              </a:r>
              <a:endParaRPr lang="en-US" sz="28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B9123B01-E9D1-4A69-8A86-65D9BA324408}"/>
              </a:ext>
            </a:extLst>
          </p:cNvPr>
          <p:cNvGrpSpPr/>
          <p:nvPr/>
        </p:nvGrpSpPr>
        <p:grpSpPr>
          <a:xfrm>
            <a:off x="9414567" y="1539040"/>
            <a:ext cx="1966431" cy="1721320"/>
            <a:chOff x="9414567" y="1539040"/>
            <a:chExt cx="1966431" cy="1721320"/>
          </a:xfrm>
        </p:grpSpPr>
        <p:sp>
          <p:nvSpPr>
            <p:cNvPr id="58" name="Oval 57">
              <a:extLst>
                <a:ext uri="{FF2B5EF4-FFF2-40B4-BE49-F238E27FC236}">
                  <a16:creationId xmlns="" xmlns:a16="http://schemas.microsoft.com/office/drawing/2014/main" id="{2CE62182-BDD2-4866-B302-C478CA376724}"/>
                </a:ext>
              </a:extLst>
            </p:cNvPr>
            <p:cNvSpPr/>
            <p:nvPr/>
          </p:nvSpPr>
          <p:spPr>
            <a:xfrm>
              <a:off x="9414567" y="1539040"/>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 xmlns:a16="http://schemas.microsoft.com/office/drawing/2014/main" id="{DA5B93C7-F4BA-419B-A2C8-82C512081407}"/>
                </a:ext>
              </a:extLst>
            </p:cNvPr>
            <p:cNvSpPr txBox="1"/>
            <p:nvPr/>
          </p:nvSpPr>
          <p:spPr>
            <a:xfrm>
              <a:off x="9423998" y="2177455"/>
              <a:ext cx="1957000" cy="400110"/>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Processes</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 xmlns:a16="http://schemas.microsoft.com/office/drawing/2014/main" id="{0AA29CCC-AB9B-4A04-AED5-61338863CB3E}"/>
              </a:ext>
            </a:extLst>
          </p:cNvPr>
          <p:cNvGrpSpPr/>
          <p:nvPr/>
        </p:nvGrpSpPr>
        <p:grpSpPr>
          <a:xfrm>
            <a:off x="9938200" y="2998474"/>
            <a:ext cx="1957722" cy="1721320"/>
            <a:chOff x="9938200" y="2998474"/>
            <a:chExt cx="1957722" cy="1721320"/>
          </a:xfrm>
        </p:grpSpPr>
        <p:sp>
          <p:nvSpPr>
            <p:cNvPr id="53" name="Oval 52">
              <a:extLst>
                <a:ext uri="{FF2B5EF4-FFF2-40B4-BE49-F238E27FC236}">
                  <a16:creationId xmlns="" xmlns:a16="http://schemas.microsoft.com/office/drawing/2014/main" id="{692ACA6E-BBBC-4006-A2F3-3DA3B89098F7}"/>
                </a:ext>
              </a:extLst>
            </p:cNvPr>
            <p:cNvSpPr/>
            <p:nvPr/>
          </p:nvSpPr>
          <p:spPr>
            <a:xfrm>
              <a:off x="9938200" y="2998474"/>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4ADFD303-7606-433C-A30A-50E662B00F9D}"/>
                </a:ext>
              </a:extLst>
            </p:cNvPr>
            <p:cNvSpPr txBox="1"/>
            <p:nvPr/>
          </p:nvSpPr>
          <p:spPr>
            <a:xfrm>
              <a:off x="9938922" y="3657067"/>
              <a:ext cx="1957000" cy="400110"/>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Documents</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 xmlns:a16="http://schemas.microsoft.com/office/drawing/2014/main" id="{591A8192-9ACE-4532-92AC-EEDA3C8F0604}"/>
              </a:ext>
            </a:extLst>
          </p:cNvPr>
          <p:cNvGrpSpPr/>
          <p:nvPr/>
        </p:nvGrpSpPr>
        <p:grpSpPr>
          <a:xfrm>
            <a:off x="7963067" y="1131885"/>
            <a:ext cx="1957000" cy="1721320"/>
            <a:chOff x="7963067" y="1131885"/>
            <a:chExt cx="1957000" cy="1721320"/>
          </a:xfrm>
        </p:grpSpPr>
        <p:sp>
          <p:nvSpPr>
            <p:cNvPr id="18" name="Oval 17">
              <a:extLst>
                <a:ext uri="{FF2B5EF4-FFF2-40B4-BE49-F238E27FC236}">
                  <a16:creationId xmlns="" xmlns:a16="http://schemas.microsoft.com/office/drawing/2014/main" id="{4D3D1131-978C-42A1-B7DD-4306D8B25C59}"/>
                </a:ext>
              </a:extLst>
            </p:cNvPr>
            <p:cNvSpPr/>
            <p:nvPr/>
          </p:nvSpPr>
          <p:spPr>
            <a:xfrm>
              <a:off x="8084510" y="1131885"/>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 xmlns:a16="http://schemas.microsoft.com/office/drawing/2014/main" id="{97BC52C2-CD18-42B9-AE1A-38F18B2D97F2}"/>
                </a:ext>
              </a:extLst>
            </p:cNvPr>
            <p:cNvSpPr txBox="1"/>
            <p:nvPr/>
          </p:nvSpPr>
          <p:spPr>
            <a:xfrm>
              <a:off x="7963067" y="1740393"/>
              <a:ext cx="1957000" cy="461665"/>
            </a:xfrm>
            <a:prstGeom prst="rect">
              <a:avLst/>
            </a:prstGeom>
            <a:noFill/>
          </p:spPr>
          <p:txBody>
            <a:bodyPr wrap="square" rtlCol="0">
              <a:spAutoFit/>
            </a:bodyPr>
            <a:lstStyle/>
            <a:p>
              <a:pPr algn="ctr"/>
              <a:r>
                <a:rPr lang="en-CA" sz="2400" b="1" dirty="0">
                  <a:solidFill>
                    <a:schemeClr val="bg1"/>
                  </a:solidFill>
                  <a:latin typeface="Arial" panose="020B0604020202020204" pitchFamily="34" charset="0"/>
                  <a:cs typeface="Arial" panose="020B0604020202020204" pitchFamily="34" charset="0"/>
                </a:rPr>
                <a:t>Systems</a:t>
              </a:r>
              <a:endParaRPr lang="en-US" sz="24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8764B4CC-DE7E-4107-9276-CB036F2001A4}"/>
              </a:ext>
            </a:extLst>
          </p:cNvPr>
          <p:cNvGrpSpPr/>
          <p:nvPr/>
        </p:nvGrpSpPr>
        <p:grpSpPr>
          <a:xfrm>
            <a:off x="9365627" y="4255670"/>
            <a:ext cx="1957000" cy="1721320"/>
            <a:chOff x="9365627" y="4255670"/>
            <a:chExt cx="1957000" cy="1721320"/>
          </a:xfrm>
        </p:grpSpPr>
        <p:sp>
          <p:nvSpPr>
            <p:cNvPr id="59" name="Oval 58">
              <a:extLst>
                <a:ext uri="{FF2B5EF4-FFF2-40B4-BE49-F238E27FC236}">
                  <a16:creationId xmlns="" xmlns:a16="http://schemas.microsoft.com/office/drawing/2014/main" id="{C9277A33-135E-49D6-AC1A-87D0BD5451C0}"/>
                </a:ext>
              </a:extLst>
            </p:cNvPr>
            <p:cNvSpPr/>
            <p:nvPr/>
          </p:nvSpPr>
          <p:spPr>
            <a:xfrm>
              <a:off x="9414567" y="4255670"/>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 xmlns:a16="http://schemas.microsoft.com/office/drawing/2014/main" id="{8952E19F-5FAD-4DB5-B95A-560BED3C7A53}"/>
                </a:ext>
              </a:extLst>
            </p:cNvPr>
            <p:cNvSpPr txBox="1"/>
            <p:nvPr/>
          </p:nvSpPr>
          <p:spPr>
            <a:xfrm>
              <a:off x="9365627" y="4986537"/>
              <a:ext cx="1957000" cy="400110"/>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Facilities</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 xmlns:a16="http://schemas.microsoft.com/office/drawing/2014/main" id="{F679508B-BCD1-4D4A-9065-357F6CD2DD79}"/>
              </a:ext>
            </a:extLst>
          </p:cNvPr>
          <p:cNvGrpSpPr/>
          <p:nvPr/>
        </p:nvGrpSpPr>
        <p:grpSpPr>
          <a:xfrm>
            <a:off x="7980880" y="4627793"/>
            <a:ext cx="1957000" cy="1721320"/>
            <a:chOff x="7980880" y="4627793"/>
            <a:chExt cx="1957000" cy="1721320"/>
          </a:xfrm>
        </p:grpSpPr>
        <p:sp>
          <p:nvSpPr>
            <p:cNvPr id="54" name="Oval 53">
              <a:extLst>
                <a:ext uri="{FF2B5EF4-FFF2-40B4-BE49-F238E27FC236}">
                  <a16:creationId xmlns="" xmlns:a16="http://schemas.microsoft.com/office/drawing/2014/main" id="{3F4677EC-4C4C-4E6E-8F9E-7DC8F3D3FFD3}"/>
                </a:ext>
              </a:extLst>
            </p:cNvPr>
            <p:cNvSpPr/>
            <p:nvPr/>
          </p:nvSpPr>
          <p:spPr>
            <a:xfrm>
              <a:off x="8084510" y="4627793"/>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 xmlns:a16="http://schemas.microsoft.com/office/drawing/2014/main" id="{DA9B4EC8-F0D1-40F5-9B01-036D57F80E3E}"/>
                </a:ext>
              </a:extLst>
            </p:cNvPr>
            <p:cNvSpPr txBox="1"/>
            <p:nvPr/>
          </p:nvSpPr>
          <p:spPr>
            <a:xfrm>
              <a:off x="7980880" y="5370633"/>
              <a:ext cx="1957000" cy="400110"/>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Equipment</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 xmlns:a16="http://schemas.microsoft.com/office/drawing/2014/main" id="{719B06EC-FC5C-4447-8D74-9048662A9A0F}"/>
              </a:ext>
            </a:extLst>
          </p:cNvPr>
          <p:cNvGrpSpPr/>
          <p:nvPr/>
        </p:nvGrpSpPr>
        <p:grpSpPr>
          <a:xfrm>
            <a:off x="6601041" y="4255670"/>
            <a:ext cx="1957000" cy="1721320"/>
            <a:chOff x="6601041" y="4255670"/>
            <a:chExt cx="1957000" cy="1721320"/>
          </a:xfrm>
        </p:grpSpPr>
        <p:sp>
          <p:nvSpPr>
            <p:cNvPr id="60" name="Oval 59">
              <a:extLst>
                <a:ext uri="{FF2B5EF4-FFF2-40B4-BE49-F238E27FC236}">
                  <a16:creationId xmlns="" xmlns:a16="http://schemas.microsoft.com/office/drawing/2014/main" id="{7DDE0546-2320-4755-BF41-FEE5E808A99A}"/>
                </a:ext>
              </a:extLst>
            </p:cNvPr>
            <p:cNvSpPr/>
            <p:nvPr/>
          </p:nvSpPr>
          <p:spPr>
            <a:xfrm>
              <a:off x="6706812" y="4255670"/>
              <a:ext cx="1721321" cy="1721320"/>
            </a:xfrm>
            <a:prstGeom prst="ellipse">
              <a:avLst/>
            </a:prstGeom>
            <a:solidFill>
              <a:srgbClr val="E76F0A">
                <a:alpha val="6902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 xmlns:a16="http://schemas.microsoft.com/office/drawing/2014/main" id="{AA50CD8E-BDC5-4AC4-9AD1-E9C88196B8FF}"/>
                </a:ext>
              </a:extLst>
            </p:cNvPr>
            <p:cNvSpPr txBox="1"/>
            <p:nvPr/>
          </p:nvSpPr>
          <p:spPr>
            <a:xfrm>
              <a:off x="6601041" y="4970523"/>
              <a:ext cx="1957000" cy="400110"/>
            </a:xfrm>
            <a:prstGeom prst="rect">
              <a:avLst/>
            </a:prstGeom>
            <a:noFill/>
          </p:spPr>
          <p:txBody>
            <a:bodyPr wrap="square" rtlCol="0">
              <a:spAutoFit/>
            </a:bodyPr>
            <a:lstStyle/>
            <a:p>
              <a:pPr algn="ctr"/>
              <a:r>
                <a:rPr lang="en-CA" sz="2000" b="1" dirty="0">
                  <a:solidFill>
                    <a:schemeClr val="bg1"/>
                  </a:solidFill>
                  <a:latin typeface="Arial" panose="020B0604020202020204" pitchFamily="34" charset="0"/>
                  <a:cs typeface="Arial" panose="020B0604020202020204" pitchFamily="34" charset="0"/>
                </a:rPr>
                <a:t>Legal</a:t>
              </a:r>
              <a:endParaRPr lang="en-US" sz="20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 xmlns:a16="http://schemas.microsoft.com/office/drawing/2014/main" id="{4FE9496A-A5FF-4118-A147-B7F9FD09FA72}"/>
              </a:ext>
            </a:extLst>
          </p:cNvPr>
          <p:cNvGrpSpPr/>
          <p:nvPr/>
        </p:nvGrpSpPr>
        <p:grpSpPr>
          <a:xfrm>
            <a:off x="7313223" y="2431628"/>
            <a:ext cx="3263894" cy="2623561"/>
            <a:chOff x="7313223" y="2431628"/>
            <a:chExt cx="3263894" cy="2623561"/>
          </a:xfrm>
        </p:grpSpPr>
        <p:sp>
          <p:nvSpPr>
            <p:cNvPr id="16" name="Oval 15">
              <a:extLst>
                <a:ext uri="{FF2B5EF4-FFF2-40B4-BE49-F238E27FC236}">
                  <a16:creationId xmlns="" xmlns:a16="http://schemas.microsoft.com/office/drawing/2014/main" id="{440B52C4-D569-496F-8DF5-137C8E3DE932}"/>
                </a:ext>
              </a:extLst>
            </p:cNvPr>
            <p:cNvSpPr/>
            <p:nvPr/>
          </p:nvSpPr>
          <p:spPr>
            <a:xfrm>
              <a:off x="7633390" y="2431628"/>
              <a:ext cx="2623562" cy="2623561"/>
            </a:xfrm>
            <a:prstGeom prst="ellipse">
              <a:avLst/>
            </a:prstGeom>
            <a:solidFill>
              <a:srgbClr val="0DB1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 xmlns:a16="http://schemas.microsoft.com/office/drawing/2014/main" id="{67A10839-13F5-469D-83D2-90BBE18125E0}"/>
                </a:ext>
              </a:extLst>
            </p:cNvPr>
            <p:cNvSpPr txBox="1"/>
            <p:nvPr/>
          </p:nvSpPr>
          <p:spPr>
            <a:xfrm>
              <a:off x="7313223" y="3379903"/>
              <a:ext cx="3263894" cy="707886"/>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Finances</a:t>
              </a:r>
              <a:endParaRPr lang="en-US" sz="4000" b="1" dirty="0">
                <a:solidFill>
                  <a:schemeClr val="bg1"/>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 xmlns:a16="http://schemas.microsoft.com/office/drawing/2014/main" id="{2DE322BB-B6BB-418E-B84D-E1EEB1AEFE59}"/>
              </a:ext>
            </a:extLst>
          </p:cNvPr>
          <p:cNvSpPr txBox="1"/>
          <p:nvPr/>
        </p:nvSpPr>
        <p:spPr>
          <a:xfrm>
            <a:off x="5725390" y="233720"/>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Operations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23009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90"/>
                                          </p:val>
                                        </p:tav>
                                        <p:tav tm="100000">
                                          <p:val>
                                            <p:fltVal val="0"/>
                                          </p:val>
                                        </p:tav>
                                      </p:tavLst>
                                    </p:anim>
                                    <p:animEffect transition="in" filter="fade">
                                      <p:cBhvr>
                                        <p:cTn id="16" dur="500"/>
                                        <p:tgtEl>
                                          <p:spTgt spid="6"/>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90"/>
                                          </p:val>
                                        </p:tav>
                                        <p:tav tm="100000">
                                          <p:val>
                                            <p:fltVal val="0"/>
                                          </p:val>
                                        </p:tav>
                                      </p:tavLst>
                                    </p:anim>
                                    <p:animEffect transition="in" filter="fade">
                                      <p:cBhvr>
                                        <p:cTn id="23" dur="500"/>
                                        <p:tgtEl>
                                          <p:spTgt spid="7"/>
                                        </p:tgtEl>
                                      </p:cBhvr>
                                    </p:animEffect>
                                  </p:childTnLst>
                                </p:cTn>
                              </p:par>
                            </p:childTnLst>
                          </p:cTn>
                        </p:par>
                        <p:par>
                          <p:cTn id="24" fill="hold">
                            <p:stCondLst>
                              <p:cond delay="1500"/>
                            </p:stCondLst>
                            <p:childTnLst>
                              <p:par>
                                <p:cTn id="25" presetID="31"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90"/>
                                          </p:val>
                                        </p:tav>
                                        <p:tav tm="100000">
                                          <p:val>
                                            <p:fltVal val="0"/>
                                          </p:val>
                                        </p:tav>
                                      </p:tavLst>
                                    </p:anim>
                                    <p:animEffect transition="in" filter="fade">
                                      <p:cBhvr>
                                        <p:cTn id="30" dur="500"/>
                                        <p:tgtEl>
                                          <p:spTgt spid="8"/>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90"/>
                                          </p:val>
                                        </p:tav>
                                        <p:tav tm="100000">
                                          <p:val>
                                            <p:fltVal val="0"/>
                                          </p:val>
                                        </p:tav>
                                      </p:tavLst>
                                    </p:anim>
                                    <p:animEffect transition="in" filter="fade">
                                      <p:cBhvr>
                                        <p:cTn id="37" dur="500"/>
                                        <p:tgtEl>
                                          <p:spTgt spid="11"/>
                                        </p:tgtEl>
                                      </p:cBhvr>
                                    </p:animEffect>
                                  </p:childTnLst>
                                </p:cTn>
                              </p:par>
                            </p:childTnLst>
                          </p:cTn>
                        </p:par>
                        <p:par>
                          <p:cTn id="38" fill="hold">
                            <p:stCondLst>
                              <p:cond delay="2500"/>
                            </p:stCondLst>
                            <p:childTnLst>
                              <p:par>
                                <p:cTn id="39" presetID="31"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 calcmode="lin" valueType="num">
                                      <p:cBhvr>
                                        <p:cTn id="43" dur="500" fill="hold"/>
                                        <p:tgtEl>
                                          <p:spTgt spid="12"/>
                                        </p:tgtEl>
                                        <p:attrNameLst>
                                          <p:attrName>style.rotation</p:attrName>
                                        </p:attrNameLst>
                                      </p:cBhvr>
                                      <p:tavLst>
                                        <p:tav tm="0">
                                          <p:val>
                                            <p:fltVal val="90"/>
                                          </p:val>
                                        </p:tav>
                                        <p:tav tm="100000">
                                          <p:val>
                                            <p:fltVal val="0"/>
                                          </p:val>
                                        </p:tav>
                                      </p:tavLst>
                                    </p:anim>
                                    <p:animEffect transition="in" filter="fade">
                                      <p:cBhvr>
                                        <p:cTn id="44" dur="500"/>
                                        <p:tgtEl>
                                          <p:spTgt spid="12"/>
                                        </p:tgtEl>
                                      </p:cBhvr>
                                    </p:animEffect>
                                  </p:childTnLst>
                                </p:cTn>
                              </p:par>
                            </p:childTnLst>
                          </p:cTn>
                        </p:par>
                        <p:par>
                          <p:cTn id="45" fill="hold">
                            <p:stCondLst>
                              <p:cond delay="3000"/>
                            </p:stCondLst>
                            <p:childTnLst>
                              <p:par>
                                <p:cTn id="46" presetID="31"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 calcmode="lin" valueType="num">
                                      <p:cBhvr>
                                        <p:cTn id="50" dur="500" fill="hold"/>
                                        <p:tgtEl>
                                          <p:spTgt spid="13"/>
                                        </p:tgtEl>
                                        <p:attrNameLst>
                                          <p:attrName>style.rotation</p:attrName>
                                        </p:attrNameLst>
                                      </p:cBhvr>
                                      <p:tavLst>
                                        <p:tav tm="0">
                                          <p:val>
                                            <p:fltVal val="90"/>
                                          </p:val>
                                        </p:tav>
                                        <p:tav tm="100000">
                                          <p:val>
                                            <p:fltVal val="0"/>
                                          </p:val>
                                        </p:tav>
                                      </p:tavLst>
                                    </p:anim>
                                    <p:animEffect transition="in" filter="fade">
                                      <p:cBhvr>
                                        <p:cTn id="51" dur="500"/>
                                        <p:tgtEl>
                                          <p:spTgt spid="13"/>
                                        </p:tgtEl>
                                      </p:cBhvr>
                                    </p:animEffect>
                                  </p:childTnLst>
                                </p:cTn>
                              </p:par>
                            </p:childTnLst>
                          </p:cTn>
                        </p:par>
                        <p:par>
                          <p:cTn id="52" fill="hold">
                            <p:stCondLst>
                              <p:cond delay="35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4000"/>
                            </p:stCondLst>
                            <p:childTnLst>
                              <p:par>
                                <p:cTn id="60" presetID="31" presetClass="entr" presetSubtype="0"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 calcmode="lin" valueType="num">
                                      <p:cBhvr>
                                        <p:cTn id="64" dur="500" fill="hold"/>
                                        <p:tgtEl>
                                          <p:spTgt spid="4"/>
                                        </p:tgtEl>
                                        <p:attrNameLst>
                                          <p:attrName>style.rotation</p:attrName>
                                        </p:attrNameLst>
                                      </p:cBhvr>
                                      <p:tavLst>
                                        <p:tav tm="0">
                                          <p:val>
                                            <p:fltVal val="90"/>
                                          </p:val>
                                        </p:tav>
                                        <p:tav tm="100000">
                                          <p:val>
                                            <p:fltVal val="0"/>
                                          </p:val>
                                        </p:tav>
                                      </p:tavLst>
                                    </p:anim>
                                    <p:animEffect transition="in" filter="fade">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1204CA9-797F-4546-A103-A32A8F8BBA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747" r="8126"/>
          <a:stretch/>
        </p:blipFill>
        <p:spPr>
          <a:xfrm>
            <a:off x="0" y="0"/>
            <a:ext cx="5460642" cy="6414698"/>
          </a:xfrm>
          <a:prstGeom prst="rect">
            <a:avLst/>
          </a:prstGeom>
        </p:spPr>
      </p:pic>
      <p:sp>
        <p:nvSpPr>
          <p:cNvPr id="15" name="Rectangle 14">
            <a:extLst>
              <a:ext uri="{FF2B5EF4-FFF2-40B4-BE49-F238E27FC236}">
                <a16:creationId xmlns="" xmlns:a16="http://schemas.microsoft.com/office/drawing/2014/main" id="{2AE579C8-84C8-4105-B967-E81DAB87A078}"/>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86</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397637"/>
            <a:ext cx="6210298" cy="4708981"/>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We use an online booking system for clients to pay for and schedule their dog walking or pet sitting appointments.  Clients pay one month in advance and schedule their appointments for the month with each payment.  We also take bookings over the phone which we then put into the online booking system ourselves. Our online scheduling system creates a daily appointment schedule for us to follow.  It includes the client name, contact information, address, pet name and type, and detailed instructions for pet care. At the end of each day, we go into the schedule and confirm completion of each appointment and note down any issues. We do not allow refunds on appointments that clients schedule but then cancel.</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D4ACDD4-0A32-45D9-A889-DF89BB6B845A}"/>
              </a:ext>
            </a:extLst>
          </p:cNvPr>
          <p:cNvSpPr txBox="1"/>
          <p:nvPr/>
        </p:nvSpPr>
        <p:spPr>
          <a:xfrm>
            <a:off x="5725390" y="233720"/>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Operations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49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380DCE9-87F7-421C-B215-BEA50FC746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747" r="8126"/>
          <a:stretch/>
        </p:blipFill>
        <p:spPr>
          <a:xfrm>
            <a:off x="0" y="0"/>
            <a:ext cx="5460642" cy="6414698"/>
          </a:xfrm>
          <a:prstGeom prst="rect">
            <a:avLst/>
          </a:prstGeom>
        </p:spPr>
      </p:pic>
      <p:sp>
        <p:nvSpPr>
          <p:cNvPr id="14" name="Rectangle 13">
            <a:extLst>
              <a:ext uri="{FF2B5EF4-FFF2-40B4-BE49-F238E27FC236}">
                <a16:creationId xmlns="" xmlns:a16="http://schemas.microsoft.com/office/drawing/2014/main" id="{E1100681-2A1C-491C-ACA5-559AB5097112}"/>
              </a:ext>
            </a:extLst>
          </p:cNvPr>
          <p:cNvSpPr/>
          <p:nvPr/>
        </p:nvSpPr>
        <p:spPr>
          <a:xfrm>
            <a:off x="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87</a:t>
            </a:fld>
            <a:endParaRPr lang="en-US"/>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1528265"/>
            <a:ext cx="6210298" cy="4401205"/>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We have a basic service agreement, reviewed by our lawyer, that both we and the client sign.  Our main business risk is should anything happen to the well-being of the pets while they are under our care.  Our service agreement includes the steps we take to ensure the well-being of pets in our care.  Clients are required to provide us with information about any health issues the pets have as part of the service agreement as well as detailed instructions to follow for their pet care.  The service agreement also includes a waiver that we are not responsible for events that happen that are out of our control.  We have current business insurance to mitigate the risk of operating our business.</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CD4ACDD4-0A32-45D9-A889-DF89BB6B845A}"/>
              </a:ext>
            </a:extLst>
          </p:cNvPr>
          <p:cNvSpPr txBox="1"/>
          <p:nvPr/>
        </p:nvSpPr>
        <p:spPr>
          <a:xfrm>
            <a:off x="5725390" y="233720"/>
            <a:ext cx="5597237" cy="1015663"/>
          </a:xfrm>
          <a:prstGeom prst="rect">
            <a:avLst/>
          </a:prstGeom>
          <a:noFill/>
        </p:spPr>
        <p:txBody>
          <a:bodyPr wrap="square" rtlCol="0">
            <a:spAutoFit/>
          </a:bodyPr>
          <a:lstStyle/>
          <a:p>
            <a:r>
              <a:rPr lang="en-CA" sz="6000" b="1" dirty="0">
                <a:latin typeface="Arial" panose="020B0604020202020204" pitchFamily="34" charset="0"/>
                <a:cs typeface="Arial" panose="020B0604020202020204" pitchFamily="34" charset="0"/>
              </a:rPr>
              <a:t>Operations</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78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4">
            <a:extLst>
              <a:ext uri="{FF2B5EF4-FFF2-40B4-BE49-F238E27FC236}">
                <a16:creationId xmlns="" xmlns:a16="http://schemas.microsoft.com/office/drawing/2014/main" id="{FDF6D99F-428A-45E4-9C72-212F357FF629}"/>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t="3192" b="3192"/>
          <a:stretch/>
        </p:blipFill>
        <p:spPr>
          <a:xfrm>
            <a:off x="0" y="3222337"/>
            <a:ext cx="6089650" cy="3206750"/>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88</a:t>
            </a:fld>
            <a:endParaRPr lang="en-US"/>
          </a:p>
        </p:txBody>
      </p:sp>
      <p:sp>
        <p:nvSpPr>
          <p:cNvPr id="14" name="TextBox 13">
            <a:extLst>
              <a:ext uri="{FF2B5EF4-FFF2-40B4-BE49-F238E27FC236}">
                <a16:creationId xmlns="" xmlns:a16="http://schemas.microsoft.com/office/drawing/2014/main" id="{27EA0548-EEBD-4EBD-9196-F14A60D87175}"/>
              </a:ext>
            </a:extLst>
          </p:cNvPr>
          <p:cNvSpPr txBox="1"/>
          <p:nvPr/>
        </p:nvSpPr>
        <p:spPr>
          <a:xfrm>
            <a:off x="320159" y="1003497"/>
            <a:ext cx="6366408" cy="1200329"/>
          </a:xfrm>
          <a:prstGeom prst="rect">
            <a:avLst/>
          </a:prstGeom>
          <a:noFill/>
        </p:spPr>
        <p:txBody>
          <a:bodyPr wrap="square" rtlCol="0">
            <a:spAutoFit/>
          </a:bodyPr>
          <a:lstStyle/>
          <a:p>
            <a:r>
              <a:rPr lang="en-US" sz="7200" b="1" dirty="0">
                <a:latin typeface="Arial" panose="020B0604020202020204" pitchFamily="34" charset="0"/>
                <a:cs typeface="Arial" panose="020B0604020202020204" pitchFamily="34" charset="0"/>
              </a:rPr>
              <a:t>Operations</a:t>
            </a:r>
          </a:p>
        </p:txBody>
      </p:sp>
      <p:pic>
        <p:nvPicPr>
          <p:cNvPr id="11" name="Picture 10" descr="A picture containing device&#10;&#10;Description automatically generated">
            <a:extLst>
              <a:ext uri="{FF2B5EF4-FFF2-40B4-BE49-F238E27FC236}">
                <a16:creationId xmlns="" xmlns:a16="http://schemas.microsoft.com/office/drawing/2014/main" id="{35E096A9-5B54-4D56-B5C7-E98A6B5E1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8" name="Oval 17">
            <a:extLst>
              <a:ext uri="{FF2B5EF4-FFF2-40B4-BE49-F238E27FC236}">
                <a16:creationId xmlns="" xmlns:a16="http://schemas.microsoft.com/office/drawing/2014/main" id="{CB3DB722-AAC4-4BEC-92A0-18F33024720F}"/>
              </a:ext>
            </a:extLst>
          </p:cNvPr>
          <p:cNvSpPr/>
          <p:nvPr/>
        </p:nvSpPr>
        <p:spPr>
          <a:xfrm>
            <a:off x="6345926" y="3839182"/>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35C73BC9-3EC4-4448-BC76-2BB8ACA8707A}"/>
              </a:ext>
            </a:extLst>
          </p:cNvPr>
          <p:cNvSpPr txBox="1"/>
          <p:nvPr/>
        </p:nvSpPr>
        <p:spPr>
          <a:xfrm>
            <a:off x="8324397" y="3467741"/>
            <a:ext cx="3704812" cy="2710742"/>
          </a:xfrm>
          <a:prstGeom prst="rect">
            <a:avLst/>
          </a:prstGeom>
          <a:noFill/>
        </p:spPr>
        <p:txBody>
          <a:bodyPr wrap="square" rtlCol="0">
            <a:spAutoFit/>
          </a:bodyPr>
          <a:lstStyle/>
          <a:p>
            <a:pPr>
              <a:lnSpc>
                <a:spcPct val="120000"/>
              </a:lnSpc>
            </a:pPr>
            <a:r>
              <a:rPr lang="en-US" sz="2400" dirty="0">
                <a:latin typeface="Arial" panose="020B0604020202020204" pitchFamily="34" charset="0"/>
                <a:cs typeface="Arial" panose="020B0604020202020204" pitchFamily="34" charset="0"/>
              </a:rPr>
              <a:t>Write a brief description of your business’ operations, using the diagram above as a model for the information to include.</a:t>
            </a:r>
          </a:p>
        </p:txBody>
      </p:sp>
      <p:pic>
        <p:nvPicPr>
          <p:cNvPr id="20" name="Picture 19">
            <a:extLst>
              <a:ext uri="{FF2B5EF4-FFF2-40B4-BE49-F238E27FC236}">
                <a16:creationId xmlns="" xmlns:a16="http://schemas.microsoft.com/office/drawing/2014/main" id="{660E04E2-ADA7-4FE8-BE45-514A22B76F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2099" y="4093699"/>
            <a:ext cx="1312368" cy="1312368"/>
          </a:xfrm>
          <a:prstGeom prst="rect">
            <a:avLst/>
          </a:prstGeom>
        </p:spPr>
      </p:pic>
      <p:pic>
        <p:nvPicPr>
          <p:cNvPr id="12" name="Picture 11">
            <a:extLst>
              <a:ext uri="{FF2B5EF4-FFF2-40B4-BE49-F238E27FC236}">
                <a16:creationId xmlns="" xmlns:a16="http://schemas.microsoft.com/office/drawing/2014/main" id="{DFCEC6DB-8975-448D-9CD8-F586A7ADDF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pic>
        <p:nvPicPr>
          <p:cNvPr id="16" name="Picture Placeholder 4">
            <a:extLst>
              <a:ext uri="{FF2B5EF4-FFF2-40B4-BE49-F238E27FC236}">
                <a16:creationId xmlns="" xmlns:a16="http://schemas.microsoft.com/office/drawing/2014/main" id="{D699C5DB-7338-4625-9F8A-A9A9C66B64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0015" b="10806"/>
          <a:stretch/>
        </p:blipFill>
        <p:spPr>
          <a:xfrm>
            <a:off x="6089651" y="-4044"/>
            <a:ext cx="6102350" cy="3221182"/>
          </a:xfrm>
          <a:prstGeom prst="rect">
            <a:avLst/>
          </a:prstGeom>
        </p:spPr>
      </p:pic>
      <p:sp>
        <p:nvSpPr>
          <p:cNvPr id="17" name="Rectangle 16">
            <a:extLst>
              <a:ext uri="{FF2B5EF4-FFF2-40B4-BE49-F238E27FC236}">
                <a16:creationId xmlns="" xmlns:a16="http://schemas.microsoft.com/office/drawing/2014/main" id="{4EA5220D-77C4-49E5-B085-2254E0AB1674}"/>
              </a:ext>
            </a:extLst>
          </p:cNvPr>
          <p:cNvSpPr/>
          <p:nvPr/>
        </p:nvSpPr>
        <p:spPr>
          <a:xfrm>
            <a:off x="6104633" y="0"/>
            <a:ext cx="6087367" cy="3221182"/>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143677"/>
      </p:ext>
    </p:extLst>
  </p:cSld>
  <p:clrMapOvr>
    <a:masterClrMapping/>
  </p:clrMapOvr>
  <p:transition spd="med">
    <p:pull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 xmlns:a16="http://schemas.microsoft.com/office/drawing/2014/main" id="{A7EB916A-C94B-468A-9CA7-DD391C9A80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t="-6830" r="-17211" b="-14126"/>
          <a:stretch/>
        </p:blipFill>
        <p:spPr>
          <a:xfrm>
            <a:off x="6056941" y="-800100"/>
            <a:ext cx="8173409" cy="8434654"/>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89</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172450"/>
            <a:ext cx="5597237"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Building a Basic Business Plan</a:t>
            </a:r>
          </a:p>
        </p:txBody>
      </p:sp>
      <p:sp>
        <p:nvSpPr>
          <p:cNvPr id="15" name="TextBox 14">
            <a:extLst>
              <a:ext uri="{FF2B5EF4-FFF2-40B4-BE49-F238E27FC236}">
                <a16:creationId xmlns="" xmlns:a16="http://schemas.microsoft.com/office/drawing/2014/main" id="{1F4D5BFC-9E1F-44D1-8A89-F1F5B065FBE4}"/>
              </a:ext>
            </a:extLst>
          </p:cNvPr>
          <p:cNvSpPr txBox="1"/>
          <p:nvPr/>
        </p:nvSpPr>
        <p:spPr>
          <a:xfrm>
            <a:off x="320159" y="1742110"/>
            <a:ext cx="5571486" cy="409342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If we put all of the business plan components together that we have introduced in this module, we get </a:t>
            </a:r>
            <a:r>
              <a:rPr lang="en-US" sz="3200" b="1" dirty="0">
                <a:solidFill>
                  <a:srgbClr val="0DB14B"/>
                </a:solidFill>
                <a:latin typeface="Arial" panose="020B0604020202020204" pitchFamily="34" charset="0"/>
                <a:cs typeface="Arial" panose="020B0604020202020204" pitchFamily="34" charset="0"/>
              </a:rPr>
              <a:t>a basic business plan </a:t>
            </a:r>
            <a:r>
              <a:rPr lang="en-US" sz="2800" dirty="0">
                <a:latin typeface="Arial" panose="020B0604020202020204" pitchFamily="34" charset="0"/>
                <a:cs typeface="Arial" panose="020B0604020202020204" pitchFamily="34" charset="0"/>
              </a:rPr>
              <a:t>for our business. See the complete sample business plan at the end of this module for one of our hypothetical businesses, Perfect Pet Services. </a:t>
            </a:r>
          </a:p>
        </p:txBody>
      </p:sp>
    </p:spTree>
    <p:extLst>
      <p:ext uri="{BB962C8B-B14F-4D97-AF65-F5344CB8AC3E}">
        <p14:creationId xmlns:p14="http://schemas.microsoft.com/office/powerpoint/2010/main" val="2044965654"/>
      </p:ext>
    </p:extLst>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 xmlns:a16="http://schemas.microsoft.com/office/drawing/2014/main" id="{C7210C7B-56C3-4C07-897E-5F4949959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636" r="7410"/>
          <a:stretch/>
        </p:blipFill>
        <p:spPr>
          <a:xfrm>
            <a:off x="0" y="0"/>
            <a:ext cx="5460642" cy="6427822"/>
          </a:xfrm>
          <a:prstGeom prst="rect">
            <a:avLst/>
          </a:prstGeom>
        </p:spPr>
      </p:pic>
      <p:sp>
        <p:nvSpPr>
          <p:cNvPr id="12" name="Rectangle 11">
            <a:extLst>
              <a:ext uri="{FF2B5EF4-FFF2-40B4-BE49-F238E27FC236}">
                <a16:creationId xmlns="" xmlns:a16="http://schemas.microsoft.com/office/drawing/2014/main" id="{236466CE-4263-49D5-9968-56A29C522F42}"/>
              </a:ext>
            </a:extLst>
          </p:cNvPr>
          <p:cNvSpPr/>
          <p:nvPr/>
        </p:nvSpPr>
        <p:spPr>
          <a:xfrm>
            <a:off x="9110" y="0"/>
            <a:ext cx="5460642" cy="6858000"/>
          </a:xfrm>
          <a:prstGeom prst="rect">
            <a:avLst/>
          </a:prstGeom>
          <a:solidFill>
            <a:srgbClr val="0DB14B">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 xmlns:a16="http://schemas.microsoft.com/office/drawing/2014/main" id="{DB43F4EE-3E3C-419B-9535-6C11DD18DA4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a:t>
            </a:fld>
            <a:endParaRPr lang="en-US"/>
          </a:p>
        </p:txBody>
      </p:sp>
      <p:sp>
        <p:nvSpPr>
          <p:cNvPr id="32" name="TextBox 31">
            <a:extLst>
              <a:ext uri="{FF2B5EF4-FFF2-40B4-BE49-F238E27FC236}">
                <a16:creationId xmlns="" xmlns:a16="http://schemas.microsoft.com/office/drawing/2014/main" id="{96DF426A-B215-4CAE-85B0-75B0658E27AF}"/>
              </a:ext>
            </a:extLst>
          </p:cNvPr>
          <p:cNvSpPr txBox="1"/>
          <p:nvPr/>
        </p:nvSpPr>
        <p:spPr>
          <a:xfrm>
            <a:off x="5769902" y="1651999"/>
            <a:ext cx="6422098" cy="461665"/>
          </a:xfrm>
          <a:prstGeom prst="rect">
            <a:avLst/>
          </a:prstGeom>
          <a:noFill/>
        </p:spPr>
        <p:txBody>
          <a:bodyPr wrap="square" rtlCol="0">
            <a:spAutoFit/>
          </a:bodyPr>
          <a:lstStyle/>
          <a:p>
            <a:r>
              <a:rPr lang="en-US" sz="2400" b="1" dirty="0">
                <a:solidFill>
                  <a:srgbClr val="E76F0A"/>
                </a:solidFill>
                <a:latin typeface="Arial" panose="020B0604020202020204" pitchFamily="34" charset="0"/>
                <a:cs typeface="Arial" panose="020B0604020202020204" pitchFamily="34" charset="0"/>
              </a:rPr>
              <a:t>1.1  What is Planning?</a:t>
            </a:r>
          </a:p>
        </p:txBody>
      </p:sp>
      <p:sp>
        <p:nvSpPr>
          <p:cNvPr id="33" name="TextBox 32">
            <a:extLst>
              <a:ext uri="{FF2B5EF4-FFF2-40B4-BE49-F238E27FC236}">
                <a16:creationId xmlns="" xmlns:a16="http://schemas.microsoft.com/office/drawing/2014/main" id="{C096A350-A77A-4088-BF6F-F37766C9A6D4}"/>
              </a:ext>
            </a:extLst>
          </p:cNvPr>
          <p:cNvSpPr txBox="1"/>
          <p:nvPr/>
        </p:nvSpPr>
        <p:spPr>
          <a:xfrm>
            <a:off x="5770418" y="2320967"/>
            <a:ext cx="5732316" cy="3847207"/>
          </a:xfrm>
          <a:prstGeom prst="rect">
            <a:avLst/>
          </a:prstGeom>
          <a:noFill/>
        </p:spPr>
        <p:txBody>
          <a:bodyPr wrap="square" rtlCol="0">
            <a:spAutoFit/>
          </a:bodyPr>
          <a:lstStyle/>
          <a:p>
            <a:r>
              <a:rPr lang="en-US" sz="2800" b="1" dirty="0">
                <a:solidFill>
                  <a:srgbClr val="0DB14B"/>
                </a:solidFill>
                <a:latin typeface="Arial" panose="020B0604020202020204" pitchFamily="34" charset="0"/>
                <a:cs typeface="Arial" panose="020B0604020202020204" pitchFamily="34" charset="0"/>
              </a:rPr>
              <a:t>Planning</a:t>
            </a:r>
            <a:r>
              <a:rPr lang="en-US" sz="2400" dirty="0">
                <a:latin typeface="Arial" panose="020B0604020202020204" pitchFamily="34" charset="0"/>
                <a:cs typeface="Arial" panose="020B0604020202020204" pitchFamily="34" charset="0"/>
              </a:rPr>
              <a:t> is the process of deciding on the end goals of a project and the steps that will be taken to get to those end goals.  We can, if we want, plan on a daily basis—what we will do in our day, how we will make a meal, or what we will do with our spare time after work.  Some people like to plan and other people prefer to just let their days unfold as they will. </a:t>
            </a:r>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
        <p:nvSpPr>
          <p:cNvPr id="13" name="TextBox 12">
            <a:extLst>
              <a:ext uri="{FF2B5EF4-FFF2-40B4-BE49-F238E27FC236}">
                <a16:creationId xmlns="" xmlns:a16="http://schemas.microsoft.com/office/drawing/2014/main" id="{52E1BF00-793A-4C68-AB16-F14C8A8750E6}"/>
              </a:ext>
            </a:extLst>
          </p:cNvPr>
          <p:cNvSpPr txBox="1"/>
          <p:nvPr/>
        </p:nvSpPr>
        <p:spPr>
          <a:xfrm>
            <a:off x="5788342" y="289488"/>
            <a:ext cx="658488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Do We Need a Business Plan?</a:t>
            </a:r>
          </a:p>
        </p:txBody>
      </p:sp>
    </p:spTree>
    <p:extLst>
      <p:ext uri="{BB962C8B-B14F-4D97-AF65-F5344CB8AC3E}">
        <p14:creationId xmlns:p14="http://schemas.microsoft.com/office/powerpoint/2010/main" val="467109905"/>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90</a:t>
            </a:fld>
            <a:endParaRPr lang="en-US"/>
          </a:p>
        </p:txBody>
      </p:sp>
      <p:pic>
        <p:nvPicPr>
          <p:cNvPr id="14" name="Picture Placeholder 12">
            <a:extLst>
              <a:ext uri="{FF2B5EF4-FFF2-40B4-BE49-F238E27FC236}">
                <a16:creationId xmlns="" xmlns:a16="http://schemas.microsoft.com/office/drawing/2014/main" id="{133EA12E-31E0-4D66-8693-383319DBD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181"/>
          <a:stretch/>
        </p:blipFill>
        <p:spPr>
          <a:xfrm>
            <a:off x="0" y="0"/>
            <a:ext cx="6096000" cy="6429087"/>
          </a:xfrm>
          <a:prstGeom prst="rect">
            <a:avLst/>
          </a:prstGeom>
        </p:spPr>
      </p:pic>
      <p:sp>
        <p:nvSpPr>
          <p:cNvPr id="12" name="Oval 11">
            <a:extLst>
              <a:ext uri="{FF2B5EF4-FFF2-40B4-BE49-F238E27FC236}">
                <a16:creationId xmlns="" xmlns:a16="http://schemas.microsoft.com/office/drawing/2014/main" id="{1E2F2B7C-8572-4914-917C-1209F45525D3}"/>
              </a:ext>
            </a:extLst>
          </p:cNvPr>
          <p:cNvSpPr/>
          <p:nvPr/>
        </p:nvSpPr>
        <p:spPr>
          <a:xfrm>
            <a:off x="7941824" y="352324"/>
            <a:ext cx="2394346" cy="2394346"/>
          </a:xfrm>
          <a:prstGeom prst="ellipse">
            <a:avLst/>
          </a:prstGeom>
          <a:noFill/>
          <a:ln w="41275">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569865" y="2994545"/>
            <a:ext cx="5301976" cy="3147208"/>
          </a:xfrm>
          <a:prstGeom prst="rect">
            <a:avLst/>
          </a:prstGeom>
          <a:noFill/>
        </p:spPr>
        <p:txBody>
          <a:bodyPr wrap="square" rtlCol="0">
            <a:spAutoFit/>
          </a:bodyPr>
          <a:lstStyle/>
          <a:p>
            <a:pPr algn="ctr">
              <a:lnSpc>
                <a:spcPct val="120000"/>
              </a:lnSpc>
            </a:pPr>
            <a:r>
              <a:rPr lang="en-US" sz="2800" dirty="0">
                <a:latin typeface="Arial" panose="020B0604020202020204" pitchFamily="34" charset="0"/>
                <a:cs typeface="Arial" panose="020B0604020202020204" pitchFamily="34" charset="0"/>
              </a:rPr>
              <a:t> Use the work that you have completed in this module, put together a Business Canvas for your business. Create it in a separate document, in Microsoft Word if possible.</a:t>
            </a:r>
          </a:p>
        </p:txBody>
      </p:sp>
      <p:pic>
        <p:nvPicPr>
          <p:cNvPr id="19" name="Picture 18">
            <a:extLst>
              <a:ext uri="{FF2B5EF4-FFF2-40B4-BE49-F238E27FC236}">
                <a16:creationId xmlns="" xmlns:a16="http://schemas.microsoft.com/office/drawing/2014/main" id="{56A3411E-92E9-48F0-8703-96A2DE95995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515806" y="734578"/>
            <a:ext cx="1565588" cy="1565588"/>
          </a:xfrm>
          <a:prstGeom prst="rect">
            <a:avLst/>
          </a:prstGeom>
        </p:spPr>
      </p:pic>
      <p:pic>
        <p:nvPicPr>
          <p:cNvPr id="15" name="Picture 14">
            <a:extLst>
              <a:ext uri="{FF2B5EF4-FFF2-40B4-BE49-F238E27FC236}">
                <a16:creationId xmlns="" xmlns:a16="http://schemas.microsoft.com/office/drawing/2014/main" id="{143928D8-B696-4FCC-B945-6BC9E92BD8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757742826"/>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 xmlns:a16="http://schemas.microsoft.com/office/drawing/2014/main" id="{D1A56E1F-70F0-4D62-AC79-4D25043709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t="-6830" r="-17211" b="-14126"/>
          <a:stretch/>
        </p:blipFill>
        <p:spPr>
          <a:xfrm>
            <a:off x="6056941" y="-800100"/>
            <a:ext cx="8173409" cy="8434654"/>
          </a:xfrm>
          <a:prstGeom prst="ellipse">
            <a:avLst/>
          </a:prstGeo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91</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294408" y="322118"/>
            <a:ext cx="6189517"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Building a Basic Business Plan</a:t>
            </a:r>
          </a:p>
        </p:txBody>
      </p:sp>
      <p:sp>
        <p:nvSpPr>
          <p:cNvPr id="14" name="TextBox 13">
            <a:extLst>
              <a:ext uri="{FF2B5EF4-FFF2-40B4-BE49-F238E27FC236}">
                <a16:creationId xmlns="" xmlns:a16="http://schemas.microsoft.com/office/drawing/2014/main" id="{7AE83D30-EB61-4000-BC84-752989E0A3E7}"/>
              </a:ext>
            </a:extLst>
          </p:cNvPr>
          <p:cNvSpPr txBox="1"/>
          <p:nvPr/>
        </p:nvSpPr>
        <p:spPr>
          <a:xfrm>
            <a:off x="201614" y="3734444"/>
            <a:ext cx="5603194"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Use the work that you have completed in this module to put together a complete business plan for your business. Create it in a separate document, in Microsoft Word if possible. </a:t>
            </a:r>
          </a:p>
        </p:txBody>
      </p:sp>
      <p:sp>
        <p:nvSpPr>
          <p:cNvPr id="17" name="Oval 16">
            <a:extLst>
              <a:ext uri="{FF2B5EF4-FFF2-40B4-BE49-F238E27FC236}">
                <a16:creationId xmlns="" xmlns:a16="http://schemas.microsoft.com/office/drawing/2014/main" id="{8F408975-EE34-4A70-82AD-4FA7306D8789}"/>
              </a:ext>
            </a:extLst>
          </p:cNvPr>
          <p:cNvSpPr/>
          <p:nvPr/>
        </p:nvSpPr>
        <p:spPr>
          <a:xfrm>
            <a:off x="1979610" y="1476787"/>
            <a:ext cx="1880316" cy="1880316"/>
          </a:xfrm>
          <a:prstGeom prst="ellipse">
            <a:avLst/>
          </a:prstGeom>
          <a:noFill/>
          <a:ln w="38100">
            <a:solidFill>
              <a:srgbClr val="0DB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 xmlns:a16="http://schemas.microsoft.com/office/drawing/2014/main" id="{3DBA6538-EFAE-4131-A9BF-8495293A30B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2910" y="1771254"/>
            <a:ext cx="1260602" cy="1260602"/>
          </a:xfrm>
          <a:prstGeom prst="rect">
            <a:avLst/>
          </a:prstGeom>
        </p:spPr>
      </p:pic>
    </p:spTree>
    <p:extLst>
      <p:ext uri="{BB962C8B-B14F-4D97-AF65-F5344CB8AC3E}">
        <p14:creationId xmlns:p14="http://schemas.microsoft.com/office/powerpoint/2010/main" val="771648948"/>
      </p:ext>
    </p:extLst>
  </p:cSld>
  <p:clrMapOvr>
    <a:masterClrMapping/>
  </p:clrMapOvr>
  <p:transition spd="med">
    <p:pull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E4AE799B-B3EE-489A-85A2-0D5C8BB021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a:ln w="76200">
            <a:solidFill>
              <a:srgbClr val="0DB14B"/>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92</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323352" y="222038"/>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Why Do We Need a Business Plan?</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30626" y="19657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323352" y="1036824"/>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What Goes into a Business Plan?</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30626" y="1009959"/>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2.</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323352" y="197796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Business Description</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630626" y="1823340"/>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3.</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323352" y="2793981"/>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Vision Statement</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630626" y="2636721"/>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4.</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323352" y="360399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Mission Statement</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630626" y="345010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5.</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323352" y="4448814"/>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Goals and Objectives</a:t>
            </a: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630626" y="4263483"/>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6.</a:t>
            </a:r>
            <a:endParaRPr lang="en-US" sz="4000" b="1" dirty="0">
              <a:solidFill>
                <a:srgbClr val="E76F0A"/>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72570911-8E11-4935-8C13-97E520A72B5A}"/>
              </a:ext>
            </a:extLst>
          </p:cNvPr>
          <p:cNvSpPr txBox="1"/>
          <p:nvPr/>
        </p:nvSpPr>
        <p:spPr>
          <a:xfrm>
            <a:off x="1323352" y="5255916"/>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Target Market</a:t>
            </a:r>
          </a:p>
        </p:txBody>
      </p:sp>
      <p:sp>
        <p:nvSpPr>
          <p:cNvPr id="46" name="TextBox 45">
            <a:extLst>
              <a:ext uri="{FF2B5EF4-FFF2-40B4-BE49-F238E27FC236}">
                <a16:creationId xmlns="" xmlns:a16="http://schemas.microsoft.com/office/drawing/2014/main" id="{37D8CC01-4029-4DD9-9A3C-D34C263F64B2}"/>
              </a:ext>
            </a:extLst>
          </p:cNvPr>
          <p:cNvSpPr txBox="1"/>
          <p:nvPr/>
        </p:nvSpPr>
        <p:spPr>
          <a:xfrm>
            <a:off x="630626" y="5076864"/>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7.</a:t>
            </a:r>
            <a:endParaRPr lang="en-US" sz="4000" b="1" dirty="0">
              <a:solidFill>
                <a:srgbClr val="E76F0A"/>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840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anim calcmode="lin" valueType="num">
                                      <p:cBhvr>
                                        <p:cTn id="74" dur="500" fill="hold"/>
                                        <p:tgtEl>
                                          <p:spTgt spid="46"/>
                                        </p:tgtEl>
                                        <p:attrNameLst>
                                          <p:attrName>ppt_x</p:attrName>
                                        </p:attrNameLst>
                                      </p:cBhvr>
                                      <p:tavLst>
                                        <p:tav tm="0">
                                          <p:val>
                                            <p:strVal val="#ppt_x"/>
                                          </p:val>
                                        </p:tav>
                                        <p:tav tm="100000">
                                          <p:val>
                                            <p:strVal val="#ppt_x"/>
                                          </p:val>
                                        </p:tav>
                                      </p:tavLst>
                                    </p:anim>
                                    <p:anim calcmode="lin" valueType="num">
                                      <p:cBhvr>
                                        <p:cTn id="75" dur="500" fill="hold"/>
                                        <p:tgtEl>
                                          <p:spTgt spid="4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anim calcmode="lin" valueType="num">
                                      <p:cBhvr>
                                        <p:cTn id="79" dur="500" fill="hold"/>
                                        <p:tgtEl>
                                          <p:spTgt spid="45"/>
                                        </p:tgtEl>
                                        <p:attrNameLst>
                                          <p:attrName>ppt_x</p:attrName>
                                        </p:attrNameLst>
                                      </p:cBhvr>
                                      <p:tavLst>
                                        <p:tav tm="0">
                                          <p:val>
                                            <p:strVal val="#ppt_x"/>
                                          </p:val>
                                        </p:tav>
                                        <p:tav tm="100000">
                                          <p:val>
                                            <p:strVal val="#ppt_x"/>
                                          </p:val>
                                        </p:tav>
                                      </p:tavLst>
                                    </p:anim>
                                    <p:anim calcmode="lin" valueType="num">
                                      <p:cBhvr>
                                        <p:cTn id="80"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0825C1A8-C428-4E3E-B151-2A64C103EBB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85484" y="-422597"/>
            <a:ext cx="6137744" cy="6137744"/>
          </a:xfrm>
          <a:prstGeom prst="ellipse">
            <a:avLst/>
          </a:prstGeom>
          <a:ln w="76200">
            <a:solidFill>
              <a:srgbClr val="0DB14B"/>
            </a:solidFill>
          </a:ln>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93</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FB16B96B-0A2E-4350-B45A-FACBE90F35D9}"/>
              </a:ext>
            </a:extLst>
          </p:cNvPr>
          <p:cNvSpPr txBox="1"/>
          <p:nvPr/>
        </p:nvSpPr>
        <p:spPr>
          <a:xfrm>
            <a:off x="1430726" y="370438"/>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Marketing</a:t>
            </a:r>
          </a:p>
        </p:txBody>
      </p:sp>
      <p:sp>
        <p:nvSpPr>
          <p:cNvPr id="19" name="TextBox 18">
            <a:extLst>
              <a:ext uri="{FF2B5EF4-FFF2-40B4-BE49-F238E27FC236}">
                <a16:creationId xmlns="" xmlns:a16="http://schemas.microsoft.com/office/drawing/2014/main" id="{6FE6B00B-BDAA-410B-B6F4-DBF0A9A104F7}"/>
              </a:ext>
            </a:extLst>
          </p:cNvPr>
          <p:cNvSpPr txBox="1"/>
          <p:nvPr/>
        </p:nvSpPr>
        <p:spPr>
          <a:xfrm>
            <a:off x="683562" y="196578"/>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8.</a:t>
            </a:r>
            <a:endParaRPr lang="en-US" sz="4000" b="1" dirty="0">
              <a:solidFill>
                <a:srgbClr val="E76F0A"/>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AC29BD91-511F-4630-AE73-5B9F054FD3A2}"/>
              </a:ext>
            </a:extLst>
          </p:cNvPr>
          <p:cNvSpPr txBox="1"/>
          <p:nvPr/>
        </p:nvSpPr>
        <p:spPr>
          <a:xfrm>
            <a:off x="1430726" y="129642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Finance</a:t>
            </a:r>
          </a:p>
        </p:txBody>
      </p:sp>
      <p:sp>
        <p:nvSpPr>
          <p:cNvPr id="36" name="TextBox 35">
            <a:extLst>
              <a:ext uri="{FF2B5EF4-FFF2-40B4-BE49-F238E27FC236}">
                <a16:creationId xmlns="" xmlns:a16="http://schemas.microsoft.com/office/drawing/2014/main" id="{63E979D7-5FC8-46C1-938D-5F3D7FE23678}"/>
              </a:ext>
            </a:extLst>
          </p:cNvPr>
          <p:cNvSpPr txBox="1"/>
          <p:nvPr/>
        </p:nvSpPr>
        <p:spPr>
          <a:xfrm>
            <a:off x="683562" y="1142532"/>
            <a:ext cx="800100"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9.</a:t>
            </a:r>
            <a:endParaRPr lang="en-US" sz="4000" b="1" dirty="0">
              <a:solidFill>
                <a:srgbClr val="E76F0A"/>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03DB22BA-BFBE-4CDD-A55A-59F3B430526B}"/>
              </a:ext>
            </a:extLst>
          </p:cNvPr>
          <p:cNvSpPr txBox="1"/>
          <p:nvPr/>
        </p:nvSpPr>
        <p:spPr>
          <a:xfrm>
            <a:off x="1430726" y="2246165"/>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Operations</a:t>
            </a:r>
          </a:p>
        </p:txBody>
      </p:sp>
      <p:sp>
        <p:nvSpPr>
          <p:cNvPr id="38" name="TextBox 37">
            <a:extLst>
              <a:ext uri="{FF2B5EF4-FFF2-40B4-BE49-F238E27FC236}">
                <a16:creationId xmlns="" xmlns:a16="http://schemas.microsoft.com/office/drawing/2014/main" id="{0DD80B01-B519-4561-BFFC-2DE4AFC78A2D}"/>
              </a:ext>
            </a:extLst>
          </p:cNvPr>
          <p:cNvSpPr txBox="1"/>
          <p:nvPr/>
        </p:nvSpPr>
        <p:spPr>
          <a:xfrm>
            <a:off x="442614" y="2088486"/>
            <a:ext cx="1041048"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10.</a:t>
            </a:r>
            <a:endParaRPr lang="en-US" sz="4000" b="1" dirty="0">
              <a:solidFill>
                <a:srgbClr val="E76F0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1EC32136-E3F5-4FE5-AC0B-6B3CE1D0B356}"/>
              </a:ext>
            </a:extLst>
          </p:cNvPr>
          <p:cNvSpPr txBox="1"/>
          <p:nvPr/>
        </p:nvSpPr>
        <p:spPr>
          <a:xfrm>
            <a:off x="1430726" y="3059296"/>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Building a Basic Business Plan</a:t>
            </a:r>
          </a:p>
        </p:txBody>
      </p:sp>
      <p:sp>
        <p:nvSpPr>
          <p:cNvPr id="40" name="TextBox 39">
            <a:extLst>
              <a:ext uri="{FF2B5EF4-FFF2-40B4-BE49-F238E27FC236}">
                <a16:creationId xmlns="" xmlns:a16="http://schemas.microsoft.com/office/drawing/2014/main" id="{1B7FDE25-B850-4C8E-AAA0-A86F4C6A38BC}"/>
              </a:ext>
            </a:extLst>
          </p:cNvPr>
          <p:cNvSpPr txBox="1"/>
          <p:nvPr/>
        </p:nvSpPr>
        <p:spPr>
          <a:xfrm>
            <a:off x="442614" y="3034440"/>
            <a:ext cx="1041048"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11.</a:t>
            </a:r>
            <a:endParaRPr lang="en-US" sz="4000" b="1" dirty="0">
              <a:solidFill>
                <a:srgbClr val="E76F0A"/>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2A89E4F5-9D3F-45D4-9EB4-3AAF67CE9CB5}"/>
              </a:ext>
            </a:extLst>
          </p:cNvPr>
          <p:cNvSpPr txBox="1"/>
          <p:nvPr/>
        </p:nvSpPr>
        <p:spPr>
          <a:xfrm>
            <a:off x="1430726" y="416875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Wrap-Up</a:t>
            </a:r>
          </a:p>
        </p:txBody>
      </p:sp>
      <p:sp>
        <p:nvSpPr>
          <p:cNvPr id="42" name="TextBox 41">
            <a:extLst>
              <a:ext uri="{FF2B5EF4-FFF2-40B4-BE49-F238E27FC236}">
                <a16:creationId xmlns="" xmlns:a16="http://schemas.microsoft.com/office/drawing/2014/main" id="{5160C033-CD10-4098-8DC4-CB8C07193AD5}"/>
              </a:ext>
            </a:extLst>
          </p:cNvPr>
          <p:cNvSpPr txBox="1"/>
          <p:nvPr/>
        </p:nvSpPr>
        <p:spPr>
          <a:xfrm>
            <a:off x="442614" y="3980394"/>
            <a:ext cx="1041048"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12.</a:t>
            </a:r>
            <a:endParaRPr lang="en-US" sz="4000" b="1" dirty="0">
              <a:solidFill>
                <a:srgbClr val="E76F0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95C85263-1CBE-4491-AECF-FD186C025F84}"/>
              </a:ext>
            </a:extLst>
          </p:cNvPr>
          <p:cNvSpPr txBox="1"/>
          <p:nvPr/>
        </p:nvSpPr>
        <p:spPr>
          <a:xfrm>
            <a:off x="1430726" y="5112780"/>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Additional Resources </a:t>
            </a:r>
          </a:p>
        </p:txBody>
      </p:sp>
      <p:sp>
        <p:nvSpPr>
          <p:cNvPr id="44" name="TextBox 43">
            <a:extLst>
              <a:ext uri="{FF2B5EF4-FFF2-40B4-BE49-F238E27FC236}">
                <a16:creationId xmlns="" xmlns:a16="http://schemas.microsoft.com/office/drawing/2014/main" id="{790190DB-432D-4CA1-A216-083701A8AAE1}"/>
              </a:ext>
            </a:extLst>
          </p:cNvPr>
          <p:cNvSpPr txBox="1"/>
          <p:nvPr/>
        </p:nvSpPr>
        <p:spPr>
          <a:xfrm>
            <a:off x="442614" y="4926348"/>
            <a:ext cx="1041048" cy="707886"/>
          </a:xfrm>
          <a:prstGeom prst="rect">
            <a:avLst/>
          </a:prstGeom>
          <a:noFill/>
        </p:spPr>
        <p:txBody>
          <a:bodyPr wrap="square" rtlCol="0">
            <a:spAutoFit/>
          </a:bodyPr>
          <a:lstStyle/>
          <a:p>
            <a:r>
              <a:rPr lang="en-CA" sz="4000" b="1" dirty="0">
                <a:solidFill>
                  <a:srgbClr val="E76F0A"/>
                </a:solidFill>
                <a:latin typeface="Arial" panose="020B0604020202020204" pitchFamily="34" charset="0"/>
                <a:cs typeface="Arial" panose="020B0604020202020204" pitchFamily="34" charset="0"/>
              </a:rPr>
              <a:t>13.</a:t>
            </a:r>
            <a:endParaRPr lang="en-US" sz="4000" b="1" dirty="0">
              <a:solidFill>
                <a:srgbClr val="E76F0A"/>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 xmlns:a16="http://schemas.microsoft.com/office/drawing/2014/main" id="{3134E8EF-1905-4A6E-9492-744AD6EF89BF}"/>
              </a:ext>
            </a:extLst>
          </p:cNvPr>
          <p:cNvSpPr/>
          <p:nvPr/>
        </p:nvSpPr>
        <p:spPr>
          <a:xfrm>
            <a:off x="4887581" y="2761837"/>
            <a:ext cx="3331628" cy="3331628"/>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464622E8-C8D0-40EB-A91F-A2DFAFCF1156}"/>
              </a:ext>
            </a:extLst>
          </p:cNvPr>
          <p:cNvSpPr txBox="1"/>
          <p:nvPr/>
        </p:nvSpPr>
        <p:spPr>
          <a:xfrm>
            <a:off x="4894202" y="3734337"/>
            <a:ext cx="3442692" cy="1446550"/>
          </a:xfrm>
          <a:prstGeom prst="rect">
            <a:avLst/>
          </a:prstGeom>
          <a:noFill/>
        </p:spPr>
        <p:txBody>
          <a:bodyPr wrap="square" rtlCol="0">
            <a:spAutoFit/>
          </a:bodyPr>
          <a:lstStyle/>
          <a:p>
            <a:pPr algn="ctr"/>
            <a:r>
              <a:rPr lang="en-CA" sz="4400" b="1" dirty="0">
                <a:solidFill>
                  <a:schemeClr val="bg1"/>
                </a:solidFill>
                <a:latin typeface="Arial" panose="020B0604020202020204" pitchFamily="34" charset="0"/>
                <a:cs typeface="Arial" panose="020B0604020202020204" pitchFamily="34" charset="0"/>
              </a:rPr>
              <a:t>Review &amp; Wrap-Up</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81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strVal val="#ppt_x"/>
                                          </p:val>
                                        </p:tav>
                                        <p:tav tm="100000">
                                          <p:val>
                                            <p:strVal val="#ppt_x"/>
                                          </p:val>
                                        </p:tav>
                                      </p:tavLst>
                                    </p:anim>
                                    <p:anim calcmode="lin" valueType="num">
                                      <p:cBhvr>
                                        <p:cTn id="25" dur="5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anim calcmode="lin" valueType="num">
                                      <p:cBhvr>
                                        <p:cTn id="41" dur="500" fill="hold"/>
                                        <p:tgtEl>
                                          <p:spTgt spid="40"/>
                                        </p:tgtEl>
                                        <p:attrNameLst>
                                          <p:attrName>ppt_x</p:attrName>
                                        </p:attrNameLst>
                                      </p:cBhvr>
                                      <p:tavLst>
                                        <p:tav tm="0">
                                          <p:val>
                                            <p:strVal val="#ppt_x"/>
                                          </p:val>
                                        </p:tav>
                                        <p:tav tm="100000">
                                          <p:val>
                                            <p:strVal val="#ppt_x"/>
                                          </p:val>
                                        </p:tav>
                                      </p:tavLst>
                                    </p:anim>
                                    <p:anim calcmode="lin" valueType="num">
                                      <p:cBhvr>
                                        <p:cTn id="42" dur="500" fill="hold"/>
                                        <p:tgtEl>
                                          <p:spTgt spid="4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anim calcmode="lin" valueType="num">
                                      <p:cBhvr>
                                        <p:cTn id="46" dur="500" fill="hold"/>
                                        <p:tgtEl>
                                          <p:spTgt spid="39"/>
                                        </p:tgtEl>
                                        <p:attrNameLst>
                                          <p:attrName>ppt_x</p:attrName>
                                        </p:attrNameLst>
                                      </p:cBhvr>
                                      <p:tavLst>
                                        <p:tav tm="0">
                                          <p:val>
                                            <p:strVal val="#ppt_x"/>
                                          </p:val>
                                        </p:tav>
                                        <p:tav tm="100000">
                                          <p:val>
                                            <p:strVal val="#ppt_x"/>
                                          </p:val>
                                        </p:tav>
                                      </p:tavLst>
                                    </p:anim>
                                    <p:anim calcmode="lin" valueType="num">
                                      <p:cBhvr>
                                        <p:cTn id="47" dur="500" fill="hold"/>
                                        <p:tgtEl>
                                          <p:spTgt spid="39"/>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anim calcmode="lin" valueType="num">
                                      <p:cBhvr>
                                        <p:cTn id="52" dur="500" fill="hold"/>
                                        <p:tgtEl>
                                          <p:spTgt spid="42"/>
                                        </p:tgtEl>
                                        <p:attrNameLst>
                                          <p:attrName>ppt_x</p:attrName>
                                        </p:attrNameLst>
                                      </p:cBhvr>
                                      <p:tavLst>
                                        <p:tav tm="0">
                                          <p:val>
                                            <p:strVal val="#ppt_x"/>
                                          </p:val>
                                        </p:tav>
                                        <p:tav tm="100000">
                                          <p:val>
                                            <p:strVal val="#ppt_x"/>
                                          </p:val>
                                        </p:tav>
                                      </p:tavLst>
                                    </p:anim>
                                    <p:anim calcmode="lin" valueType="num">
                                      <p:cBhvr>
                                        <p:cTn id="53" dur="500" fill="hold"/>
                                        <p:tgtEl>
                                          <p:spTgt spid="4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anim calcmode="lin" valueType="num">
                                      <p:cBhvr>
                                        <p:cTn id="57" dur="500" fill="hold"/>
                                        <p:tgtEl>
                                          <p:spTgt spid="41"/>
                                        </p:tgtEl>
                                        <p:attrNameLst>
                                          <p:attrName>ppt_x</p:attrName>
                                        </p:attrNameLst>
                                      </p:cBhvr>
                                      <p:tavLst>
                                        <p:tav tm="0">
                                          <p:val>
                                            <p:strVal val="#ppt_x"/>
                                          </p:val>
                                        </p:tav>
                                        <p:tav tm="100000">
                                          <p:val>
                                            <p:strVal val="#ppt_x"/>
                                          </p:val>
                                        </p:tav>
                                      </p:tavLst>
                                    </p:anim>
                                    <p:anim calcmode="lin" valueType="num">
                                      <p:cBhvr>
                                        <p:cTn id="58" dur="500" fill="hold"/>
                                        <p:tgtEl>
                                          <p:spTgt spid="41"/>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anim calcmode="lin" valueType="num">
                                      <p:cBhvr>
                                        <p:cTn id="63" dur="500" fill="hold"/>
                                        <p:tgtEl>
                                          <p:spTgt spid="44"/>
                                        </p:tgtEl>
                                        <p:attrNameLst>
                                          <p:attrName>ppt_x</p:attrName>
                                        </p:attrNameLst>
                                      </p:cBhvr>
                                      <p:tavLst>
                                        <p:tav tm="0">
                                          <p:val>
                                            <p:strVal val="#ppt_x"/>
                                          </p:val>
                                        </p:tav>
                                        <p:tav tm="100000">
                                          <p:val>
                                            <p:strVal val="#ppt_x"/>
                                          </p:val>
                                        </p:tav>
                                      </p:tavLst>
                                    </p:anim>
                                    <p:anim calcmode="lin" valueType="num">
                                      <p:cBhvr>
                                        <p:cTn id="64" dur="5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anim calcmode="lin" valueType="num">
                                      <p:cBhvr>
                                        <p:cTn id="68" dur="500" fill="hold"/>
                                        <p:tgtEl>
                                          <p:spTgt spid="43"/>
                                        </p:tgtEl>
                                        <p:attrNameLst>
                                          <p:attrName>ppt_x</p:attrName>
                                        </p:attrNameLst>
                                      </p:cBhvr>
                                      <p:tavLst>
                                        <p:tav tm="0">
                                          <p:val>
                                            <p:strVal val="#ppt_x"/>
                                          </p:val>
                                        </p:tav>
                                        <p:tav tm="100000">
                                          <p:val>
                                            <p:strVal val="#ppt_x"/>
                                          </p:val>
                                        </p:tav>
                                      </p:tavLst>
                                    </p:anim>
                                    <p:anim calcmode="lin" valueType="num">
                                      <p:cBhvr>
                                        <p:cTn id="6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5" grpId="0"/>
      <p:bldP spid="36" grpId="0"/>
      <p:bldP spid="37" grpId="0"/>
      <p:bldP spid="38" grpId="0"/>
      <p:bldP spid="39" grpId="0"/>
      <p:bldP spid="40" grpId="0"/>
      <p:bldP spid="41" grpId="0"/>
      <p:bldP spid="42" grpId="0"/>
      <p:bldP spid="43" grpId="0"/>
      <p:bldP spid="4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4">
            <a:extLst>
              <a:ext uri="{FF2B5EF4-FFF2-40B4-BE49-F238E27FC236}">
                <a16:creationId xmlns="" xmlns:a16="http://schemas.microsoft.com/office/drawing/2014/main" id="{99102EE0-A873-4D85-97BF-286D4B0F5C8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94</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Complete the concept checking quiz as a class</a:t>
            </a:r>
            <a:endParaRPr lang="en-US" sz="3200" b="1" dirty="0">
              <a:latin typeface="Arial" panose="020B0604020202020204" pitchFamily="34" charset="0"/>
              <a:cs typeface="Arial" panose="020B0604020202020204" pitchFamily="34" charset="0"/>
            </a:endParaRPr>
          </a:p>
        </p:txBody>
      </p:sp>
      <p:pic>
        <p:nvPicPr>
          <p:cNvPr id="12" name="Picture 11" descr="A picture containing device&#10;&#10;Description automatically generated">
            <a:extLst>
              <a:ext uri="{FF2B5EF4-FFF2-40B4-BE49-F238E27FC236}">
                <a16:creationId xmlns="" xmlns:a16="http://schemas.microsoft.com/office/drawing/2014/main" id="{9A170CEB-2654-4362-B5D1-3443A8339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59" y="5791655"/>
            <a:ext cx="1041050" cy="948126"/>
          </a:xfrm>
          <a:prstGeom prst="rect">
            <a:avLst/>
          </a:prstGeom>
        </p:spPr>
      </p:pic>
    </p:spTree>
    <p:extLst>
      <p:ext uri="{BB962C8B-B14F-4D97-AF65-F5344CB8AC3E}">
        <p14:creationId xmlns:p14="http://schemas.microsoft.com/office/powerpoint/2010/main" val="1983253927"/>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8">
            <a:extLst>
              <a:ext uri="{FF2B5EF4-FFF2-40B4-BE49-F238E27FC236}">
                <a16:creationId xmlns="" xmlns:a16="http://schemas.microsoft.com/office/drawing/2014/main" id="{9A207DF4-1719-4D36-BEE1-F0B50A95E336}"/>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9/23/2019</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95</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48900"/>
            <a:ext cx="5212771" cy="1938992"/>
          </a:xfrm>
          <a:prstGeom prst="rect">
            <a:avLst/>
          </a:prstGeom>
          <a:noFill/>
        </p:spPr>
        <p:txBody>
          <a:bodyPr wrap="square" rtlCol="0">
            <a:spAutoFit/>
          </a:bodyPr>
          <a:lstStyle/>
          <a:p>
            <a:pPr algn="ctr"/>
            <a:r>
              <a:rPr lang="en-CA" sz="6000" b="1" dirty="0">
                <a:solidFill>
                  <a:schemeClr val="bg1"/>
                </a:solidFill>
                <a:latin typeface="Arial" panose="020B0604020202020204" pitchFamily="34" charset="0"/>
                <a:cs typeface="Arial" panose="020B0604020202020204" pitchFamily="34" charset="0"/>
              </a:rPr>
              <a:t>Review &amp; Wrap-Up</a:t>
            </a:r>
            <a:endParaRPr lang="en-US" sz="6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425899" y="2387444"/>
            <a:ext cx="4490630" cy="584775"/>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Any final questions?</a:t>
            </a:r>
            <a:endParaRPr lang="en-US" sz="32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 xmlns:a16="http://schemas.microsoft.com/office/drawing/2014/main" id="{C1FF0A66-9B59-47CC-BE8E-08AAD78346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981844297"/>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8">
            <a:extLst>
              <a:ext uri="{FF2B5EF4-FFF2-40B4-BE49-F238E27FC236}">
                <a16:creationId xmlns="" xmlns:a16="http://schemas.microsoft.com/office/drawing/2014/main" id="{3F305F76-F2FC-429F-9F7B-1141D226945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21875" r="21875"/>
          <a:stretch/>
        </p:blipFill>
        <p:spPr>
          <a:xfrm>
            <a:off x="6023153" y="-698489"/>
            <a:ext cx="7901394" cy="7901394"/>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9/23/2019</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96</a:t>
            </a:fld>
            <a:endParaRPr lang="en-US"/>
          </a:p>
        </p:txBody>
      </p:sp>
      <p:sp>
        <p:nvSpPr>
          <p:cNvPr id="14" name="TextBox 13">
            <a:extLst>
              <a:ext uri="{FF2B5EF4-FFF2-40B4-BE49-F238E27FC236}">
                <a16:creationId xmlns="" xmlns:a16="http://schemas.microsoft.com/office/drawing/2014/main" id="{2D88F861-C8B3-4BCB-9DEF-63A6FEA04B3D}"/>
              </a:ext>
            </a:extLst>
          </p:cNvPr>
          <p:cNvSpPr txBox="1"/>
          <p:nvPr/>
        </p:nvSpPr>
        <p:spPr>
          <a:xfrm>
            <a:off x="471056" y="779001"/>
            <a:ext cx="5212771" cy="1569660"/>
          </a:xfrm>
          <a:prstGeom prst="rect">
            <a:avLst/>
          </a:prstGeom>
          <a:noFill/>
        </p:spPr>
        <p:txBody>
          <a:bodyPr wrap="square" rtlCol="0">
            <a:spAutoFit/>
          </a:bodyPr>
          <a:lstStyle/>
          <a:p>
            <a:r>
              <a:rPr lang="en-CA" sz="4800" b="1" dirty="0">
                <a:latin typeface="Arial" panose="020B0604020202020204" pitchFamily="34" charset="0"/>
                <a:cs typeface="Arial" panose="020B0604020202020204" pitchFamily="34" charset="0"/>
              </a:rPr>
              <a:t>Additional Resources</a:t>
            </a:r>
            <a:endParaRPr lang="en-US" sz="48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9207433D-3C40-4646-8766-ABC1BB5F5C53}"/>
              </a:ext>
            </a:extLst>
          </p:cNvPr>
          <p:cNvSpPr txBox="1"/>
          <p:nvPr/>
        </p:nvSpPr>
        <p:spPr>
          <a:xfrm>
            <a:off x="469935" y="2465257"/>
            <a:ext cx="4664773" cy="2677656"/>
          </a:xfrm>
          <a:prstGeom prst="rect">
            <a:avLst/>
          </a:prstGeom>
          <a:noFill/>
        </p:spPr>
        <p:txBody>
          <a:bodyPr wrap="square" rtlCol="0">
            <a:spAutoFit/>
          </a:bodyPr>
          <a:lstStyle/>
          <a:p>
            <a:r>
              <a:rPr lang="en-CA" sz="2800" b="1" dirty="0">
                <a:solidFill>
                  <a:srgbClr val="E76F0A"/>
                </a:solidFill>
                <a:latin typeface="Arial" panose="020B0604020202020204" pitchFamily="34" charset="0"/>
                <a:cs typeface="Arial" panose="020B0604020202020204" pitchFamily="34" charset="0"/>
              </a:rPr>
              <a:t>For additional information on emotional intelligence for entrepreneurs, see the additional resource list in your Participant Workbook.</a:t>
            </a:r>
            <a:endParaRPr lang="en-US" sz="2800" b="1" dirty="0">
              <a:solidFill>
                <a:srgbClr val="E76F0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184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4073</TotalTime>
  <Words>5175</Words>
  <Application>Microsoft Office PowerPoint</Application>
  <PresentationFormat>Custom</PresentationFormat>
  <Paragraphs>892</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administrator</cp:lastModifiedBy>
  <cp:revision>558</cp:revision>
  <dcterms:created xsi:type="dcterms:W3CDTF">2019-07-18T19:13:51Z</dcterms:created>
  <dcterms:modified xsi:type="dcterms:W3CDTF">2019-09-23T15:20:15Z</dcterms:modified>
</cp:coreProperties>
</file>