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61" r:id="rId2"/>
    <p:sldId id="286" r:id="rId3"/>
    <p:sldId id="270" r:id="rId4"/>
    <p:sldId id="287" r:id="rId5"/>
    <p:sldId id="306" r:id="rId6"/>
    <p:sldId id="288" r:id="rId7"/>
    <p:sldId id="291" r:id="rId8"/>
    <p:sldId id="289" r:id="rId9"/>
    <p:sldId id="290" r:id="rId10"/>
    <p:sldId id="302" r:id="rId11"/>
    <p:sldId id="292" r:id="rId12"/>
    <p:sldId id="294" r:id="rId13"/>
    <p:sldId id="271" r:id="rId14"/>
    <p:sldId id="307" r:id="rId15"/>
    <p:sldId id="257" r:id="rId16"/>
    <p:sldId id="285" r:id="rId17"/>
    <p:sldId id="272" r:id="rId18"/>
    <p:sldId id="300" r:id="rId19"/>
    <p:sldId id="303" r:id="rId20"/>
    <p:sldId id="293" r:id="rId21"/>
    <p:sldId id="295" r:id="rId22"/>
    <p:sldId id="304" r:id="rId23"/>
    <p:sldId id="296" r:id="rId24"/>
    <p:sldId id="301" r:id="rId25"/>
    <p:sldId id="305" r:id="rId26"/>
    <p:sldId id="298" r:id="rId27"/>
    <p:sldId id="29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8388" autoAdjust="0"/>
  </p:normalViewPr>
  <p:slideViewPr>
    <p:cSldViewPr>
      <p:cViewPr varScale="1">
        <p:scale>
          <a:sx n="85" d="100"/>
          <a:sy n="85" d="100"/>
        </p:scale>
        <p:origin x="-714" y="-84"/>
      </p:cViewPr>
      <p:guideLst>
        <p:guide orient="horz" pos="2160"/>
        <p:guide pos="2880"/>
      </p:guideLst>
    </p:cSldViewPr>
  </p:slideViewPr>
  <p:outlineViewPr>
    <p:cViewPr>
      <p:scale>
        <a:sx n="33" d="100"/>
        <a:sy n="33" d="100"/>
      </p:scale>
      <p:origin x="0" y="1600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97C2EB-BADB-48CF-8193-A4C5F117E38A}" type="datetimeFigureOut">
              <a:rPr lang="en-US" smtClean="0"/>
              <a:t>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8B4904-2C36-4E5C-9181-3856D06E8A48}" type="slidenum">
              <a:rPr lang="en-US" smtClean="0"/>
              <a:t>‹#›</a:t>
            </a:fld>
            <a:endParaRPr lang="en-US"/>
          </a:p>
        </p:txBody>
      </p:sp>
    </p:spTree>
    <p:extLst>
      <p:ext uri="{BB962C8B-B14F-4D97-AF65-F5344CB8AC3E}">
        <p14:creationId xmlns:p14="http://schemas.microsoft.com/office/powerpoint/2010/main" val="2943819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E994FF18-5B6E-490F-8EBD-38E10D40881F}" type="slidenum">
              <a:rPr lang="en-US"/>
              <a:pPr eaLnBrk="1" hangingPunct="1"/>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46B903BC-E1B6-47A7-9981-84DDF08716A2}" type="slidenum">
              <a:rPr lang="en-US"/>
              <a:pPr eaLnBrk="1" hangingPunct="1"/>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baseline="0" dirty="0" smtClean="0"/>
              <a:t>On This Slide</a:t>
            </a:r>
            <a:r>
              <a:rPr lang="en-CA" b="0" baseline="0" dirty="0" smtClean="0"/>
              <a:t>:</a:t>
            </a:r>
            <a:endParaRPr lang="en-CA" b="1" baseline="0" dirty="0" smtClean="0"/>
          </a:p>
          <a:p>
            <a:pPr>
              <a:spcBef>
                <a:spcPct val="0"/>
              </a:spcBef>
            </a:pPr>
            <a:r>
              <a:rPr lang="en-CA" baseline="0" dirty="0" smtClean="0"/>
              <a:t>On this slide is a very basic template of what a functional resume would look like. Each </a:t>
            </a:r>
            <a:r>
              <a:rPr lang="en-CA" i="1" baseline="0" dirty="0" smtClean="0"/>
              <a:t>Skill Heading</a:t>
            </a:r>
            <a:r>
              <a:rPr lang="en-CA" i="0" baseline="0" dirty="0" smtClean="0"/>
              <a:t> should be followed by two or three bullet points giving examples of a time when that skill was used – can be in a work, volunteer, or school environment. Each bullet point should begin with an action word – this will be reviewed in the next slide.</a:t>
            </a:r>
          </a:p>
          <a:p>
            <a:pPr>
              <a:spcBef>
                <a:spcPct val="0"/>
              </a:spcBef>
            </a:pPr>
            <a:r>
              <a:rPr lang="en-CA" i="0" baseline="0" dirty="0" smtClean="0"/>
              <a:t>It is extremely important to remind and encourage youth to review job postings and to take note of the skills/strengths that are commented on. Use these observations to determine which of their skills should be included in their resume.</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46B903BC-E1B6-47A7-9981-84DDF08716A2}" type="slidenum">
              <a:rPr lang="en-US"/>
              <a:pPr eaLnBrk="1" hangingPunct="1"/>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r>
              <a:rPr lang="en-CA" b="1" dirty="0" smtClean="0"/>
              <a:t> </a:t>
            </a:r>
          </a:p>
          <a:p>
            <a:pPr>
              <a:spcBef>
                <a:spcPct val="0"/>
              </a:spcBef>
            </a:pPr>
            <a:r>
              <a:rPr lang="en-CA" dirty="0" smtClean="0"/>
              <a:t>As mentioned in the previous slide, it is important that each Skills Heading is followed</a:t>
            </a:r>
            <a:r>
              <a:rPr lang="en-CA" baseline="0" dirty="0" smtClean="0"/>
              <a:t> by two or three examples of when/how this skill was used. Today, it is highly recommended that all bullet points following a skills or job heading start with an action word to capture the attention of the employer by clearly stating how an skill was used or what strengths were required in a particular job.</a:t>
            </a:r>
          </a:p>
          <a:p>
            <a:pPr>
              <a:spcBef>
                <a:spcPct val="0"/>
              </a:spcBef>
            </a:pPr>
            <a:endParaRPr lang="en-CA" baseline="0" dirty="0" smtClean="0"/>
          </a:p>
          <a:p>
            <a:pPr>
              <a:spcBef>
                <a:spcPct val="0"/>
              </a:spcBef>
            </a:pPr>
            <a:r>
              <a:rPr lang="en-CA" baseline="0" dirty="0" smtClean="0"/>
              <a:t>Example:</a:t>
            </a:r>
          </a:p>
          <a:p>
            <a:pPr>
              <a:spcBef>
                <a:spcPct val="0"/>
              </a:spcBef>
            </a:pPr>
            <a:r>
              <a:rPr lang="en-CA" b="1" baseline="0" dirty="0" smtClean="0"/>
              <a:t>Customer Service Experience</a:t>
            </a:r>
          </a:p>
          <a:p>
            <a:pPr marL="171450" indent="-171450">
              <a:spcBef>
                <a:spcPct val="0"/>
              </a:spcBef>
              <a:buFontTx/>
              <a:buChar char="-"/>
            </a:pPr>
            <a:r>
              <a:rPr lang="en-CA" baseline="0" dirty="0" smtClean="0"/>
              <a:t>Supported customers in their shopping experiences, assisting them in finding items that they were looking for and recommending similar products that they may be interested in.</a:t>
            </a:r>
          </a:p>
          <a:p>
            <a:pPr marL="171450" indent="-171450">
              <a:spcBef>
                <a:spcPct val="0"/>
              </a:spcBef>
              <a:buFontTx/>
              <a:buChar char="-"/>
            </a:pPr>
            <a:r>
              <a:rPr lang="en-CA" baseline="0" dirty="0" smtClean="0"/>
              <a:t>Maintained a high level of professionalism at all times and promoted the store culture by showing up to each shift with a positive, enthusiastic, and sales oriented attitude.</a:t>
            </a:r>
          </a:p>
          <a:p>
            <a:pPr marL="0" indent="0">
              <a:spcBef>
                <a:spcPct val="0"/>
              </a:spcBef>
              <a:buFontTx/>
              <a:buNone/>
            </a:pPr>
            <a:endParaRPr lang="en-CA" baseline="0" dirty="0" smtClean="0"/>
          </a:p>
          <a:p>
            <a:pPr marL="0" indent="0">
              <a:spcBef>
                <a:spcPct val="0"/>
              </a:spcBef>
              <a:buFontTx/>
              <a:buNone/>
            </a:pPr>
            <a:r>
              <a:rPr lang="en-CA" baseline="0" dirty="0" smtClean="0"/>
              <a:t>In pairs, have the youth take two or three of their skills headings or job experiences and develop two or three strong bullet points for each with their partner. During this time be sure to walk around and support each pair in their development of strong action focused statements. Have some youth share their statements with group as it may give others ideas for similar skill headings that they may have.</a:t>
            </a:r>
          </a:p>
          <a:p>
            <a:pPr marL="0" indent="0">
              <a:spcBef>
                <a:spcPct val="0"/>
              </a:spcBef>
              <a:buFontTx/>
              <a:buNone/>
            </a:pPr>
            <a:endParaRPr lang="en-CA" baseline="0" dirty="0" smtClean="0"/>
          </a:p>
          <a:p>
            <a:pPr marL="0" indent="0">
              <a:spcBef>
                <a:spcPct val="0"/>
              </a:spcBef>
              <a:buFontTx/>
              <a:buNone/>
            </a:pPr>
            <a:r>
              <a:rPr lang="en-CA" b="1" baseline="0" dirty="0" smtClean="0"/>
              <a:t>Things to Note</a:t>
            </a:r>
            <a:r>
              <a:rPr lang="en-CA" b="0" baseline="0" dirty="0" smtClean="0"/>
              <a:t>:</a:t>
            </a:r>
          </a:p>
          <a:p>
            <a:pPr marL="0" indent="0">
              <a:spcBef>
                <a:spcPct val="0"/>
              </a:spcBef>
              <a:buFontTx/>
              <a:buNone/>
            </a:pPr>
            <a:r>
              <a:rPr lang="en-CA" b="0" baseline="0" dirty="0" smtClean="0"/>
              <a:t>Breaking down resume writing into these small steps and completing them as a group is important for youth with mental health issues. At YES, many clients commented on how overwhelming they found the resume writing task to be and frequently requested additional support in completing this task. Through this workshop, you as the facilitator are doing just this, supporting them in creating a strong resume but also facilitating their independence in doing so by getting them to work in pairs and independently under your supervision.</a:t>
            </a:r>
            <a:endParaRPr lang="en-US" b="1"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581605AB-DC60-402C-80E5-A7F3F12DE6B5}" type="slidenum">
              <a:rPr lang="en-US"/>
              <a:pPr eaLnBrk="1" hangingPunct="1"/>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endParaRPr lang="en-CA" b="1" dirty="0" smtClean="0"/>
          </a:p>
          <a:p>
            <a:pPr>
              <a:spcBef>
                <a:spcPct val="0"/>
              </a:spcBef>
            </a:pPr>
            <a:r>
              <a:rPr lang="en-CA" dirty="0" smtClean="0"/>
              <a:t>Now that the group has a strong understanding of how to write a great resume, it is time to move on to</a:t>
            </a:r>
            <a:r>
              <a:rPr lang="en-CA" baseline="0" dirty="0" smtClean="0"/>
              <a:t> the cover letter.</a:t>
            </a:r>
          </a:p>
          <a:p>
            <a:pPr>
              <a:spcBef>
                <a:spcPct val="0"/>
              </a:spcBef>
            </a:pPr>
            <a:r>
              <a:rPr lang="en-CA" baseline="0" dirty="0" smtClean="0"/>
              <a:t>It is important that the group understands how the cover letter is their first opportunity to “sell” themselves to an employer and how cover letters should be used to as the tool through which they express their interest, enthusiasm, as well as ability to do the job they are applying for. Cover letters are ones opportunity to showcase the many ways in which they are the perfect candidate for the position.</a:t>
            </a:r>
          </a:p>
          <a:p>
            <a:pPr>
              <a:spcBef>
                <a:spcPct val="0"/>
              </a:spcBef>
            </a:pPr>
            <a:endParaRPr lang="en-CA" baseline="0" dirty="0" smtClean="0"/>
          </a:p>
          <a:p>
            <a:pPr>
              <a:spcBef>
                <a:spcPct val="0"/>
              </a:spcBef>
            </a:pPr>
            <a:r>
              <a:rPr lang="en-CA" b="1" baseline="0" dirty="0" smtClean="0"/>
              <a:t>Things to Note</a:t>
            </a:r>
            <a:r>
              <a:rPr lang="en-CA" b="0" baseline="0" dirty="0" smtClean="0"/>
              <a:t>:</a:t>
            </a:r>
            <a:endParaRPr lang="en-CA" b="1" baseline="0" dirty="0" smtClean="0"/>
          </a:p>
          <a:p>
            <a:pPr>
              <a:spcBef>
                <a:spcPct val="0"/>
              </a:spcBef>
            </a:pPr>
            <a:r>
              <a:rPr lang="en-CA" baseline="0" dirty="0" smtClean="0"/>
              <a:t>At YES we have found that counsellors often become the “cover letter” for the clients, with the counsellor reaching out and “selling” the youth candidacy for the position. Spend time reviewing cover letters as it is important for youth to know and understand, but as the counselor for these youth be aware of the reality that you will be the advocate for these youth, contacting employers and “selling” them as a candidate for the position.</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581605AB-DC60-402C-80E5-A7F3F12DE6B5}" type="slidenum">
              <a:rPr lang="en-US"/>
              <a:pPr eaLnBrk="1" hangingPunct="1"/>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endParaRPr lang="en-CA" b="1"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CA" baseline="0" dirty="0" smtClean="0"/>
              <a:t>Review cover letter “dos” and “don’ts” as a group. Ask the group if they have any other dos and/or don’ts of writing cover letters that they feel should be added to the list. </a:t>
            </a:r>
          </a:p>
          <a:p>
            <a:pPr marL="0" marR="0" indent="0" algn="l" defTabSz="914400" rtl="0" eaLnBrk="1" fontAlgn="auto" latinLnBrk="0" hangingPunct="1">
              <a:lnSpc>
                <a:spcPct val="100000"/>
              </a:lnSpc>
              <a:spcBef>
                <a:spcPct val="0"/>
              </a:spcBef>
              <a:spcAft>
                <a:spcPts val="0"/>
              </a:spcAft>
              <a:buClrTx/>
              <a:buSzTx/>
              <a:buFontTx/>
              <a:buNone/>
              <a:tabLst/>
              <a:defRPr/>
            </a:pPr>
            <a:r>
              <a:rPr lang="en-CA" baseline="0" dirty="0" smtClean="0"/>
              <a:t>As a group discuss the reason one writes a cover letter and the importance of it. As a person living with mental health, what are some of the benefits of writing a cover letter? What are some of the challenges of writing a cover letter?</a:t>
            </a:r>
          </a:p>
          <a:p>
            <a:pPr marL="0" marR="0" indent="0" algn="l" defTabSz="914400" rtl="0" eaLnBrk="1" fontAlgn="auto" latinLnBrk="0" hangingPunct="1">
              <a:lnSpc>
                <a:spcPct val="100000"/>
              </a:lnSpc>
              <a:spcBef>
                <a:spcPct val="0"/>
              </a:spcBef>
              <a:spcAft>
                <a:spcPts val="0"/>
              </a:spcAft>
              <a:buClrTx/>
              <a:buSzTx/>
              <a:buFontTx/>
              <a:buNone/>
              <a:tabLst/>
              <a:defRPr/>
            </a:pPr>
            <a:endParaRPr lang="en-CA" b="1" baseline="0"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CA" b="1" baseline="0" dirty="0" smtClean="0"/>
              <a:t>Things to Note</a:t>
            </a:r>
            <a:r>
              <a:rPr lang="en-CA" b="0" baseline="0" dirty="0" smtClean="0"/>
              <a:t>:</a:t>
            </a:r>
          </a:p>
          <a:p>
            <a:pPr marL="0" marR="0" indent="0" algn="l" defTabSz="914400" rtl="0" eaLnBrk="1" fontAlgn="auto" latinLnBrk="0" hangingPunct="1">
              <a:lnSpc>
                <a:spcPct val="100000"/>
              </a:lnSpc>
              <a:spcBef>
                <a:spcPct val="0"/>
              </a:spcBef>
              <a:spcAft>
                <a:spcPts val="0"/>
              </a:spcAft>
              <a:buClrTx/>
              <a:buSzTx/>
              <a:buFontTx/>
              <a:buNone/>
              <a:tabLst/>
              <a:defRPr/>
            </a:pPr>
            <a:r>
              <a:rPr lang="en-CA" b="0" baseline="0" dirty="0" smtClean="0"/>
              <a:t>As the facilitator emphasize how a cover letter can act as an advocate for them when first reaching out to an employer. A cover letter is a space where they can speak to their strengths, their interest in a position/company, and speak to experiences that make them an ideal candidate for the job.</a:t>
            </a:r>
            <a:endParaRPr lang="en-CA" b="1" baseline="0" dirty="0" smtClean="0"/>
          </a:p>
          <a:p>
            <a:pPr>
              <a:spcBef>
                <a:spcPct val="0"/>
              </a:spcBef>
            </a:pPr>
            <a:endParaRPr lang="en-CA" baseline="0"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581605AB-DC60-402C-80E5-A7F3F12DE6B5}" type="slidenum">
              <a:rPr lang="en-US"/>
              <a:pPr eaLnBrk="1" hangingPunct="1"/>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p>
          <a:p>
            <a:pPr>
              <a:spcBef>
                <a:spcPct val="0"/>
              </a:spcBef>
            </a:pPr>
            <a:r>
              <a:rPr lang="en-CA" b="0" dirty="0" smtClean="0"/>
              <a:t>Review as a group all of the features of a cover letter. A sample is</a:t>
            </a:r>
            <a:r>
              <a:rPr lang="en-CA" b="0" baseline="0" dirty="0" smtClean="0"/>
              <a:t> provided on the next slide.</a:t>
            </a:r>
            <a:endParaRPr lang="en-US" b="1"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46B903BC-E1B6-47A7-9981-84DDF08716A2}" type="slidenum">
              <a:rPr lang="en-US"/>
              <a:pPr eaLnBrk="1" hangingPunct="1"/>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baseline="0" dirty="0" smtClean="0"/>
              <a:t>On This Slide</a:t>
            </a:r>
            <a:r>
              <a:rPr lang="en-CA" b="0" baseline="0" dirty="0" smtClean="0"/>
              <a:t>:</a:t>
            </a:r>
            <a:endParaRPr lang="en-CA" b="1" baseline="0" dirty="0" smtClean="0"/>
          </a:p>
          <a:p>
            <a:pPr>
              <a:spcBef>
                <a:spcPct val="0"/>
              </a:spcBef>
            </a:pPr>
            <a:r>
              <a:rPr lang="en-CA" baseline="0" dirty="0" smtClean="0"/>
              <a:t>After reviewing the cover letter checklist. Walk the group through this cover letter template and distribute the Cover Letter Template resource for them to refer too. Encourage them to use this resource whenever they are writing a new cover letter for a job.</a:t>
            </a:r>
          </a:p>
          <a:p>
            <a:pPr>
              <a:spcBef>
                <a:spcPct val="0"/>
              </a:spcBef>
            </a:pPr>
            <a:endParaRPr lang="en-CA" baseline="0" dirty="0" smtClean="0"/>
          </a:p>
          <a:p>
            <a:pPr>
              <a:spcBef>
                <a:spcPct val="0"/>
              </a:spcBef>
            </a:pPr>
            <a:r>
              <a:rPr lang="en-CA" b="1" baseline="0" dirty="0" smtClean="0"/>
              <a:t>Resources to Distribute</a:t>
            </a:r>
            <a:r>
              <a:rPr lang="en-CA" b="0" baseline="0" dirty="0" smtClean="0"/>
              <a:t>:</a:t>
            </a:r>
          </a:p>
          <a:p>
            <a:pPr>
              <a:spcBef>
                <a:spcPct val="0"/>
              </a:spcBef>
            </a:pPr>
            <a:r>
              <a:rPr lang="en-CA" i="1" baseline="0" dirty="0" smtClean="0"/>
              <a:t>Cover Letter Template </a:t>
            </a:r>
            <a:r>
              <a:rPr lang="en-CA" baseline="0" dirty="0" smtClean="0"/>
              <a:t>(Appendix G:1)</a:t>
            </a:r>
            <a:endParaRPr lang="en-CA" b="1" baseline="0"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46B903BC-E1B6-47A7-9981-84DDF08716A2}" type="slidenum">
              <a:rPr lang="en-US"/>
              <a:pPr eaLnBrk="1" hangingPunct="1"/>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46B903BC-E1B6-47A7-9981-84DDF08716A2}" type="slidenum">
              <a:rPr lang="en-US"/>
              <a:pPr eaLnBrk="1" hangingPunct="1"/>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endParaRPr lang="en-CA" b="1" dirty="0" smtClean="0"/>
          </a:p>
          <a:p>
            <a:pPr>
              <a:spcBef>
                <a:spcPct val="0"/>
              </a:spcBef>
            </a:pPr>
            <a:r>
              <a:rPr lang="en-CA" dirty="0" smtClean="0"/>
              <a:t>The</a:t>
            </a:r>
            <a:r>
              <a:rPr lang="en-CA" baseline="0" dirty="0" smtClean="0"/>
              <a:t> group should now have all of the resources and information needed to write a strong resume and cover letter. If possible, take the group to a computer lab and have them find one or two job postings they are interested in applying too. Have them write a resume and cover letter for these positions.</a:t>
            </a:r>
          </a:p>
          <a:p>
            <a:pPr>
              <a:spcBef>
                <a:spcPct val="0"/>
              </a:spcBef>
            </a:pPr>
            <a:r>
              <a:rPr lang="en-CA" baseline="0" dirty="0" smtClean="0"/>
              <a:t>Alternatively, if time is more limited, take the group to a computer lab to only work on writing a resume, using all of the information and resources they just received. As the facilitator, be sure to take the time to support each youth with the writing of their resume (and cover letter), giving feedback where needed.</a:t>
            </a:r>
          </a:p>
          <a:p>
            <a:pPr>
              <a:spcBef>
                <a:spcPct val="0"/>
              </a:spcBef>
            </a:pPr>
            <a:endParaRPr lang="en-CA" baseline="0" dirty="0" smtClean="0"/>
          </a:p>
          <a:p>
            <a:pPr>
              <a:spcBef>
                <a:spcPct val="0"/>
              </a:spcBef>
            </a:pPr>
            <a:r>
              <a:rPr lang="en-CA" b="1" baseline="0" dirty="0" smtClean="0"/>
              <a:t>Things to Note</a:t>
            </a:r>
            <a:r>
              <a:rPr lang="en-CA" b="0" baseline="0" dirty="0" smtClean="0"/>
              <a:t>:</a:t>
            </a:r>
          </a:p>
          <a:p>
            <a:pPr>
              <a:spcBef>
                <a:spcPct val="0"/>
              </a:spcBef>
            </a:pPr>
            <a:r>
              <a:rPr lang="en-CA" b="0" baseline="0" dirty="0" smtClean="0"/>
              <a:t>At YES, the individualization of resume writing and the importance of giving individual support to each client is seen as one of the key factors to success for youth living with mental health challenges. These youth often requested (and needed) additional support in focusing, tailoring, and writing their resumes so please be sure to allocate time to do so – whether it be during, between, or after this workshop.</a:t>
            </a:r>
            <a:endParaRPr lang="en-CA" b="1" baseline="0" dirty="0" smtClean="0"/>
          </a:p>
          <a:p>
            <a:pPr>
              <a:spcBef>
                <a:spcPct val="0"/>
              </a:spcBef>
            </a:pPr>
            <a:endParaRPr lang="en-CA" baseline="0" dirty="0" smtClean="0"/>
          </a:p>
          <a:p>
            <a:pPr>
              <a:spcBef>
                <a:spcPct val="0"/>
              </a:spcBef>
            </a:pPr>
            <a:r>
              <a:rPr lang="en-CA" baseline="0" dirty="0" smtClean="0"/>
              <a:t>If a computer lab is not available. You could break this workshop into two sections here, sending them off to work on their resumes and cover letters on their own, with the next workshop starting with a resume/cover letter review and then continuing on to interview skills.</a:t>
            </a:r>
          </a:p>
          <a:p>
            <a:pPr>
              <a:spcBef>
                <a:spcPct val="0"/>
              </a:spcBef>
            </a:pPr>
            <a:endParaRPr lang="en-CA" baseline="0" dirty="0" smtClean="0"/>
          </a:p>
          <a:p>
            <a:pPr>
              <a:spcBef>
                <a:spcPct val="0"/>
              </a:spcBef>
            </a:pPr>
            <a:r>
              <a:rPr lang="en-CA" baseline="0" dirty="0" smtClean="0"/>
              <a:t>It is important that you encourage youth to now start applying for positions they are interested in, using the information and skills they have gained regarding resume and cover letter writing in this session. If they are seeking further support, set up a time to work with those youth one-to-one soon after this workshop is complete.</a:t>
            </a:r>
            <a:endParaRPr 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46B903BC-E1B6-47A7-9981-84DDF08716A2}" type="slidenum">
              <a:rPr lang="en-US"/>
              <a:pPr eaLnBrk="1" hangingPunct="1"/>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46B903BC-E1B6-47A7-9981-84DDF08716A2}" type="slidenum">
              <a:rPr lang="en-US"/>
              <a:pPr eaLnBrk="1" hangingPunct="1"/>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CA" b="1" dirty="0" smtClean="0"/>
              <a:t>On This Slide</a:t>
            </a:r>
            <a:r>
              <a:rPr lang="en-CA" b="0" dirty="0" smtClean="0"/>
              <a:t>:</a:t>
            </a:r>
            <a:r>
              <a:rPr lang="en-CA" b="1" dirty="0" smtClean="0"/>
              <a:t> </a:t>
            </a:r>
          </a:p>
          <a:p>
            <a:pPr marL="0" marR="0" indent="0" algn="l" defTabSz="914400" rtl="0" eaLnBrk="1" fontAlgn="auto" latinLnBrk="0" hangingPunct="1">
              <a:lnSpc>
                <a:spcPct val="100000"/>
              </a:lnSpc>
              <a:spcBef>
                <a:spcPct val="0"/>
              </a:spcBef>
              <a:spcAft>
                <a:spcPts val="0"/>
              </a:spcAft>
              <a:buClrTx/>
              <a:buSzTx/>
              <a:buFontTx/>
              <a:buNone/>
              <a:tabLst/>
              <a:defRPr/>
            </a:pPr>
            <a:r>
              <a:rPr lang="en-CA" dirty="0" smtClean="0"/>
              <a:t>In the last workshop, youth developed a “Job Search</a:t>
            </a:r>
            <a:r>
              <a:rPr lang="en-CA" baseline="0" dirty="0" smtClean="0"/>
              <a:t> Action Plan”. In that workshop, as a group, everyone agreed to the same first 3 objectives (see above). The first two should have been completed in the last session and today, the group will focus on completing objective #3: </a:t>
            </a:r>
            <a:r>
              <a:rPr lang="en-CA" sz="1200" b="0" i="1" dirty="0" smtClean="0">
                <a:solidFill>
                  <a:schemeClr val="tx1"/>
                </a:solidFill>
                <a:latin typeface="Century Gothic" pitchFamily="34" charset="0"/>
              </a:rPr>
              <a:t>Update/work on cover letters, resume, and practice interview skills.</a:t>
            </a:r>
          </a:p>
          <a:p>
            <a:pPr marL="0" marR="0" indent="0" algn="l" defTabSz="914400" rtl="0" eaLnBrk="1" fontAlgn="auto" latinLnBrk="0" hangingPunct="1">
              <a:lnSpc>
                <a:spcPct val="100000"/>
              </a:lnSpc>
              <a:spcBef>
                <a:spcPct val="0"/>
              </a:spcBef>
              <a:spcAft>
                <a:spcPts val="0"/>
              </a:spcAft>
              <a:buClrTx/>
              <a:buSzTx/>
              <a:buFontTx/>
              <a:buNone/>
              <a:tabLst/>
              <a:defRPr/>
            </a:pPr>
            <a:endParaRPr lang="en-CA" sz="1200" b="0" i="1" dirty="0" smtClean="0">
              <a:solidFill>
                <a:schemeClr val="tx1"/>
              </a:solidFill>
              <a:latin typeface="Century Gothic" pitchFamily="34" charset="0"/>
            </a:endParaRPr>
          </a:p>
          <a:p>
            <a:pPr marL="0" marR="0" indent="0" algn="l" defTabSz="914400" rtl="0" eaLnBrk="1" fontAlgn="auto" latinLnBrk="0" hangingPunct="1">
              <a:lnSpc>
                <a:spcPct val="100000"/>
              </a:lnSpc>
              <a:spcBef>
                <a:spcPct val="0"/>
              </a:spcBef>
              <a:spcAft>
                <a:spcPts val="0"/>
              </a:spcAft>
              <a:buClrTx/>
              <a:buSzTx/>
              <a:buFontTx/>
              <a:buNone/>
              <a:tabLst/>
              <a:defRPr/>
            </a:pPr>
            <a:r>
              <a:rPr lang="en-CA" sz="1200" b="1" i="0" dirty="0" smtClean="0">
                <a:solidFill>
                  <a:schemeClr val="tx1"/>
                </a:solidFill>
                <a:latin typeface="Century Gothic" pitchFamily="34" charset="0"/>
              </a:rPr>
              <a:t>Things to Note:</a:t>
            </a:r>
          </a:p>
          <a:p>
            <a:pPr marL="0" marR="0" indent="0" algn="l" defTabSz="914400" rtl="0" eaLnBrk="1" fontAlgn="auto" latinLnBrk="0" hangingPunct="1">
              <a:lnSpc>
                <a:spcPct val="100000"/>
              </a:lnSpc>
              <a:spcBef>
                <a:spcPct val="0"/>
              </a:spcBef>
              <a:spcAft>
                <a:spcPts val="0"/>
              </a:spcAft>
              <a:buClrTx/>
              <a:buSzTx/>
              <a:buFontTx/>
              <a:buNone/>
              <a:tabLst/>
              <a:defRPr/>
            </a:pPr>
            <a:r>
              <a:rPr lang="en-CA" sz="1200" b="0" i="0" dirty="0" smtClean="0">
                <a:solidFill>
                  <a:schemeClr val="tx1"/>
                </a:solidFill>
                <a:latin typeface="Century Gothic" pitchFamily="34" charset="0"/>
              </a:rPr>
              <a:t>Make sure that youth have their </a:t>
            </a:r>
            <a:r>
              <a:rPr lang="en-CA" sz="1200" b="0" i="1" dirty="0" smtClean="0">
                <a:solidFill>
                  <a:schemeClr val="tx1"/>
                </a:solidFill>
                <a:latin typeface="Century Gothic" pitchFamily="34" charset="0"/>
              </a:rPr>
              <a:t>MY</a:t>
            </a:r>
            <a:r>
              <a:rPr lang="en-CA" sz="1200" b="0" i="1" baseline="0" dirty="0" smtClean="0">
                <a:solidFill>
                  <a:schemeClr val="tx1"/>
                </a:solidFill>
                <a:latin typeface="Century Gothic" pitchFamily="34" charset="0"/>
              </a:rPr>
              <a:t> Job Skills</a:t>
            </a:r>
            <a:r>
              <a:rPr lang="en-CA" sz="1200" b="0" i="0" baseline="0" dirty="0" smtClean="0">
                <a:solidFill>
                  <a:schemeClr val="tx1"/>
                </a:solidFill>
                <a:latin typeface="Century Gothic" pitchFamily="34" charset="0"/>
              </a:rPr>
              <a:t> worksheet from the last session with them. They will be referencing this worksheet as they work to “revamp” their resume and develop a cover letter for the jobs that they would like to apply too.</a:t>
            </a:r>
            <a:endParaRPr lang="en-CA" sz="1200" b="0" i="0" dirty="0" smtClean="0">
              <a:solidFill>
                <a:schemeClr val="tx1"/>
              </a:solidFill>
              <a:latin typeface="Century Gothic" pitchFamily="34" charset="0"/>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46B903BC-E1B6-47A7-9981-84DDF08716A2}" type="slidenum">
              <a:rPr lang="en-US"/>
              <a:pPr eaLnBrk="1" hangingPunct="1"/>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p>
          <a:p>
            <a:pPr>
              <a:spcBef>
                <a:spcPct val="0"/>
              </a:spcBef>
            </a:pPr>
            <a:r>
              <a:rPr lang="en-CA" b="0" dirty="0" smtClean="0"/>
              <a:t>Review the slide above as a group</a:t>
            </a:r>
            <a:r>
              <a:rPr lang="en-CA" b="0" baseline="0" dirty="0" smtClean="0"/>
              <a:t>. Have a few members of the group, if comfortable, share past interview experiences OR their thoughts on the interview process.</a:t>
            </a:r>
          </a:p>
          <a:p>
            <a:pPr>
              <a:spcBef>
                <a:spcPct val="0"/>
              </a:spcBef>
            </a:pPr>
            <a:endParaRPr lang="en-CA" b="0" baseline="0" dirty="0" smtClean="0"/>
          </a:p>
          <a:p>
            <a:pPr>
              <a:spcBef>
                <a:spcPct val="0"/>
              </a:spcBef>
            </a:pPr>
            <a:r>
              <a:rPr lang="en-CA" b="1" baseline="0" dirty="0" smtClean="0"/>
              <a:t>Questions to Ask</a:t>
            </a:r>
            <a:r>
              <a:rPr lang="en-CA" b="0" baseline="0" dirty="0" smtClean="0"/>
              <a:t>:</a:t>
            </a:r>
          </a:p>
          <a:p>
            <a:pPr>
              <a:spcBef>
                <a:spcPct val="0"/>
              </a:spcBef>
            </a:pPr>
            <a:r>
              <a:rPr lang="en-CA" b="0" baseline="0" dirty="0" smtClean="0"/>
              <a:t>What has been your experience with interviews in the past? What has gone well? What have you found challenging?</a:t>
            </a:r>
          </a:p>
          <a:p>
            <a:pPr>
              <a:spcBef>
                <a:spcPct val="0"/>
              </a:spcBef>
            </a:pPr>
            <a:r>
              <a:rPr lang="en-CA" b="0" baseline="0" dirty="0" smtClean="0"/>
              <a:t>What are you most nervous about when entering an interview?</a:t>
            </a:r>
            <a:endParaRPr lang="en-CA" b="1"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CA" b="0" baseline="0" dirty="0" smtClean="0"/>
              <a:t>What do you do to prepare for an interview? How do you think you could prepare better for interviews in the future?</a:t>
            </a:r>
            <a:endParaRPr lang="en-CA" b="0" dirty="0" smtClean="0"/>
          </a:p>
          <a:p>
            <a:pPr>
              <a:spcBef>
                <a:spcPct val="0"/>
              </a:spcBef>
            </a:pPr>
            <a:endParaRPr lang="en-CA" b="0" dirty="0" smtClean="0"/>
          </a:p>
          <a:p>
            <a:pPr>
              <a:spcBef>
                <a:spcPct val="0"/>
              </a:spcBef>
            </a:pPr>
            <a:r>
              <a:rPr lang="en-CA" b="1" dirty="0" smtClean="0"/>
              <a:t>Things to Note:</a:t>
            </a:r>
          </a:p>
          <a:p>
            <a:pPr>
              <a:spcBef>
                <a:spcPct val="0"/>
              </a:spcBef>
            </a:pPr>
            <a:r>
              <a:rPr lang="en-CA" dirty="0" smtClean="0"/>
              <a:t>Interviews are often</a:t>
            </a:r>
            <a:r>
              <a:rPr lang="en-CA" baseline="0" dirty="0" smtClean="0"/>
              <a:t> noted as the most challenging part in getting a job, especially for youth living with mental illness. Many youth struggle with an extremely high level of nervousness and lack of confidence when it comes to interviews. Preparing them properly for an interview is one of the biggest keys to employment success for these youth. With this being said, please make sure that you give the time required to go through this portion of the workshop as it should not be rushed. If needed, this portion of the workshop has been built to stand alone and can be completed as a separate session.</a:t>
            </a:r>
          </a:p>
          <a:p>
            <a:pPr>
              <a:spcBef>
                <a:spcPct val="0"/>
              </a:spcBef>
            </a:pPr>
            <a:r>
              <a:rPr lang="en-CA" baseline="0" dirty="0" smtClean="0"/>
              <a:t>*If starting this as a new workshop, begin the session by asking the group about their job application progress. Do they have any questions about resume or cover letter writing? Have they applied to any jobs? </a:t>
            </a:r>
          </a:p>
          <a:p>
            <a:pPr>
              <a:spcBef>
                <a:spcPct val="0"/>
              </a:spcBef>
            </a:pPr>
            <a:r>
              <a:rPr lang="en-CA" baseline="0" dirty="0" smtClean="0"/>
              <a:t>Encourage all youth to apply to at least two positions before the next session.</a:t>
            </a:r>
            <a:endParaRPr lang="en-US"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581605AB-DC60-402C-80E5-A7F3F12DE6B5}" type="slidenum">
              <a:rPr lang="en-US"/>
              <a:pPr eaLnBrk="1" hangingPunct="1"/>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endParaRPr lang="en-CA" b="1" dirty="0" smtClean="0"/>
          </a:p>
          <a:p>
            <a:pPr>
              <a:spcBef>
                <a:spcPct val="0"/>
              </a:spcBef>
            </a:pPr>
            <a:r>
              <a:rPr lang="en-CA" dirty="0" smtClean="0"/>
              <a:t>As a group, develop a list of things that should</a:t>
            </a:r>
            <a:r>
              <a:rPr lang="en-CA" baseline="0" dirty="0" smtClean="0"/>
              <a:t> be done before an interview. Encourage them think about ways they have prepared for interviews before: what steps did they take? What were some steps they used to make them feel well prepared for the interview?</a:t>
            </a:r>
          </a:p>
          <a:p>
            <a:pPr>
              <a:spcBef>
                <a:spcPct val="0"/>
              </a:spcBef>
            </a:pPr>
            <a:endParaRPr lang="en-CA" baseline="0" dirty="0" smtClean="0"/>
          </a:p>
          <a:p>
            <a:pPr>
              <a:spcBef>
                <a:spcPct val="0"/>
              </a:spcBef>
            </a:pPr>
            <a:r>
              <a:rPr lang="en-CA" baseline="0" dirty="0" smtClean="0"/>
              <a:t>A sample list of things to do before the interview is available on the next slide.</a:t>
            </a:r>
          </a:p>
          <a:p>
            <a:pPr>
              <a:spcBef>
                <a:spcPct val="0"/>
              </a:spcBef>
            </a:pPr>
            <a:endParaRPr lang="en-CA" baseline="0" dirty="0" smtClean="0"/>
          </a:p>
          <a:p>
            <a:pPr>
              <a:spcBef>
                <a:spcPct val="0"/>
              </a:spcBef>
            </a:pPr>
            <a:r>
              <a:rPr lang="en-CA" b="1" baseline="0" dirty="0" smtClean="0"/>
              <a:t>Things to Note</a:t>
            </a:r>
            <a:r>
              <a:rPr lang="en-CA" b="0" baseline="0" dirty="0" smtClean="0"/>
              <a:t>:</a:t>
            </a:r>
          </a:p>
          <a:p>
            <a:pPr>
              <a:spcBef>
                <a:spcPct val="0"/>
              </a:spcBef>
            </a:pPr>
            <a:r>
              <a:rPr lang="en-CA" b="0" baseline="0" dirty="0" smtClean="0"/>
              <a:t>If applicable, bring up the topic of disclosure with the group. While it is often not recommended that a youth disclose about their mental health in an interview, discuss how they would speak to their mental health in an interview should it arise. It is important that youth are prepared to speak about their mental health in an interview, while it is encouraged that youth do not bring up their mental health, should the topic arise they need to be prepared to discuss their mental health in a positive way – a way which shows the employer that even if challenges may arise that they would still be able to do their job successfully.</a:t>
            </a:r>
            <a:endParaRPr lang="en-US" b="1"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46B903BC-E1B6-47A7-9981-84DDF08716A2}" type="slidenum">
              <a:rPr lang="en-US"/>
              <a:pPr eaLnBrk="1" hangingPunct="1"/>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endParaRPr lang="en-CA" b="1" dirty="0" smtClean="0"/>
          </a:p>
          <a:p>
            <a:pPr>
              <a:spcBef>
                <a:spcPct val="0"/>
              </a:spcBef>
            </a:pPr>
            <a:r>
              <a:rPr lang="en-CA" dirty="0" smtClean="0"/>
              <a:t>Review all that were not mentioned by the group. Talk about why they are important and how</a:t>
            </a:r>
            <a:r>
              <a:rPr lang="en-CA" baseline="0" dirty="0" smtClean="0"/>
              <a:t> doing these things will help them feel better prepared and more confident walking into an interview.</a:t>
            </a:r>
          </a:p>
          <a:p>
            <a:pPr>
              <a:spcBef>
                <a:spcPct val="0"/>
              </a:spcBef>
            </a:pPr>
            <a:endParaRPr lang="en-CA" baseline="0" dirty="0" smtClean="0"/>
          </a:p>
          <a:p>
            <a:pPr>
              <a:spcBef>
                <a:spcPct val="0"/>
              </a:spcBef>
            </a:pPr>
            <a:r>
              <a:rPr lang="en-CA" b="1" baseline="0" dirty="0" smtClean="0"/>
              <a:t>Questions to Ask</a:t>
            </a:r>
            <a:r>
              <a:rPr lang="en-CA" b="0" baseline="0" dirty="0" smtClean="0"/>
              <a:t>:</a:t>
            </a:r>
          </a:p>
          <a:p>
            <a:pPr>
              <a:spcBef>
                <a:spcPct val="0"/>
              </a:spcBef>
            </a:pPr>
            <a:r>
              <a:rPr lang="en-CA" b="0" baseline="0" dirty="0" smtClean="0"/>
              <a:t>How do you prepare for an interview?</a:t>
            </a:r>
          </a:p>
          <a:p>
            <a:pPr>
              <a:spcBef>
                <a:spcPct val="0"/>
              </a:spcBef>
            </a:pPr>
            <a:r>
              <a:rPr lang="en-CA" b="0" baseline="0" dirty="0" smtClean="0"/>
              <a:t>What are you most nervous about when walking into an interview? What are some ways that you can prepare to help with this?</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46B903BC-E1B6-47A7-9981-84DDF08716A2}" type="slidenum">
              <a:rPr lang="en-US"/>
              <a:pPr eaLnBrk="1" hangingPunct="1"/>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CA" b="1" baseline="0" dirty="0" smtClean="0"/>
              <a:t>On This Slide</a:t>
            </a:r>
            <a:r>
              <a:rPr lang="en-CA" b="0" baseline="0" dirty="0" smtClean="0"/>
              <a:t>:</a:t>
            </a:r>
            <a:endParaRPr lang="en-CA" b="1" baseline="0"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CA" baseline="0" dirty="0" smtClean="0"/>
              <a:t>Distribute the How to Ace the Interview resource and review. The resource includes some commonly asked questions as well as some more challenging questions youth may be asked and gives a guide on how to potentially answer them.</a:t>
            </a:r>
          </a:p>
          <a:p>
            <a:pPr marL="0" marR="0" indent="0" algn="l" defTabSz="914400" rtl="0" eaLnBrk="1" fontAlgn="auto" latinLnBrk="0" hangingPunct="1">
              <a:lnSpc>
                <a:spcPct val="100000"/>
              </a:lnSpc>
              <a:spcBef>
                <a:spcPct val="0"/>
              </a:spcBef>
              <a:spcAft>
                <a:spcPts val="0"/>
              </a:spcAft>
              <a:buClrTx/>
              <a:buSzTx/>
              <a:buFontTx/>
              <a:buNone/>
              <a:tabLst/>
              <a:defRPr/>
            </a:pPr>
            <a:endParaRPr lang="en-CA" baseline="0"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CA" baseline="0" dirty="0" smtClean="0"/>
              <a:t>Take the time to ask the group if they have had any questions in previous interviews that they have been unsure how to answer and together, as a group, develop potential answers.</a:t>
            </a:r>
            <a:endParaRPr lang="en-US" dirty="0" smtClean="0"/>
          </a:p>
          <a:p>
            <a:pPr>
              <a:spcBef>
                <a:spcPct val="0"/>
              </a:spcBef>
            </a:pPr>
            <a:endParaRPr lang="en-CA" dirty="0" smtClean="0"/>
          </a:p>
          <a:p>
            <a:pPr>
              <a:spcBef>
                <a:spcPct val="0"/>
              </a:spcBef>
            </a:pPr>
            <a:r>
              <a:rPr lang="en-CA" b="1" dirty="0" smtClean="0"/>
              <a:t>Things to Note</a:t>
            </a:r>
            <a:r>
              <a:rPr lang="en-CA" b="0" dirty="0" smtClean="0"/>
              <a:t>:</a:t>
            </a:r>
          </a:p>
          <a:p>
            <a:pPr>
              <a:spcBef>
                <a:spcPct val="0"/>
              </a:spcBef>
            </a:pPr>
            <a:r>
              <a:rPr lang="en-CA" b="0" dirty="0" smtClean="0"/>
              <a:t>As</a:t>
            </a:r>
            <a:r>
              <a:rPr lang="en-CA" b="0" baseline="0" dirty="0" smtClean="0"/>
              <a:t> it has been noted before, confidence is something that a lot of youth living with mental health issues lack and need additional support with. Reminders of how to act in an interview and how to appear/be confident in an interview need to be reinforced with these youth. As the facilitator allocate a good amount of time for youth to ask questions about interviews, how to answer certain interview questions, how to best prepare for interviews, and to practice “interviewing” with their counselor, peers, friends, etc.</a:t>
            </a:r>
            <a:endParaRPr lang="en-US" b="1"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46B903BC-E1B6-47A7-9981-84DDF08716A2}" type="slidenum">
              <a:rPr lang="en-US"/>
              <a:pPr eaLnBrk="1" hangingPunct="1"/>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endParaRPr lang="en-CA" b="1" dirty="0" smtClean="0"/>
          </a:p>
          <a:p>
            <a:pPr>
              <a:spcBef>
                <a:spcPct val="0"/>
              </a:spcBef>
            </a:pPr>
            <a:r>
              <a:rPr lang="en-CA" dirty="0" smtClean="0"/>
              <a:t>Some</a:t>
            </a:r>
            <a:r>
              <a:rPr lang="en-CA" baseline="0" dirty="0" smtClean="0"/>
              <a:t> youth may be concerned that employers will ask questions about their mental health or disability. Before walking into an interview it is important that the youth understand what questions they have a right to not answer but also how to answer these questions if asked (see next slide). Review the slide above and ask youth if they have had any experiences with this and/or if they have any questions about the information above.</a:t>
            </a:r>
            <a:endParaRPr lang="en-US"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581605AB-DC60-402C-80E5-A7F3F12DE6B5}" type="slidenum">
              <a:rPr lang="en-US"/>
              <a:pPr eaLnBrk="1" hangingPunct="1"/>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endParaRPr lang="en-CA" b="1" dirty="0" smtClean="0"/>
          </a:p>
          <a:p>
            <a:pPr>
              <a:spcBef>
                <a:spcPct val="0"/>
              </a:spcBef>
            </a:pPr>
            <a:r>
              <a:rPr lang="en-CA" dirty="0" smtClean="0"/>
              <a:t>Talk through some different</a:t>
            </a:r>
            <a:r>
              <a:rPr lang="en-CA" baseline="0" dirty="0" smtClean="0"/>
              <a:t> ways that youth could answer a question they are uncomfortable answering in an interview. 4 examples of ways to answer questions are provided above, but feel free to brainstorm more and add to the list! The more prepared they feel, the more capable they will feel at navigating those challenging questions!</a:t>
            </a:r>
          </a:p>
          <a:p>
            <a:pPr>
              <a:spcBef>
                <a:spcPct val="0"/>
              </a:spcBef>
            </a:pPr>
            <a:endParaRPr lang="en-US"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581605AB-DC60-402C-80E5-A7F3F12DE6B5}" type="slidenum">
              <a:rPr lang="en-US"/>
              <a:pPr eaLnBrk="1" hangingPunct="1"/>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CA" b="1" dirty="0" smtClean="0"/>
              <a:t>On This Slide</a:t>
            </a:r>
            <a:r>
              <a:rPr lang="en-CA" b="0" dirty="0" smtClean="0"/>
              <a:t>:</a:t>
            </a:r>
            <a:endParaRPr lang="en-CA" b="1" dirty="0" smtClean="0"/>
          </a:p>
          <a:p>
            <a:pPr>
              <a:spcBef>
                <a:spcPct val="0"/>
              </a:spcBef>
            </a:pPr>
            <a:r>
              <a:rPr lang="en-CA" dirty="0" smtClean="0"/>
              <a:t>One-on-one interviews</a:t>
            </a:r>
            <a:r>
              <a:rPr lang="en-CA" baseline="0" dirty="0" smtClean="0"/>
              <a:t> will be the most common type of interview offered to youth but it is important that they are aware and feel prepared for all types of interviews that could be offered to them. Take the time to review each one, focusing on how they can best represent/sell themselves in each type of interview and why a certain type of interview may be chosen over another.</a:t>
            </a:r>
          </a:p>
          <a:p>
            <a:pPr>
              <a:spcBef>
                <a:spcPct val="0"/>
              </a:spcBef>
            </a:pPr>
            <a:endParaRPr lang="en-CA" baseline="0" dirty="0" smtClean="0"/>
          </a:p>
          <a:p>
            <a:pPr>
              <a:spcBef>
                <a:spcPct val="0"/>
              </a:spcBef>
            </a:pPr>
            <a:r>
              <a:rPr lang="en-CA" b="1" baseline="0" dirty="0" smtClean="0"/>
              <a:t>Things to Note</a:t>
            </a:r>
            <a:r>
              <a:rPr lang="en-CA" b="0" baseline="0" dirty="0" smtClean="0"/>
              <a:t>:</a:t>
            </a:r>
          </a:p>
          <a:p>
            <a:pPr>
              <a:spcBef>
                <a:spcPct val="0"/>
              </a:spcBef>
            </a:pPr>
            <a:r>
              <a:rPr lang="en-CA" b="0" baseline="0" dirty="0" smtClean="0"/>
              <a:t>The importance of reviewing types of interviews again is to help these youth with confidence. The more information they have about interviews and the more prepared they feel walking into an interview the more confident they will be. By reviewing the different types of interviews they may be asked to take part in, they will have a better idea of what to expect – easing anxiety and helping them focus on how they will sell themselves to the employer.</a:t>
            </a:r>
            <a:endParaRPr lang="en-CA" b="1" baseline="0"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581605AB-DC60-402C-80E5-A7F3F12DE6B5}" type="slidenum">
              <a:rPr lang="en-US"/>
              <a:pPr eaLnBrk="1" hangingPunct="1"/>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endParaRPr lang="en-CA" b="1" dirty="0" smtClean="0"/>
          </a:p>
          <a:p>
            <a:pPr>
              <a:spcBef>
                <a:spcPct val="0"/>
              </a:spcBef>
            </a:pPr>
            <a:r>
              <a:rPr lang="en-CA" dirty="0" smtClean="0"/>
              <a:t>Sending a thank you note after</a:t>
            </a:r>
            <a:r>
              <a:rPr lang="en-CA" baseline="0" dirty="0" smtClean="0"/>
              <a:t> an interview can make all the difference. In sending a thank you note, youth are showing the employer their interest in the position, reinforcing the ways in which they could benefit the company, and demonstrating strong relationship management/communication skills (which are both skills often required/wanted by an employer no matter what the position).</a:t>
            </a:r>
            <a:endParaRPr 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46B903BC-E1B6-47A7-9981-84DDF08716A2}" type="slidenum">
              <a:rPr lang="en-US"/>
              <a:pPr eaLnBrk="1" hangingPunct="1"/>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endParaRPr lang="en-CA" b="1" dirty="0" smtClean="0"/>
          </a:p>
          <a:p>
            <a:pPr>
              <a:spcBef>
                <a:spcPct val="0"/>
              </a:spcBef>
            </a:pPr>
            <a:r>
              <a:rPr lang="en-CA" dirty="0" smtClean="0"/>
              <a:t>Start this workshop by watching Regina Hartley’s </a:t>
            </a:r>
            <a:r>
              <a:rPr lang="en-CA" dirty="0" err="1" smtClean="0"/>
              <a:t>TED</a:t>
            </a:r>
            <a:r>
              <a:rPr lang="en-CA" baseline="0" dirty="0" err="1" smtClean="0"/>
              <a:t>Talk</a:t>
            </a:r>
            <a:r>
              <a:rPr lang="en-CA" baseline="0" dirty="0" smtClean="0"/>
              <a:t>, </a:t>
            </a:r>
            <a:r>
              <a:rPr lang="en-CA" i="1" baseline="0" dirty="0" smtClean="0"/>
              <a:t>Why the Best Hire Might Not Have the Perfect Resume</a:t>
            </a:r>
            <a:r>
              <a:rPr lang="en-CA" i="0" baseline="0" dirty="0" smtClean="0"/>
              <a:t>. In this video, Regina, an HR representative, talks to other employers about giving those with the not-so-perfect resume a shot as it has been shown that these people are often more resilient, dedicated, and driven employees.</a:t>
            </a:r>
          </a:p>
          <a:p>
            <a:pPr>
              <a:spcBef>
                <a:spcPct val="0"/>
              </a:spcBef>
            </a:pPr>
            <a:endParaRPr lang="en-CA" i="0" baseline="0" dirty="0" smtClean="0"/>
          </a:p>
          <a:p>
            <a:pPr>
              <a:spcBef>
                <a:spcPct val="0"/>
              </a:spcBef>
            </a:pPr>
            <a:r>
              <a:rPr lang="en-CA" b="1" i="0" baseline="0" dirty="0" smtClean="0"/>
              <a:t>Things to Note</a:t>
            </a:r>
            <a:r>
              <a:rPr lang="en-CA" b="0" i="0" baseline="0" dirty="0" smtClean="0"/>
              <a:t>:</a:t>
            </a:r>
            <a:endParaRPr lang="en-CA" b="1" i="0" baseline="0" dirty="0" smtClean="0"/>
          </a:p>
          <a:p>
            <a:pPr>
              <a:spcBef>
                <a:spcPct val="0"/>
              </a:spcBef>
            </a:pPr>
            <a:r>
              <a:rPr lang="en-CA" i="0" baseline="0" dirty="0" smtClean="0"/>
              <a:t>Lack of confidence in youth living with mental health issues is one of the most frequently referenced challenges by counselors when these youth are looking to gain employment. As noted in the last workshop, many of these youth struggle to identify their strengths, skill sets, and to talk about themselves in a positive way. The purpose of this video therefore is to give the youth hope and understanding that while they may not have the most perfect resume, they still have a lot to offer a company as an employee as a person with many valuable skills and life experiences.</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581605AB-DC60-402C-80E5-A7F3F12DE6B5}" type="slidenum">
              <a:rPr lang="en-US"/>
              <a:pPr eaLnBrk="1" hangingPunct="1"/>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endParaRPr lang="en-CA" b="1" dirty="0" smtClean="0"/>
          </a:p>
          <a:p>
            <a:pPr>
              <a:spcBef>
                <a:spcPct val="0"/>
              </a:spcBef>
            </a:pPr>
            <a:r>
              <a:rPr lang="en-CA" dirty="0" smtClean="0"/>
              <a:t>Having </a:t>
            </a:r>
            <a:r>
              <a:rPr lang="en-CA" baseline="0" dirty="0" smtClean="0"/>
              <a:t>a resume that highlights a person’s skills, strengths, and job experiences is key to being successful during the job application process. For this reason, this workshop is designed to work with your clients, helping them develop a strong resume template which they can use and modify for jobs they are interested in applying too.</a:t>
            </a:r>
          </a:p>
          <a:p>
            <a:pPr>
              <a:spcBef>
                <a:spcPct val="0"/>
              </a:spcBef>
            </a:pPr>
            <a:r>
              <a:rPr lang="en-CA" baseline="0" dirty="0" smtClean="0"/>
              <a:t>Discuss as a group any advice they have received re: resumes in the past.</a:t>
            </a:r>
          </a:p>
          <a:p>
            <a:pPr>
              <a:spcBef>
                <a:spcPct val="0"/>
              </a:spcBef>
            </a:pPr>
            <a:endParaRPr lang="en-CA" baseline="0" dirty="0" smtClean="0"/>
          </a:p>
          <a:p>
            <a:pPr>
              <a:spcBef>
                <a:spcPct val="0"/>
              </a:spcBef>
            </a:pPr>
            <a:r>
              <a:rPr lang="en-CA" b="1" baseline="0" dirty="0" smtClean="0"/>
              <a:t>Questions to Ask</a:t>
            </a:r>
            <a:r>
              <a:rPr lang="en-CA" b="0" baseline="0" dirty="0" smtClean="0"/>
              <a:t>:</a:t>
            </a:r>
          </a:p>
          <a:p>
            <a:pPr>
              <a:spcBef>
                <a:spcPct val="0"/>
              </a:spcBef>
            </a:pPr>
            <a:r>
              <a:rPr lang="en-CA" b="0" baseline="0" dirty="0" smtClean="0"/>
              <a:t>What advice have you received in the past that has helped you build a good resume?</a:t>
            </a:r>
          </a:p>
          <a:p>
            <a:pPr>
              <a:spcBef>
                <a:spcPct val="0"/>
              </a:spcBef>
            </a:pPr>
            <a:r>
              <a:rPr lang="en-CA" b="0" baseline="0" dirty="0" smtClean="0"/>
              <a:t>What have you found most challenging when trying to develop a resume?</a:t>
            </a:r>
          </a:p>
          <a:p>
            <a:pPr>
              <a:spcBef>
                <a:spcPct val="0"/>
              </a:spcBef>
            </a:pPr>
            <a:r>
              <a:rPr lang="en-CA" b="0" baseline="0" dirty="0" smtClean="0"/>
              <a:t>Do you have any questions about what should be included on a resume?</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581605AB-DC60-402C-80E5-A7F3F12DE6B5}" type="slidenum">
              <a:rPr lang="en-US"/>
              <a:pPr eaLnBrk="1" hangingPunct="1"/>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endParaRPr lang="en-CA" b="1" dirty="0" smtClean="0"/>
          </a:p>
          <a:p>
            <a:pPr>
              <a:spcBef>
                <a:spcPct val="0"/>
              </a:spcBef>
            </a:pPr>
            <a:r>
              <a:rPr lang="en-CA" baseline="0" dirty="0" smtClean="0"/>
              <a:t>Review with the group the basic Dos and Don’ts of resume writing. Ask the group if they have any other dos and/or don’ts of resume writing they feel should be added to the list and discuss why each of these “rules” are important to consider when writing a resume. Do they find any of these “dos” and “don’ts” surprising or contradictory to past advice they have been given?</a:t>
            </a:r>
            <a:endParaRPr lang="en-CA" b="1" baseline="0" dirty="0" smtClean="0"/>
          </a:p>
          <a:p>
            <a:pPr>
              <a:spcBef>
                <a:spcPct val="0"/>
              </a:spcBef>
            </a:pPr>
            <a:endParaRPr lang="en-CA" baseline="0" dirty="0" smtClean="0"/>
          </a:p>
          <a:p>
            <a:pPr>
              <a:spcBef>
                <a:spcPct val="0"/>
              </a:spcBef>
            </a:pPr>
            <a:r>
              <a:rPr lang="en-CA" b="1" baseline="0" dirty="0" smtClean="0"/>
              <a:t>Things to Note</a:t>
            </a:r>
            <a:r>
              <a:rPr lang="en-CA" b="0" baseline="0" dirty="0" smtClean="0"/>
              <a:t>:</a:t>
            </a:r>
            <a:endParaRPr lang="en-CA" b="1" baseline="0" dirty="0" smtClean="0"/>
          </a:p>
          <a:p>
            <a:pPr>
              <a:spcBef>
                <a:spcPct val="0"/>
              </a:spcBef>
            </a:pPr>
            <a:r>
              <a:rPr lang="en-CA" baseline="0" dirty="0" smtClean="0"/>
              <a:t>The next few slides will guide youth in building strong resume that will really highlight the strengths and skills that each youth has for any job they are applying too.</a:t>
            </a:r>
          </a:p>
          <a:p>
            <a:pPr>
              <a:spcBef>
                <a:spcPct val="0"/>
              </a:spcBef>
            </a:pPr>
            <a:endParaRPr lang="en-US"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581605AB-DC60-402C-80E5-A7F3F12DE6B5}" type="slidenum">
              <a:rPr lang="en-US"/>
              <a:pPr eaLnBrk="1" hangingPunct="1"/>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endParaRPr lang="en-CA" b="1" dirty="0" smtClean="0"/>
          </a:p>
          <a:p>
            <a:pPr>
              <a:spcBef>
                <a:spcPct val="0"/>
              </a:spcBef>
            </a:pPr>
            <a:r>
              <a:rPr lang="en-CA" dirty="0" smtClean="0"/>
              <a:t>As employment counselors you understand</a:t>
            </a:r>
            <a:r>
              <a:rPr lang="en-CA" baseline="0" dirty="0" smtClean="0"/>
              <a:t> the importance of having a strong resume. As you would tell all your clients, a job objective is the first thing that an employer sees when they look at a resume, which is why it is important that is clear and concise in its statement. </a:t>
            </a:r>
          </a:p>
          <a:p>
            <a:pPr>
              <a:spcBef>
                <a:spcPct val="0"/>
              </a:spcBef>
            </a:pPr>
            <a:r>
              <a:rPr lang="en-CA" baseline="0" dirty="0" smtClean="0"/>
              <a:t>It is important to note that job objectives will need to be tailored to each job that a youth is applying too. </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46B903BC-E1B6-47A7-9981-84DDF08716A2}" type="slidenum">
              <a:rPr lang="en-US"/>
              <a:pPr eaLnBrk="1" hangingPunct="1"/>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p>
          <a:p>
            <a:pPr marL="0" marR="0" indent="0" algn="l" defTabSz="914400" rtl="0" eaLnBrk="1" fontAlgn="auto" latinLnBrk="0" hangingPunct="1">
              <a:lnSpc>
                <a:spcPct val="100000"/>
              </a:lnSpc>
              <a:spcBef>
                <a:spcPct val="0"/>
              </a:spcBef>
              <a:spcAft>
                <a:spcPts val="0"/>
              </a:spcAft>
              <a:buClrTx/>
              <a:buSzTx/>
              <a:buFontTx/>
              <a:buNone/>
              <a:tabLst/>
              <a:defRPr/>
            </a:pPr>
            <a:r>
              <a:rPr lang="en-CA" baseline="0" dirty="0" smtClean="0"/>
              <a:t>Have youth take out the job postings that they were to bring to this session for positions would like to apply too. Have them create a job objective for one or two of these. If they did not bring in any job postings, provide them with a sample job positing or two for them to use as a sample/for them to practice with.</a:t>
            </a:r>
          </a:p>
          <a:p>
            <a:pPr>
              <a:spcBef>
                <a:spcPct val="0"/>
              </a:spcBef>
            </a:pPr>
            <a:r>
              <a:rPr lang="en-CA" baseline="0" dirty="0" smtClean="0"/>
              <a:t>Give them time to complete the exercise and have them share one of their objectives with the group, having the whole group give feedback on what they thought worked well and how it could be made stronger.</a:t>
            </a:r>
          </a:p>
          <a:p>
            <a:pPr>
              <a:spcBef>
                <a:spcPct val="0"/>
              </a:spcBef>
            </a:pPr>
            <a:endParaRPr lang="en-CA" baseline="0" dirty="0" smtClean="0"/>
          </a:p>
          <a:p>
            <a:pPr>
              <a:spcBef>
                <a:spcPct val="0"/>
              </a:spcBef>
            </a:pPr>
            <a:r>
              <a:rPr lang="en-CA" b="1" baseline="0" dirty="0" smtClean="0"/>
              <a:t>Resources to Distribute</a:t>
            </a:r>
            <a:r>
              <a:rPr lang="en-CA" b="0" baseline="0" dirty="0" smtClean="0"/>
              <a:t>:</a:t>
            </a:r>
          </a:p>
          <a:p>
            <a:pPr>
              <a:spcBef>
                <a:spcPct val="0"/>
              </a:spcBef>
            </a:pPr>
            <a:r>
              <a:rPr lang="en-CA" b="0" baseline="0" dirty="0" smtClean="0"/>
              <a:t>As some youth may not have had the time or may have forgotten to bring in job postings be sure to have a few sample job postings for youth to use throughout this workshop. If possible, try to have job postings for a few different types of jobs. These postings can be pulled from any job board.</a:t>
            </a:r>
            <a:endParaRPr lang="en-US" b="1"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46B903BC-E1B6-47A7-9981-84DDF08716A2}" type="slidenum">
              <a:rPr lang="en-US"/>
              <a:pPr eaLnBrk="1" hangingPunct="1"/>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endParaRPr lang="en-CA" b="1" dirty="0" smtClean="0"/>
          </a:p>
          <a:p>
            <a:pPr>
              <a:spcBef>
                <a:spcPct val="0"/>
              </a:spcBef>
            </a:pPr>
            <a:r>
              <a:rPr lang="en-CA" dirty="0" smtClean="0"/>
              <a:t>The next step in writing</a:t>
            </a:r>
            <a:r>
              <a:rPr lang="en-CA" baseline="0" dirty="0" smtClean="0"/>
              <a:t> a resume is to develop a Summary of Qualifications. As noted in the slide above, this section of the resume gives youth the opportunity to really showcase the experiences, skills, and strengths that they have that make them the perfect candidate for the position they are applying too.</a:t>
            </a:r>
          </a:p>
          <a:p>
            <a:pPr>
              <a:spcBef>
                <a:spcPct val="0"/>
              </a:spcBef>
            </a:pPr>
            <a:r>
              <a:rPr lang="en-CA" baseline="0" dirty="0" smtClean="0"/>
              <a:t>Like the job objective, this section of ones resume should be tailored to each job they are applying too.</a:t>
            </a:r>
          </a:p>
          <a:p>
            <a:pPr>
              <a:spcBef>
                <a:spcPct val="0"/>
              </a:spcBef>
            </a:pPr>
            <a:r>
              <a:rPr lang="en-CA" baseline="0" dirty="0" smtClean="0"/>
              <a:t>Have the youth choose one of the jobs they just created an objective for in the previous activity and have them develop a Summary of Qualifications for that job. Once complete, have them share their Summary of Qualifications with a partner and encourage them to give feedback to one another.</a:t>
            </a:r>
          </a:p>
          <a:p>
            <a:pPr>
              <a:spcBef>
                <a:spcPct val="0"/>
              </a:spcBef>
            </a:pPr>
            <a:endParaRPr lang="en-CA" baseline="0" dirty="0" smtClean="0"/>
          </a:p>
          <a:p>
            <a:pPr>
              <a:spcBef>
                <a:spcPct val="0"/>
              </a:spcBef>
            </a:pPr>
            <a:r>
              <a:rPr lang="en-CA" b="1" baseline="0" dirty="0" smtClean="0"/>
              <a:t>Things to Note</a:t>
            </a:r>
            <a:r>
              <a:rPr lang="en-CA" b="0" baseline="0" dirty="0" smtClean="0"/>
              <a:t>:</a:t>
            </a:r>
          </a:p>
          <a:p>
            <a:pPr>
              <a:spcBef>
                <a:spcPct val="0"/>
              </a:spcBef>
            </a:pPr>
            <a:r>
              <a:rPr lang="en-CA" b="0" baseline="0" dirty="0" smtClean="0"/>
              <a:t>Having a lack of work experience and/or many periods of unemployment are two resume challenges that are common in youth living with mental health issues. Having a strong summary of qualifications is important for these youth as it is their opportunity to highlight their skills, strengths, and experience to an employer before they look to the main section of the resume. </a:t>
            </a:r>
          </a:p>
          <a:p>
            <a:pPr>
              <a:spcBef>
                <a:spcPct val="0"/>
              </a:spcBef>
            </a:pPr>
            <a:r>
              <a:rPr lang="en-CA" b="0" baseline="0" dirty="0" smtClean="0"/>
              <a:t>At YES it has also been found that the process of developing a Summary of Qualifications is extremely helpful for these youth as it forces them to identify skills that they have and relevant experience that they can speak to in an interview – giving them confidence in their abilities and their suitability for the role.</a:t>
            </a:r>
            <a:endParaRPr lang="en-US" b="1"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46B903BC-E1B6-47A7-9981-84DDF08716A2}" type="slidenum">
              <a:rPr lang="en-US"/>
              <a:pPr eaLnBrk="1" hangingPunct="1"/>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endParaRPr lang="en-CA" b="1" dirty="0" smtClean="0"/>
          </a:p>
          <a:p>
            <a:pPr>
              <a:spcBef>
                <a:spcPct val="0"/>
              </a:spcBef>
            </a:pPr>
            <a:r>
              <a:rPr lang="en-CA" dirty="0" smtClean="0"/>
              <a:t>The</a:t>
            </a:r>
            <a:r>
              <a:rPr lang="en-CA" baseline="0" dirty="0" smtClean="0"/>
              <a:t> next step for all youth is to build the main “body” of their resume. Unlike the Job Objective and Summary of Qualifications, this section of the resume, if well written, may only require a few small modifications for each job they are applying too.</a:t>
            </a:r>
          </a:p>
          <a:p>
            <a:pPr>
              <a:spcBef>
                <a:spcPct val="0"/>
              </a:spcBef>
            </a:pPr>
            <a:r>
              <a:rPr lang="en-CA" baseline="0" dirty="0" smtClean="0"/>
              <a:t>In the employment sector, there are three types of resumes that are widely accepted by employers, they are: functional resumes, chronological resumes, and combination resumes. Please take the time to review each type of resume and discuss when it is best to use which style. </a:t>
            </a:r>
          </a:p>
          <a:p>
            <a:pPr>
              <a:spcBef>
                <a:spcPct val="0"/>
              </a:spcBef>
            </a:pPr>
            <a:endParaRPr lang="en-CA" baseline="0" dirty="0" smtClean="0"/>
          </a:p>
          <a:p>
            <a:pPr>
              <a:spcBef>
                <a:spcPct val="0"/>
              </a:spcBef>
            </a:pPr>
            <a:r>
              <a:rPr lang="en-CA" b="1" baseline="0" dirty="0" smtClean="0"/>
              <a:t>Things to Note</a:t>
            </a:r>
            <a:r>
              <a:rPr lang="en-CA" b="0" baseline="0" dirty="0" smtClean="0"/>
              <a:t>:</a:t>
            </a:r>
            <a:endParaRPr lang="en-CA" b="1" baseline="0" dirty="0" smtClean="0"/>
          </a:p>
          <a:p>
            <a:pPr>
              <a:spcBef>
                <a:spcPct val="0"/>
              </a:spcBef>
            </a:pPr>
            <a:r>
              <a:rPr lang="en-CA" baseline="0" dirty="0" smtClean="0"/>
              <a:t>At YES we have found that a functional resume is most often best suited to youth living with mental health issues as they often experience or have many gaps in their employment history. For this reason, the following slides will review how to write a functional resume, but if another style is better suited it is highly encourage that you work with the youth to develop it instead.</a:t>
            </a:r>
            <a:endParaRPr 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46B903BC-E1B6-47A7-9981-84DDF08716A2}" type="slidenum">
              <a:rPr lang="en-US"/>
              <a:pPr eaLnBrk="1" hangingPunct="1"/>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632C8F-0723-4DE5-A5C4-BDBA8FC8F920}"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D7C9A-C2DF-436D-8DD7-FBF4BFDD2F65}" type="slidenum">
              <a:rPr lang="en-US" smtClean="0"/>
              <a:t>‹#›</a:t>
            </a:fld>
            <a:endParaRPr lang="en-US"/>
          </a:p>
        </p:txBody>
      </p:sp>
    </p:spTree>
    <p:extLst>
      <p:ext uri="{BB962C8B-B14F-4D97-AF65-F5344CB8AC3E}">
        <p14:creationId xmlns:p14="http://schemas.microsoft.com/office/powerpoint/2010/main" val="4183186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32C8F-0723-4DE5-A5C4-BDBA8FC8F920}"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D7C9A-C2DF-436D-8DD7-FBF4BFDD2F65}" type="slidenum">
              <a:rPr lang="en-US" smtClean="0"/>
              <a:t>‹#›</a:t>
            </a:fld>
            <a:endParaRPr lang="en-US"/>
          </a:p>
        </p:txBody>
      </p:sp>
    </p:spTree>
    <p:extLst>
      <p:ext uri="{BB962C8B-B14F-4D97-AF65-F5344CB8AC3E}">
        <p14:creationId xmlns:p14="http://schemas.microsoft.com/office/powerpoint/2010/main" val="749986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32C8F-0723-4DE5-A5C4-BDBA8FC8F920}"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D7C9A-C2DF-436D-8DD7-FBF4BFDD2F65}" type="slidenum">
              <a:rPr lang="en-US" smtClean="0"/>
              <a:t>‹#›</a:t>
            </a:fld>
            <a:endParaRPr lang="en-US"/>
          </a:p>
        </p:txBody>
      </p:sp>
    </p:spTree>
    <p:extLst>
      <p:ext uri="{BB962C8B-B14F-4D97-AF65-F5344CB8AC3E}">
        <p14:creationId xmlns:p14="http://schemas.microsoft.com/office/powerpoint/2010/main" val="3117075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32C8F-0723-4DE5-A5C4-BDBA8FC8F920}"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D7C9A-C2DF-436D-8DD7-FBF4BFDD2F65}" type="slidenum">
              <a:rPr lang="en-US" smtClean="0"/>
              <a:t>‹#›</a:t>
            </a:fld>
            <a:endParaRPr lang="en-US"/>
          </a:p>
        </p:txBody>
      </p:sp>
    </p:spTree>
    <p:extLst>
      <p:ext uri="{BB962C8B-B14F-4D97-AF65-F5344CB8AC3E}">
        <p14:creationId xmlns:p14="http://schemas.microsoft.com/office/powerpoint/2010/main" val="4129736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632C8F-0723-4DE5-A5C4-BDBA8FC8F920}"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D7C9A-C2DF-436D-8DD7-FBF4BFDD2F65}" type="slidenum">
              <a:rPr lang="en-US" smtClean="0"/>
              <a:t>‹#›</a:t>
            </a:fld>
            <a:endParaRPr lang="en-US"/>
          </a:p>
        </p:txBody>
      </p:sp>
    </p:spTree>
    <p:extLst>
      <p:ext uri="{BB962C8B-B14F-4D97-AF65-F5344CB8AC3E}">
        <p14:creationId xmlns:p14="http://schemas.microsoft.com/office/powerpoint/2010/main" val="2836841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632C8F-0723-4DE5-A5C4-BDBA8FC8F920}"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D7C9A-C2DF-436D-8DD7-FBF4BFDD2F65}" type="slidenum">
              <a:rPr lang="en-US" smtClean="0"/>
              <a:t>‹#›</a:t>
            </a:fld>
            <a:endParaRPr lang="en-US"/>
          </a:p>
        </p:txBody>
      </p:sp>
    </p:spTree>
    <p:extLst>
      <p:ext uri="{BB962C8B-B14F-4D97-AF65-F5344CB8AC3E}">
        <p14:creationId xmlns:p14="http://schemas.microsoft.com/office/powerpoint/2010/main" val="3091840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632C8F-0723-4DE5-A5C4-BDBA8FC8F920}" type="datetimeFigureOut">
              <a:rPr lang="en-US" smtClean="0"/>
              <a:t>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FD7C9A-C2DF-436D-8DD7-FBF4BFDD2F65}" type="slidenum">
              <a:rPr lang="en-US" smtClean="0"/>
              <a:t>‹#›</a:t>
            </a:fld>
            <a:endParaRPr lang="en-US"/>
          </a:p>
        </p:txBody>
      </p:sp>
    </p:spTree>
    <p:extLst>
      <p:ext uri="{BB962C8B-B14F-4D97-AF65-F5344CB8AC3E}">
        <p14:creationId xmlns:p14="http://schemas.microsoft.com/office/powerpoint/2010/main" val="1735856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632C8F-0723-4DE5-A5C4-BDBA8FC8F920}" type="datetimeFigureOut">
              <a:rPr lang="en-US" smtClean="0"/>
              <a:t>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FD7C9A-C2DF-436D-8DD7-FBF4BFDD2F65}" type="slidenum">
              <a:rPr lang="en-US" smtClean="0"/>
              <a:t>‹#›</a:t>
            </a:fld>
            <a:endParaRPr lang="en-US"/>
          </a:p>
        </p:txBody>
      </p:sp>
    </p:spTree>
    <p:extLst>
      <p:ext uri="{BB962C8B-B14F-4D97-AF65-F5344CB8AC3E}">
        <p14:creationId xmlns:p14="http://schemas.microsoft.com/office/powerpoint/2010/main" val="215237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32C8F-0723-4DE5-A5C4-BDBA8FC8F920}" type="datetimeFigureOut">
              <a:rPr lang="en-US" smtClean="0"/>
              <a:t>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FD7C9A-C2DF-436D-8DD7-FBF4BFDD2F65}" type="slidenum">
              <a:rPr lang="en-US" smtClean="0"/>
              <a:t>‹#›</a:t>
            </a:fld>
            <a:endParaRPr lang="en-US"/>
          </a:p>
        </p:txBody>
      </p:sp>
    </p:spTree>
    <p:extLst>
      <p:ext uri="{BB962C8B-B14F-4D97-AF65-F5344CB8AC3E}">
        <p14:creationId xmlns:p14="http://schemas.microsoft.com/office/powerpoint/2010/main" val="977794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32C8F-0723-4DE5-A5C4-BDBA8FC8F920}"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D7C9A-C2DF-436D-8DD7-FBF4BFDD2F65}" type="slidenum">
              <a:rPr lang="en-US" smtClean="0"/>
              <a:t>‹#›</a:t>
            </a:fld>
            <a:endParaRPr lang="en-US"/>
          </a:p>
        </p:txBody>
      </p:sp>
    </p:spTree>
    <p:extLst>
      <p:ext uri="{BB962C8B-B14F-4D97-AF65-F5344CB8AC3E}">
        <p14:creationId xmlns:p14="http://schemas.microsoft.com/office/powerpoint/2010/main" val="2379665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32C8F-0723-4DE5-A5C4-BDBA8FC8F920}"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D7C9A-C2DF-436D-8DD7-FBF4BFDD2F65}" type="slidenum">
              <a:rPr lang="en-US" smtClean="0"/>
              <a:t>‹#›</a:t>
            </a:fld>
            <a:endParaRPr lang="en-US"/>
          </a:p>
        </p:txBody>
      </p:sp>
    </p:spTree>
    <p:extLst>
      <p:ext uri="{BB962C8B-B14F-4D97-AF65-F5344CB8AC3E}">
        <p14:creationId xmlns:p14="http://schemas.microsoft.com/office/powerpoint/2010/main" val="35515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632C8F-0723-4DE5-A5C4-BDBA8FC8F920}" type="datetimeFigureOut">
              <a:rPr lang="en-US" smtClean="0"/>
              <a:t>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D7C9A-C2DF-436D-8DD7-FBF4BFDD2F65}" type="slidenum">
              <a:rPr lang="en-US" smtClean="0"/>
              <a:t>‹#›</a:t>
            </a:fld>
            <a:endParaRPr lang="en-US"/>
          </a:p>
        </p:txBody>
      </p:sp>
    </p:spTree>
    <p:extLst>
      <p:ext uri="{BB962C8B-B14F-4D97-AF65-F5344CB8AC3E}">
        <p14:creationId xmlns:p14="http://schemas.microsoft.com/office/powerpoint/2010/main" val="1831957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ted.com/talks/regina_hartley_why_the_best_hire_might_not_have_the_perfect_resume"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gif"/></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28600" y="2362200"/>
            <a:ext cx="8686800" cy="1470025"/>
          </a:xfrm>
        </p:spPr>
        <p:txBody>
          <a:bodyPr>
            <a:normAutofit fontScale="90000"/>
          </a:bodyPr>
          <a:lstStyle/>
          <a:p>
            <a:pPr eaLnBrk="1" hangingPunct="1"/>
            <a:r>
              <a:rPr lang="en-CA" sz="6000" b="1" dirty="0" smtClean="0">
                <a:latin typeface="Century Gothic" pitchFamily="34" charset="0"/>
              </a:rPr>
              <a:t>Cover Letters, Resumes, and Interviews</a:t>
            </a: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3961122" y="4267200"/>
            <a:ext cx="1221757" cy="1142999"/>
          </a:xfrm>
          <a:prstGeom prst="rect">
            <a:avLst/>
          </a:prstGeom>
        </p:spPr>
      </p:pic>
    </p:spTree>
    <p:extLst>
      <p:ext uri="{BB962C8B-B14F-4D97-AF65-F5344CB8AC3E}">
        <p14:creationId xmlns:p14="http://schemas.microsoft.com/office/powerpoint/2010/main" val="2564604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1094582" y="609600"/>
            <a:ext cx="6954837" cy="4724400"/>
          </a:xfrm>
        </p:spPr>
        <p:txBody>
          <a:bodyPr>
            <a:normAutofit/>
          </a:bodyPr>
          <a:lstStyle/>
          <a:p>
            <a:endParaRPr lang="en-CA" sz="2400" b="1" dirty="0" smtClean="0">
              <a:solidFill>
                <a:schemeClr val="tx2"/>
              </a:solidFill>
              <a:latin typeface="Century Gothic" pitchFamily="34" charset="0"/>
            </a:endParaRPr>
          </a:p>
          <a:p>
            <a:r>
              <a:rPr lang="en-CA" sz="2400" b="1" dirty="0" smtClean="0">
                <a:solidFill>
                  <a:srgbClr val="00B050"/>
                </a:solidFill>
                <a:latin typeface="Century Gothic" pitchFamily="34" charset="0"/>
              </a:rPr>
              <a:t>Let’s Write a Resume.</a:t>
            </a:r>
            <a:endParaRPr lang="en-CA" b="1" dirty="0" smtClean="0">
              <a:solidFill>
                <a:srgbClr val="00B050"/>
              </a:solidFill>
              <a:latin typeface="Century Gothic" pitchFamily="34" charset="0"/>
            </a:endParaRPr>
          </a:p>
          <a:p>
            <a:pPr eaLnBrk="1" hangingPunct="1"/>
            <a:endParaRPr lang="en-CA" sz="2000" dirty="0" smtClean="0">
              <a:solidFill>
                <a:schemeClr val="tx1">
                  <a:lumMod val="65000"/>
                  <a:lumOff val="35000"/>
                </a:schemeClr>
              </a:solidFill>
              <a:latin typeface="Century Gothic" pitchFamily="34" charset="0"/>
            </a:endParaRPr>
          </a:p>
          <a:p>
            <a:pPr algn="l"/>
            <a:r>
              <a:rPr lang="en-CA" sz="1800" dirty="0" smtClean="0">
                <a:solidFill>
                  <a:schemeClr val="tx1">
                    <a:lumMod val="65000"/>
                    <a:lumOff val="35000"/>
                  </a:schemeClr>
                </a:solidFill>
                <a:latin typeface="Century Gothic" pitchFamily="34" charset="0"/>
              </a:rPr>
              <a:t>Using a Functional  Resume.</a:t>
            </a:r>
            <a:endParaRPr lang="en-CA" sz="1800" dirty="0" smtClean="0">
              <a:solidFill>
                <a:schemeClr val="tx1">
                  <a:lumMod val="50000"/>
                  <a:lumOff val="50000"/>
                </a:schemeClr>
              </a:solidFill>
              <a:latin typeface="Century Gothic" pitchFamily="34" charset="0"/>
            </a:endParaRPr>
          </a:p>
          <a:p>
            <a:endParaRPr lang="en-CA" sz="1800" dirty="0">
              <a:solidFill>
                <a:schemeClr val="tx1">
                  <a:lumMod val="50000"/>
                  <a:lumOff val="50000"/>
                </a:schemeClr>
              </a:solidFill>
              <a:latin typeface="Century Gothic" pitchFamily="34" charset="0"/>
            </a:endParaRPr>
          </a:p>
          <a:p>
            <a:r>
              <a:rPr lang="en-CA" sz="1800" dirty="0" smtClean="0">
                <a:solidFill>
                  <a:schemeClr val="tx1">
                    <a:lumMod val="50000"/>
                    <a:lumOff val="50000"/>
                  </a:schemeClr>
                </a:solidFill>
                <a:latin typeface="Century Gothic" pitchFamily="34" charset="0"/>
              </a:rPr>
              <a:t>Functional resumes are a great way to highlight your skills and strengths when you are looking for your first job, lack work experience, or have many gaps on your resume.</a:t>
            </a:r>
          </a:p>
          <a:p>
            <a:endParaRPr lang="en-CA" sz="1800" dirty="0">
              <a:solidFill>
                <a:schemeClr val="tx1">
                  <a:lumMod val="50000"/>
                  <a:lumOff val="50000"/>
                </a:schemeClr>
              </a:solidFill>
              <a:latin typeface="Century Gothic" pitchFamily="34" charset="0"/>
            </a:endParaRPr>
          </a:p>
          <a:p>
            <a:r>
              <a:rPr lang="en-CA" sz="1800" dirty="0" smtClean="0">
                <a:solidFill>
                  <a:schemeClr val="tx1">
                    <a:lumMod val="50000"/>
                    <a:lumOff val="50000"/>
                  </a:schemeClr>
                </a:solidFill>
                <a:latin typeface="Century Gothic" pitchFamily="34" charset="0"/>
              </a:rPr>
              <a:t>This style of resume allows you to emphasize all of the skills and abilities that you have to offer but maybe have not yet had the opportunity to showcase in a workplace environment.</a:t>
            </a:r>
            <a:endParaRPr lang="en-CA" sz="1800" dirty="0">
              <a:solidFill>
                <a:schemeClr val="tx1">
                  <a:lumMod val="50000"/>
                  <a:lumOff val="50000"/>
                </a:schemeClr>
              </a:solidFill>
              <a:latin typeface="Century Gothic" pitchFamily="34" charset="0"/>
            </a:endParaRPr>
          </a:p>
          <a:p>
            <a:endParaRPr lang="en-CA" sz="1800" dirty="0">
              <a:solidFill>
                <a:schemeClr val="tx1">
                  <a:lumMod val="50000"/>
                  <a:lumOff val="50000"/>
                </a:schemeClr>
              </a:solidFill>
              <a:latin typeface="Century Gothic" pitchFamily="34" charset="0"/>
            </a:endParaRP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3135566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1219200" y="285750"/>
            <a:ext cx="6705600" cy="6286500"/>
          </a:xfrm>
          <a:ln>
            <a:solidFill>
              <a:schemeClr val="tx1"/>
            </a:solidFill>
          </a:ln>
        </p:spPr>
        <p:txBody>
          <a:bodyPr>
            <a:normAutofit fontScale="25000" lnSpcReduction="20000"/>
          </a:bodyPr>
          <a:lstStyle/>
          <a:p>
            <a:endParaRPr lang="en-CA" sz="2400" b="1" dirty="0" smtClean="0">
              <a:solidFill>
                <a:schemeClr val="tx1"/>
              </a:solidFill>
              <a:latin typeface="Century Gothic" pitchFamily="34" charset="0"/>
            </a:endParaRPr>
          </a:p>
          <a:p>
            <a:r>
              <a:rPr lang="en-US" sz="6400" dirty="0">
                <a:solidFill>
                  <a:schemeClr val="tx1"/>
                </a:solidFill>
              </a:rPr>
              <a:t>Your Name</a:t>
            </a:r>
          </a:p>
          <a:p>
            <a:r>
              <a:rPr lang="en-US" sz="3600" dirty="0">
                <a:solidFill>
                  <a:schemeClr val="tx1"/>
                </a:solidFill>
              </a:rPr>
              <a:t>12 – 456 Queen Street West, Toronto ON, M6R 2K8</a:t>
            </a:r>
          </a:p>
          <a:p>
            <a:r>
              <a:rPr lang="en-US" sz="3600" dirty="0">
                <a:solidFill>
                  <a:schemeClr val="tx1"/>
                </a:solidFill>
              </a:rPr>
              <a:t>416.236.4587 ▪ connor.smith@hotmail.com</a:t>
            </a:r>
          </a:p>
          <a:p>
            <a:r>
              <a:rPr lang="en-CA" sz="2400" dirty="0">
                <a:solidFill>
                  <a:schemeClr val="tx1"/>
                </a:solidFill>
              </a:rPr>
              <a:t> </a:t>
            </a:r>
            <a:endParaRPr lang="en-US" sz="2400" dirty="0">
              <a:solidFill>
                <a:schemeClr val="tx1"/>
              </a:solidFill>
            </a:endParaRPr>
          </a:p>
          <a:p>
            <a:r>
              <a:rPr lang="en-CA" sz="2400" dirty="0">
                <a:solidFill>
                  <a:schemeClr val="tx1"/>
                </a:solidFill>
              </a:rPr>
              <a:t> </a:t>
            </a:r>
            <a:endParaRPr lang="en-US" sz="2400" dirty="0">
              <a:solidFill>
                <a:schemeClr val="tx1"/>
              </a:solidFill>
            </a:endParaRPr>
          </a:p>
          <a:p>
            <a:r>
              <a:rPr lang="en-US" sz="2800" dirty="0">
                <a:solidFill>
                  <a:schemeClr val="tx1"/>
                </a:solidFill>
              </a:rPr>
              <a:t/>
            </a:r>
            <a:br>
              <a:rPr lang="en-US" sz="2800" dirty="0">
                <a:solidFill>
                  <a:schemeClr val="tx1"/>
                </a:solidFill>
              </a:rPr>
            </a:br>
            <a:r>
              <a:rPr lang="en-US" sz="4000" b="1" dirty="0">
                <a:solidFill>
                  <a:schemeClr val="tx1"/>
                </a:solidFill>
              </a:rPr>
              <a:t>Objective: </a:t>
            </a:r>
            <a:r>
              <a:rPr lang="en-US" sz="4000" dirty="0">
                <a:solidFill>
                  <a:schemeClr val="tx1"/>
                </a:solidFill>
              </a:rPr>
              <a:t> A position as a ……….</a:t>
            </a:r>
          </a:p>
          <a:p>
            <a:endParaRPr lang="en-US" sz="4000" dirty="0" smtClean="0">
              <a:solidFill>
                <a:schemeClr val="tx1"/>
              </a:solidFill>
            </a:endParaRPr>
          </a:p>
          <a:p>
            <a:r>
              <a:rPr lang="en-US" sz="4000" dirty="0">
                <a:solidFill>
                  <a:schemeClr val="tx1"/>
                </a:solidFill>
              </a:rPr>
              <a:t> </a:t>
            </a:r>
          </a:p>
          <a:p>
            <a:pPr algn="l"/>
            <a:r>
              <a:rPr lang="en-US" sz="4000" b="1" dirty="0">
                <a:solidFill>
                  <a:schemeClr val="tx1"/>
                </a:solidFill>
              </a:rPr>
              <a:t>Highlights/Summary of Qualifications</a:t>
            </a:r>
            <a:endParaRPr lang="en-US" sz="4000" dirty="0">
              <a:solidFill>
                <a:schemeClr val="tx1"/>
              </a:solidFill>
            </a:endParaRPr>
          </a:p>
          <a:p>
            <a:pPr marL="571500" lvl="0" indent="-571500" algn="l">
              <a:buFont typeface="Arial" pitchFamily="34" charset="0"/>
              <a:buChar char="•"/>
            </a:pPr>
            <a:r>
              <a:rPr lang="en-US" sz="4000" dirty="0">
                <a:solidFill>
                  <a:schemeClr val="tx1"/>
                </a:solidFill>
              </a:rPr>
              <a:t>Years of experience in the job</a:t>
            </a:r>
          </a:p>
          <a:p>
            <a:pPr marL="571500" lvl="0" indent="-571500" algn="l">
              <a:buFont typeface="Arial" pitchFamily="34" charset="0"/>
              <a:buChar char="•"/>
            </a:pPr>
            <a:r>
              <a:rPr lang="en-US" sz="4000" dirty="0">
                <a:solidFill>
                  <a:schemeClr val="tx1"/>
                </a:solidFill>
              </a:rPr>
              <a:t>Languages Spoken (if more than one)</a:t>
            </a:r>
          </a:p>
          <a:p>
            <a:pPr marL="571500" lvl="0" indent="-571500" algn="l">
              <a:buFont typeface="Arial" pitchFamily="34" charset="0"/>
              <a:buChar char="•"/>
            </a:pPr>
            <a:r>
              <a:rPr lang="en-US" sz="4000" dirty="0">
                <a:solidFill>
                  <a:schemeClr val="tx1"/>
                </a:solidFill>
              </a:rPr>
              <a:t>Special skills</a:t>
            </a:r>
          </a:p>
          <a:p>
            <a:pPr marL="571500" lvl="0" indent="-571500" algn="l">
              <a:buFont typeface="Arial" pitchFamily="34" charset="0"/>
              <a:buChar char="•"/>
            </a:pPr>
            <a:r>
              <a:rPr lang="en-US" sz="4000" dirty="0">
                <a:solidFill>
                  <a:schemeClr val="tx1"/>
                </a:solidFill>
              </a:rPr>
              <a:t>Personal Characteristics</a:t>
            </a:r>
          </a:p>
          <a:p>
            <a:pPr algn="l"/>
            <a:r>
              <a:rPr lang="en-US" sz="4000" dirty="0">
                <a:solidFill>
                  <a:schemeClr val="tx1"/>
                </a:solidFill>
              </a:rPr>
              <a:t> </a:t>
            </a:r>
            <a:endParaRPr lang="en-US" sz="4000" dirty="0" smtClean="0">
              <a:solidFill>
                <a:schemeClr val="tx1"/>
              </a:solidFill>
            </a:endParaRPr>
          </a:p>
          <a:p>
            <a:pPr algn="l"/>
            <a:endParaRPr lang="en-US" sz="4000" dirty="0">
              <a:solidFill>
                <a:schemeClr val="tx1"/>
              </a:solidFill>
            </a:endParaRPr>
          </a:p>
          <a:p>
            <a:pPr algn="l"/>
            <a:r>
              <a:rPr lang="en-US" sz="4000" b="1" dirty="0">
                <a:solidFill>
                  <a:schemeClr val="tx1"/>
                </a:solidFill>
              </a:rPr>
              <a:t>Skill Heading</a:t>
            </a:r>
            <a:endParaRPr lang="en-US" sz="4000" dirty="0">
              <a:solidFill>
                <a:schemeClr val="tx1"/>
              </a:solidFill>
            </a:endParaRPr>
          </a:p>
          <a:p>
            <a:pPr marL="571500" lvl="0" indent="-571500" algn="l">
              <a:buFont typeface="Arial" pitchFamily="34" charset="0"/>
              <a:buChar char="•"/>
            </a:pPr>
            <a:r>
              <a:rPr lang="en-US" sz="4000" b="1" dirty="0">
                <a:solidFill>
                  <a:schemeClr val="tx1"/>
                </a:solidFill>
              </a:rPr>
              <a:t> </a:t>
            </a:r>
            <a:endParaRPr lang="en-US" sz="4000" dirty="0">
              <a:solidFill>
                <a:schemeClr val="tx1"/>
              </a:solidFill>
            </a:endParaRPr>
          </a:p>
          <a:p>
            <a:pPr marL="571500" indent="-571500" algn="l">
              <a:buFont typeface="Arial" pitchFamily="34" charset="0"/>
              <a:buChar char="•"/>
            </a:pPr>
            <a:r>
              <a:rPr lang="en-CA" sz="4000" b="1" dirty="0" smtClean="0">
                <a:solidFill>
                  <a:schemeClr val="tx1"/>
                </a:solidFill>
              </a:rPr>
              <a:t> </a:t>
            </a:r>
            <a:endParaRPr lang="en-CA" sz="4000" b="1" dirty="0">
              <a:solidFill>
                <a:schemeClr val="tx1"/>
              </a:solidFill>
            </a:endParaRPr>
          </a:p>
          <a:p>
            <a:pPr algn="l"/>
            <a:endParaRPr lang="en-US" sz="4000" dirty="0">
              <a:solidFill>
                <a:schemeClr val="tx1"/>
              </a:solidFill>
            </a:endParaRPr>
          </a:p>
          <a:p>
            <a:pPr algn="l"/>
            <a:r>
              <a:rPr lang="en-US" sz="4000" b="1" dirty="0">
                <a:solidFill>
                  <a:schemeClr val="tx1"/>
                </a:solidFill>
              </a:rPr>
              <a:t>Skill Heading</a:t>
            </a:r>
            <a:endParaRPr lang="en-US" sz="4000" dirty="0">
              <a:solidFill>
                <a:schemeClr val="tx1"/>
              </a:solidFill>
            </a:endParaRPr>
          </a:p>
          <a:p>
            <a:pPr marL="571500" lvl="0" indent="-571500" algn="l">
              <a:buFont typeface="Arial" pitchFamily="34" charset="0"/>
              <a:buChar char="•"/>
            </a:pPr>
            <a:r>
              <a:rPr lang="en-US" sz="4000" b="1" dirty="0">
                <a:solidFill>
                  <a:schemeClr val="tx1"/>
                </a:solidFill>
              </a:rPr>
              <a:t> </a:t>
            </a:r>
            <a:endParaRPr lang="en-US" sz="4000" dirty="0">
              <a:solidFill>
                <a:schemeClr val="tx1"/>
              </a:solidFill>
            </a:endParaRPr>
          </a:p>
          <a:p>
            <a:pPr marL="571500" lvl="0" indent="-571500" algn="l">
              <a:buFont typeface="Arial" pitchFamily="34" charset="0"/>
              <a:buChar char="•"/>
            </a:pPr>
            <a:r>
              <a:rPr lang="en-CA" sz="4000" dirty="0" smtClean="0">
                <a:solidFill>
                  <a:schemeClr val="tx1"/>
                </a:solidFill>
              </a:rPr>
              <a:t> </a:t>
            </a:r>
            <a:endParaRPr lang="en-US" sz="4000" dirty="0">
              <a:solidFill>
                <a:schemeClr val="tx1"/>
              </a:solidFill>
            </a:endParaRPr>
          </a:p>
          <a:p>
            <a:pPr algn="l"/>
            <a:r>
              <a:rPr lang="en-US" sz="4000" b="1" dirty="0">
                <a:solidFill>
                  <a:schemeClr val="tx1"/>
                </a:solidFill>
              </a:rPr>
              <a:t> </a:t>
            </a:r>
            <a:endParaRPr lang="en-US" sz="4000" dirty="0">
              <a:solidFill>
                <a:schemeClr val="tx1"/>
              </a:solidFill>
            </a:endParaRPr>
          </a:p>
          <a:p>
            <a:pPr algn="l"/>
            <a:r>
              <a:rPr lang="en-US" sz="4000" b="1" dirty="0">
                <a:solidFill>
                  <a:schemeClr val="tx1"/>
                </a:solidFill>
              </a:rPr>
              <a:t>Skill Heading</a:t>
            </a:r>
            <a:endParaRPr lang="en-US" sz="4000" dirty="0">
              <a:solidFill>
                <a:schemeClr val="tx1"/>
              </a:solidFill>
            </a:endParaRPr>
          </a:p>
          <a:p>
            <a:pPr marL="571500" lvl="0" indent="-571500" algn="l">
              <a:buFont typeface="Arial" pitchFamily="34" charset="0"/>
              <a:buChar char="•"/>
            </a:pPr>
            <a:r>
              <a:rPr lang="en-US" sz="4000" b="1" dirty="0">
                <a:solidFill>
                  <a:schemeClr val="tx1"/>
                </a:solidFill>
              </a:rPr>
              <a:t> </a:t>
            </a:r>
            <a:endParaRPr lang="en-US" sz="4000" dirty="0">
              <a:solidFill>
                <a:schemeClr val="tx1"/>
              </a:solidFill>
            </a:endParaRPr>
          </a:p>
          <a:p>
            <a:pPr marL="571500" lvl="0" indent="-571500" algn="l">
              <a:buFont typeface="Arial" pitchFamily="34" charset="0"/>
              <a:buChar char="•"/>
            </a:pPr>
            <a:r>
              <a:rPr lang="en-CA" sz="4000" b="1" dirty="0">
                <a:solidFill>
                  <a:schemeClr val="tx1"/>
                </a:solidFill>
              </a:rPr>
              <a:t> </a:t>
            </a:r>
          </a:p>
          <a:p>
            <a:pPr lvl="0" algn="l"/>
            <a:endParaRPr lang="en-US" sz="4000" dirty="0">
              <a:solidFill>
                <a:schemeClr val="tx1"/>
              </a:solidFill>
            </a:endParaRPr>
          </a:p>
          <a:p>
            <a:pPr algn="l"/>
            <a:r>
              <a:rPr lang="en-US" sz="4000" b="1" dirty="0">
                <a:solidFill>
                  <a:schemeClr val="tx1"/>
                </a:solidFill>
              </a:rPr>
              <a:t>Skill Heading</a:t>
            </a:r>
            <a:endParaRPr lang="en-US" sz="4000" dirty="0">
              <a:solidFill>
                <a:schemeClr val="tx1"/>
              </a:solidFill>
            </a:endParaRPr>
          </a:p>
          <a:p>
            <a:pPr marL="571500" lvl="0" indent="-571500" algn="l">
              <a:buFont typeface="Arial" pitchFamily="34" charset="0"/>
              <a:buChar char="•"/>
            </a:pPr>
            <a:r>
              <a:rPr lang="en-US" sz="4000" b="1" dirty="0">
                <a:solidFill>
                  <a:schemeClr val="tx1"/>
                </a:solidFill>
              </a:rPr>
              <a:t> </a:t>
            </a:r>
            <a:endParaRPr lang="en-US" sz="4000" dirty="0">
              <a:solidFill>
                <a:schemeClr val="tx1"/>
              </a:solidFill>
            </a:endParaRPr>
          </a:p>
          <a:p>
            <a:pPr marL="571500" lvl="0" indent="-571500" algn="l">
              <a:buFont typeface="Arial" pitchFamily="34" charset="0"/>
              <a:buChar char="•"/>
            </a:pPr>
            <a:r>
              <a:rPr lang="en-CA" sz="4000" b="1" dirty="0" smtClean="0">
                <a:solidFill>
                  <a:schemeClr val="tx1"/>
                </a:solidFill>
              </a:rPr>
              <a:t> </a:t>
            </a:r>
            <a:endParaRPr lang="en-CA" sz="4000" b="1" dirty="0">
              <a:solidFill>
                <a:schemeClr val="tx1"/>
              </a:solidFill>
            </a:endParaRPr>
          </a:p>
          <a:p>
            <a:pPr algn="l"/>
            <a:endParaRPr lang="en-CA" sz="4000" b="1" dirty="0">
              <a:solidFill>
                <a:schemeClr val="tx1"/>
              </a:solidFill>
            </a:endParaRPr>
          </a:p>
          <a:p>
            <a:pPr algn="l"/>
            <a:endParaRPr lang="en-US" sz="4000" dirty="0">
              <a:solidFill>
                <a:schemeClr val="tx1"/>
              </a:solidFill>
            </a:endParaRPr>
          </a:p>
          <a:p>
            <a:pPr algn="l"/>
            <a:r>
              <a:rPr lang="en-US" sz="4000" b="1" dirty="0">
                <a:solidFill>
                  <a:schemeClr val="tx1"/>
                </a:solidFill>
              </a:rPr>
              <a:t>Work History</a:t>
            </a:r>
            <a:endParaRPr lang="en-US" sz="4000" dirty="0">
              <a:solidFill>
                <a:schemeClr val="tx1"/>
              </a:solidFill>
            </a:endParaRPr>
          </a:p>
          <a:p>
            <a:pPr algn="l"/>
            <a:r>
              <a:rPr lang="en-US" sz="4000" dirty="0">
                <a:solidFill>
                  <a:schemeClr val="tx1"/>
                </a:solidFill>
              </a:rPr>
              <a:t>Company Name		Job Title		Years Employed</a:t>
            </a:r>
          </a:p>
          <a:p>
            <a:pPr algn="l"/>
            <a:r>
              <a:rPr lang="en-US" sz="4000" dirty="0">
                <a:solidFill>
                  <a:schemeClr val="tx1"/>
                </a:solidFill>
              </a:rPr>
              <a:t> </a:t>
            </a:r>
          </a:p>
          <a:p>
            <a:pPr algn="l"/>
            <a:r>
              <a:rPr lang="en-US" sz="4000" b="1" dirty="0">
                <a:solidFill>
                  <a:schemeClr val="tx1"/>
                </a:solidFill>
              </a:rPr>
              <a:t>Education</a:t>
            </a:r>
            <a:endParaRPr lang="en-US" sz="4000" dirty="0">
              <a:solidFill>
                <a:schemeClr val="tx1"/>
              </a:solidFill>
            </a:endParaRPr>
          </a:p>
          <a:p>
            <a:pPr algn="l"/>
            <a:r>
              <a:rPr lang="en-US" sz="4000" dirty="0">
                <a:solidFill>
                  <a:schemeClr val="tx1"/>
                </a:solidFill>
              </a:rPr>
              <a:t>School Name		</a:t>
            </a:r>
            <a:r>
              <a:rPr lang="en-US" sz="4000" dirty="0" smtClean="0">
                <a:solidFill>
                  <a:schemeClr val="tx1"/>
                </a:solidFill>
              </a:rPr>
              <a:t>Degree Received	</a:t>
            </a:r>
            <a:r>
              <a:rPr lang="en-US" sz="4000" dirty="0">
                <a:solidFill>
                  <a:schemeClr val="tx1"/>
                </a:solidFill>
              </a:rPr>
              <a:t>	Year </a:t>
            </a:r>
            <a:r>
              <a:rPr lang="en-US" sz="4000" dirty="0" smtClean="0">
                <a:solidFill>
                  <a:schemeClr val="tx1"/>
                </a:solidFill>
              </a:rPr>
              <a:t>Attained</a:t>
            </a:r>
          </a:p>
          <a:p>
            <a:pPr algn="l"/>
            <a:endParaRPr lang="en-US" sz="4000" dirty="0">
              <a:solidFill>
                <a:schemeClr val="tx1"/>
              </a:solidFill>
            </a:endParaRPr>
          </a:p>
          <a:p>
            <a:pPr algn="l"/>
            <a:r>
              <a:rPr lang="en-US" sz="4000" b="1" dirty="0">
                <a:solidFill>
                  <a:schemeClr val="tx1"/>
                </a:solidFill>
              </a:rPr>
              <a:t> </a:t>
            </a:r>
            <a:endParaRPr lang="en-US" sz="4000" dirty="0">
              <a:solidFill>
                <a:schemeClr val="tx1"/>
              </a:solidFill>
            </a:endParaRPr>
          </a:p>
          <a:p>
            <a:r>
              <a:rPr lang="en-US" sz="4000" b="1" dirty="0">
                <a:solidFill>
                  <a:schemeClr val="tx1"/>
                </a:solidFill>
              </a:rPr>
              <a:t>References Available Upon Request</a:t>
            </a:r>
            <a:endParaRPr lang="en-US" sz="4000" dirty="0">
              <a:solidFill>
                <a:schemeClr val="tx1"/>
              </a:solidFill>
            </a:endParaRPr>
          </a:p>
          <a:p>
            <a:pPr algn="l"/>
            <a:endParaRPr lang="en-US" sz="4000" dirty="0">
              <a:solidFill>
                <a:schemeClr val="tx1"/>
              </a:solidFill>
            </a:endParaRP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2269110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ubtitle 2"/>
          <p:cNvSpPr>
            <a:spLocks noGrp="1"/>
          </p:cNvSpPr>
          <p:nvPr>
            <p:ph type="subTitle" idx="1"/>
          </p:nvPr>
        </p:nvSpPr>
        <p:spPr>
          <a:xfrm>
            <a:off x="1094582" y="838200"/>
            <a:ext cx="6954837" cy="4114800"/>
          </a:xfrm>
        </p:spPr>
        <p:txBody>
          <a:bodyPr/>
          <a:lstStyle/>
          <a:p>
            <a:pPr eaLnBrk="1" hangingPunct="1"/>
            <a:r>
              <a:rPr lang="en-CA" sz="2400" b="1" dirty="0" smtClean="0">
                <a:solidFill>
                  <a:srgbClr val="00B050"/>
                </a:solidFill>
                <a:latin typeface="Century Gothic" pitchFamily="34" charset="0"/>
              </a:rPr>
              <a:t>Resume Action Words!</a:t>
            </a:r>
            <a:endParaRPr lang="en-CA" sz="2000" dirty="0" smtClean="0">
              <a:solidFill>
                <a:srgbClr val="00B050"/>
              </a:solidFill>
              <a:latin typeface="Century Gothic" pitchFamily="34" charset="0"/>
            </a:endParaRPr>
          </a:p>
          <a:p>
            <a:endParaRPr lang="en-CA" sz="2400" b="1" dirty="0">
              <a:solidFill>
                <a:schemeClr val="tx1">
                  <a:lumMod val="50000"/>
                  <a:lumOff val="50000"/>
                </a:schemeClr>
              </a:solidFill>
              <a:latin typeface="Century Gothic" pitchFamily="34" charset="0"/>
            </a:endParaRPr>
          </a:p>
          <a:p>
            <a:r>
              <a:rPr lang="en-CA" sz="1600" dirty="0" smtClean="0">
                <a:solidFill>
                  <a:schemeClr val="tx1"/>
                </a:solidFill>
                <a:latin typeface="Century Gothic" pitchFamily="34" charset="0"/>
              </a:rPr>
              <a:t>Highlight your skills and experiences by starting all bullet points with an action word that will draw your employers attention and showcase your areas of strength.</a:t>
            </a:r>
            <a:endParaRPr lang="en-CA" sz="1600" dirty="0">
              <a:solidFill>
                <a:schemeClr val="tx1"/>
              </a:solidFill>
              <a:latin typeface="Century Gothic" pitchFamily="34" charset="0"/>
            </a:endParaRPr>
          </a:p>
          <a:p>
            <a:pPr eaLnBrk="1" hangingPunct="1"/>
            <a:endParaRPr lang="en-CA" sz="1600" dirty="0">
              <a:solidFill>
                <a:srgbClr val="898989"/>
              </a:solidFill>
              <a:latin typeface="Century Gothic" pitchFamily="34" charset="0"/>
            </a:endParaRPr>
          </a:p>
        </p:txBody>
      </p:sp>
      <p:sp>
        <p:nvSpPr>
          <p:cNvPr id="3" name="TextBox 2"/>
          <p:cNvSpPr txBox="1"/>
          <p:nvPr/>
        </p:nvSpPr>
        <p:spPr>
          <a:xfrm>
            <a:off x="2133600" y="2667000"/>
            <a:ext cx="2272990" cy="3754874"/>
          </a:xfrm>
          <a:prstGeom prst="rect">
            <a:avLst/>
          </a:prstGeom>
          <a:noFill/>
        </p:spPr>
        <p:txBody>
          <a:bodyPr wrap="square" rtlCol="0">
            <a:spAutoFit/>
          </a:bodyPr>
          <a:lstStyle/>
          <a:p>
            <a:pPr algn="ctr"/>
            <a:r>
              <a:rPr lang="en-CA" sz="1400" dirty="0" smtClean="0">
                <a:solidFill>
                  <a:srgbClr val="00B050"/>
                </a:solidFill>
                <a:latin typeface="Century Gothic" pitchFamily="34" charset="0"/>
              </a:rPr>
              <a:t>Achieved</a:t>
            </a:r>
          </a:p>
          <a:p>
            <a:pPr algn="ctr"/>
            <a:r>
              <a:rPr lang="en-CA" sz="1400" dirty="0" smtClean="0">
                <a:solidFill>
                  <a:srgbClr val="00B050"/>
                </a:solidFill>
                <a:latin typeface="Century Gothic" pitchFamily="34" charset="0"/>
              </a:rPr>
              <a:t>Adapted</a:t>
            </a:r>
          </a:p>
          <a:p>
            <a:pPr algn="ctr"/>
            <a:r>
              <a:rPr lang="en-CA" sz="1400" dirty="0" smtClean="0">
                <a:solidFill>
                  <a:srgbClr val="00B050"/>
                </a:solidFill>
                <a:latin typeface="Century Gothic" pitchFamily="34" charset="0"/>
              </a:rPr>
              <a:t>Completed</a:t>
            </a:r>
          </a:p>
          <a:p>
            <a:pPr algn="ctr"/>
            <a:r>
              <a:rPr lang="en-CA" sz="1400" dirty="0" smtClean="0">
                <a:solidFill>
                  <a:srgbClr val="00B050"/>
                </a:solidFill>
                <a:latin typeface="Century Gothic" pitchFamily="34" charset="0"/>
              </a:rPr>
              <a:t>Contributed</a:t>
            </a:r>
          </a:p>
          <a:p>
            <a:pPr algn="ctr"/>
            <a:r>
              <a:rPr lang="en-CA" sz="1400" dirty="0" smtClean="0">
                <a:solidFill>
                  <a:srgbClr val="00B050"/>
                </a:solidFill>
                <a:latin typeface="Century Gothic" pitchFamily="34" charset="0"/>
              </a:rPr>
              <a:t>Doubled</a:t>
            </a:r>
          </a:p>
          <a:p>
            <a:pPr algn="ctr"/>
            <a:r>
              <a:rPr lang="en-CA" sz="1400" dirty="0" smtClean="0">
                <a:solidFill>
                  <a:srgbClr val="00B050"/>
                </a:solidFill>
                <a:latin typeface="Century Gothic" pitchFamily="34" charset="0"/>
              </a:rPr>
              <a:t>Established</a:t>
            </a:r>
          </a:p>
          <a:p>
            <a:pPr algn="ctr"/>
            <a:r>
              <a:rPr lang="en-CA" sz="1400" dirty="0" smtClean="0">
                <a:solidFill>
                  <a:srgbClr val="00B050"/>
                </a:solidFill>
                <a:latin typeface="Century Gothic" pitchFamily="34" charset="0"/>
              </a:rPr>
              <a:t>Expanded</a:t>
            </a:r>
          </a:p>
          <a:p>
            <a:pPr algn="ctr"/>
            <a:r>
              <a:rPr lang="en-CA" sz="1400" dirty="0" smtClean="0">
                <a:solidFill>
                  <a:srgbClr val="00B050"/>
                </a:solidFill>
                <a:latin typeface="Century Gothic" pitchFamily="34" charset="0"/>
              </a:rPr>
              <a:t>Implemented</a:t>
            </a:r>
          </a:p>
          <a:p>
            <a:pPr algn="ctr"/>
            <a:r>
              <a:rPr lang="en-CA" sz="1400" dirty="0" smtClean="0">
                <a:solidFill>
                  <a:srgbClr val="00B050"/>
                </a:solidFill>
                <a:latin typeface="Century Gothic" pitchFamily="34" charset="0"/>
              </a:rPr>
              <a:t>Improved</a:t>
            </a:r>
            <a:endParaRPr lang="en-CA" sz="1400" dirty="0">
              <a:solidFill>
                <a:srgbClr val="00B050"/>
              </a:solidFill>
              <a:latin typeface="Century Gothic" pitchFamily="34" charset="0"/>
            </a:endParaRPr>
          </a:p>
          <a:p>
            <a:pPr algn="ctr"/>
            <a:r>
              <a:rPr lang="en-CA" sz="1400" dirty="0" smtClean="0">
                <a:solidFill>
                  <a:srgbClr val="00B050"/>
                </a:solidFill>
                <a:latin typeface="Century Gothic" pitchFamily="34" charset="0"/>
              </a:rPr>
              <a:t>Increased</a:t>
            </a:r>
          </a:p>
          <a:p>
            <a:pPr algn="ctr"/>
            <a:r>
              <a:rPr lang="en-CA" sz="1400" dirty="0" smtClean="0">
                <a:solidFill>
                  <a:srgbClr val="00B050"/>
                </a:solidFill>
                <a:latin typeface="Century Gothic" pitchFamily="34" charset="0"/>
              </a:rPr>
              <a:t>Introduced</a:t>
            </a:r>
          </a:p>
          <a:p>
            <a:pPr algn="ctr"/>
            <a:r>
              <a:rPr lang="en-CA" sz="1400" dirty="0" smtClean="0">
                <a:solidFill>
                  <a:srgbClr val="00B050"/>
                </a:solidFill>
                <a:latin typeface="Century Gothic" pitchFamily="34" charset="0"/>
              </a:rPr>
              <a:t>Maintained</a:t>
            </a:r>
          </a:p>
          <a:p>
            <a:pPr algn="ctr"/>
            <a:r>
              <a:rPr lang="en-CA" sz="1400" dirty="0" smtClean="0">
                <a:solidFill>
                  <a:srgbClr val="00B050"/>
                </a:solidFill>
                <a:latin typeface="Century Gothic" pitchFamily="34" charset="0"/>
              </a:rPr>
              <a:t>Managed</a:t>
            </a:r>
          </a:p>
          <a:p>
            <a:pPr algn="ctr"/>
            <a:r>
              <a:rPr lang="en-CA" sz="1400" dirty="0" smtClean="0">
                <a:solidFill>
                  <a:srgbClr val="00B050"/>
                </a:solidFill>
                <a:latin typeface="Century Gothic" pitchFamily="34" charset="0"/>
              </a:rPr>
              <a:t>Opened</a:t>
            </a:r>
          </a:p>
          <a:p>
            <a:pPr algn="ctr"/>
            <a:r>
              <a:rPr lang="en-CA" sz="1400" dirty="0" smtClean="0">
                <a:solidFill>
                  <a:srgbClr val="00B050"/>
                </a:solidFill>
                <a:latin typeface="Century Gothic" pitchFamily="34" charset="0"/>
              </a:rPr>
              <a:t>Proposed</a:t>
            </a:r>
          </a:p>
          <a:p>
            <a:pPr algn="ctr"/>
            <a:r>
              <a:rPr lang="en-CA" sz="1400" dirty="0" smtClean="0">
                <a:solidFill>
                  <a:srgbClr val="00B050"/>
                </a:solidFill>
                <a:latin typeface="Century Gothic" pitchFamily="34" charset="0"/>
              </a:rPr>
              <a:t>Provided</a:t>
            </a:r>
          </a:p>
          <a:p>
            <a:pPr algn="ctr"/>
            <a:r>
              <a:rPr lang="en-CA" sz="1400" dirty="0" smtClean="0">
                <a:solidFill>
                  <a:srgbClr val="00B050"/>
                </a:solidFill>
                <a:latin typeface="Century Gothic" pitchFamily="34" charset="0"/>
              </a:rPr>
              <a:t>Revamped</a:t>
            </a:r>
          </a:p>
        </p:txBody>
      </p:sp>
      <p:sp>
        <p:nvSpPr>
          <p:cNvPr id="7" name="TextBox 6"/>
          <p:cNvSpPr txBox="1"/>
          <p:nvPr/>
        </p:nvSpPr>
        <p:spPr>
          <a:xfrm>
            <a:off x="4800600" y="2667000"/>
            <a:ext cx="2272990" cy="3754874"/>
          </a:xfrm>
          <a:prstGeom prst="rect">
            <a:avLst/>
          </a:prstGeom>
          <a:noFill/>
        </p:spPr>
        <p:txBody>
          <a:bodyPr wrap="square" rtlCol="0">
            <a:spAutoFit/>
          </a:bodyPr>
          <a:lstStyle/>
          <a:p>
            <a:pPr algn="ctr"/>
            <a:r>
              <a:rPr lang="en-CA" sz="1400" dirty="0" smtClean="0">
                <a:solidFill>
                  <a:srgbClr val="00B050"/>
                </a:solidFill>
                <a:latin typeface="Century Gothic" pitchFamily="34" charset="0"/>
              </a:rPr>
              <a:t>Reviewed</a:t>
            </a:r>
          </a:p>
          <a:p>
            <a:pPr algn="ctr"/>
            <a:r>
              <a:rPr lang="en-CA" sz="1400" dirty="0" smtClean="0">
                <a:solidFill>
                  <a:srgbClr val="00B050"/>
                </a:solidFill>
                <a:latin typeface="Century Gothic" pitchFamily="34" charset="0"/>
              </a:rPr>
              <a:t>Revitalized</a:t>
            </a:r>
          </a:p>
          <a:p>
            <a:pPr algn="ctr"/>
            <a:r>
              <a:rPr lang="en-CA" sz="1400" dirty="0" smtClean="0">
                <a:solidFill>
                  <a:srgbClr val="00B050"/>
                </a:solidFill>
                <a:latin typeface="Century Gothic" pitchFamily="34" charset="0"/>
              </a:rPr>
              <a:t>Saved</a:t>
            </a:r>
          </a:p>
          <a:p>
            <a:pPr algn="ctr"/>
            <a:r>
              <a:rPr lang="en-CA" sz="1400" dirty="0" smtClean="0">
                <a:solidFill>
                  <a:srgbClr val="00B050"/>
                </a:solidFill>
                <a:latin typeface="Century Gothic" pitchFamily="34" charset="0"/>
              </a:rPr>
              <a:t>Simplified</a:t>
            </a:r>
          </a:p>
          <a:p>
            <a:pPr algn="ctr"/>
            <a:r>
              <a:rPr lang="en-CA" sz="1400" dirty="0" smtClean="0">
                <a:solidFill>
                  <a:srgbClr val="00B050"/>
                </a:solidFill>
                <a:latin typeface="Century Gothic" pitchFamily="34" charset="0"/>
              </a:rPr>
              <a:t>Sold</a:t>
            </a:r>
            <a:br>
              <a:rPr lang="en-CA" sz="1400" dirty="0" smtClean="0">
                <a:solidFill>
                  <a:srgbClr val="00B050"/>
                </a:solidFill>
                <a:latin typeface="Century Gothic" pitchFamily="34" charset="0"/>
              </a:rPr>
            </a:br>
            <a:r>
              <a:rPr lang="en-CA" sz="1400" dirty="0" smtClean="0">
                <a:solidFill>
                  <a:srgbClr val="00B050"/>
                </a:solidFill>
                <a:latin typeface="Century Gothic" pitchFamily="34" charset="0"/>
              </a:rPr>
              <a:t>Solved</a:t>
            </a:r>
          </a:p>
          <a:p>
            <a:pPr algn="ctr"/>
            <a:r>
              <a:rPr lang="en-CA" sz="1400" dirty="0" smtClean="0">
                <a:solidFill>
                  <a:srgbClr val="00B050"/>
                </a:solidFill>
                <a:latin typeface="Century Gothic" pitchFamily="34" charset="0"/>
              </a:rPr>
              <a:t>Stimulated</a:t>
            </a:r>
          </a:p>
          <a:p>
            <a:pPr algn="ctr"/>
            <a:r>
              <a:rPr lang="en-CA" sz="1400" dirty="0" smtClean="0">
                <a:solidFill>
                  <a:srgbClr val="00B050"/>
                </a:solidFill>
                <a:latin typeface="Century Gothic" pitchFamily="34" charset="0"/>
              </a:rPr>
              <a:t>Streamlined</a:t>
            </a:r>
          </a:p>
          <a:p>
            <a:pPr algn="ctr"/>
            <a:r>
              <a:rPr lang="en-CA" sz="1400" dirty="0" smtClean="0">
                <a:solidFill>
                  <a:srgbClr val="00B050"/>
                </a:solidFill>
                <a:latin typeface="Century Gothic" pitchFamily="34" charset="0"/>
              </a:rPr>
              <a:t>Strengthened</a:t>
            </a:r>
          </a:p>
          <a:p>
            <a:pPr algn="ctr"/>
            <a:r>
              <a:rPr lang="en-CA" sz="1400" dirty="0" smtClean="0">
                <a:solidFill>
                  <a:srgbClr val="00B050"/>
                </a:solidFill>
                <a:latin typeface="Century Gothic" pitchFamily="34" charset="0"/>
              </a:rPr>
              <a:t>Structured</a:t>
            </a:r>
          </a:p>
          <a:p>
            <a:pPr algn="ctr"/>
            <a:r>
              <a:rPr lang="en-CA" sz="1400" dirty="0" smtClean="0">
                <a:solidFill>
                  <a:srgbClr val="00B050"/>
                </a:solidFill>
                <a:latin typeface="Century Gothic" pitchFamily="34" charset="0"/>
              </a:rPr>
              <a:t>Succeeded</a:t>
            </a:r>
          </a:p>
          <a:p>
            <a:pPr algn="ctr"/>
            <a:r>
              <a:rPr lang="en-CA" sz="1400" dirty="0" smtClean="0">
                <a:solidFill>
                  <a:srgbClr val="00B050"/>
                </a:solidFill>
                <a:latin typeface="Century Gothic" pitchFamily="34" charset="0"/>
              </a:rPr>
              <a:t>Supported</a:t>
            </a:r>
          </a:p>
          <a:p>
            <a:pPr algn="ctr"/>
            <a:r>
              <a:rPr lang="en-CA" sz="1400" dirty="0" smtClean="0">
                <a:solidFill>
                  <a:srgbClr val="00B050"/>
                </a:solidFill>
                <a:latin typeface="Century Gothic" pitchFamily="34" charset="0"/>
              </a:rPr>
              <a:t>Transferred</a:t>
            </a:r>
          </a:p>
          <a:p>
            <a:pPr algn="ctr"/>
            <a:r>
              <a:rPr lang="en-CA" sz="1400" dirty="0" smtClean="0">
                <a:solidFill>
                  <a:srgbClr val="00B050"/>
                </a:solidFill>
                <a:latin typeface="Century Gothic" pitchFamily="34" charset="0"/>
              </a:rPr>
              <a:t>Unified</a:t>
            </a:r>
          </a:p>
          <a:p>
            <a:pPr algn="ctr"/>
            <a:r>
              <a:rPr lang="en-CA" sz="1400" dirty="0" smtClean="0">
                <a:solidFill>
                  <a:srgbClr val="00B050"/>
                </a:solidFill>
                <a:latin typeface="Century Gothic" pitchFamily="34" charset="0"/>
              </a:rPr>
              <a:t>Upgraded</a:t>
            </a:r>
          </a:p>
          <a:p>
            <a:pPr algn="ctr"/>
            <a:r>
              <a:rPr lang="en-CA" sz="1400" dirty="0" smtClean="0">
                <a:solidFill>
                  <a:srgbClr val="00B050"/>
                </a:solidFill>
                <a:latin typeface="Century Gothic" pitchFamily="34" charset="0"/>
              </a:rPr>
              <a:t>Widened</a:t>
            </a:r>
          </a:p>
          <a:p>
            <a:pPr algn="ctr"/>
            <a:r>
              <a:rPr lang="en-CA" sz="1400" dirty="0" smtClean="0">
                <a:solidFill>
                  <a:srgbClr val="00B050"/>
                </a:solidFill>
                <a:latin typeface="Century Gothic" pitchFamily="34" charset="0"/>
              </a:rPr>
              <a:t>Won</a:t>
            </a:r>
          </a:p>
        </p:txBody>
      </p:sp>
      <p:pic>
        <p:nvPicPr>
          <p:cNvPr id="5" name="Picture 4"/>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20528585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ubtitle 2"/>
          <p:cNvSpPr>
            <a:spLocks noGrp="1"/>
          </p:cNvSpPr>
          <p:nvPr>
            <p:ph type="subTitle" idx="1"/>
          </p:nvPr>
        </p:nvSpPr>
        <p:spPr>
          <a:xfrm>
            <a:off x="1094581" y="1447800"/>
            <a:ext cx="6954837" cy="4114800"/>
          </a:xfrm>
        </p:spPr>
        <p:txBody>
          <a:bodyPr/>
          <a:lstStyle/>
          <a:p>
            <a:pPr eaLnBrk="1" hangingPunct="1"/>
            <a:r>
              <a:rPr lang="en-CA" sz="2400" b="1" dirty="0" smtClean="0">
                <a:solidFill>
                  <a:srgbClr val="00B050"/>
                </a:solidFill>
                <a:latin typeface="Century Gothic" pitchFamily="34" charset="0"/>
              </a:rPr>
              <a:t>Next step…</a:t>
            </a:r>
            <a:endParaRPr lang="en-CA" sz="2000" dirty="0" smtClean="0">
              <a:solidFill>
                <a:srgbClr val="00B050"/>
              </a:solidFill>
              <a:latin typeface="Century Gothic" pitchFamily="34" charset="0"/>
            </a:endParaRPr>
          </a:p>
          <a:p>
            <a:pPr eaLnBrk="1" hangingPunct="1"/>
            <a:endParaRPr lang="en-CA" sz="2000" dirty="0" smtClean="0">
              <a:solidFill>
                <a:schemeClr val="tx2"/>
              </a:solidFill>
              <a:latin typeface="Century Gothic" pitchFamily="34" charset="0"/>
            </a:endParaRPr>
          </a:p>
          <a:p>
            <a:pPr eaLnBrk="1" hangingPunct="1"/>
            <a:endParaRPr lang="en-CA" sz="2000" dirty="0" smtClean="0">
              <a:solidFill>
                <a:schemeClr val="tx2"/>
              </a:solidFill>
              <a:latin typeface="Century Gothic" pitchFamily="34" charset="0"/>
            </a:endParaRPr>
          </a:p>
          <a:p>
            <a:pPr eaLnBrk="1" hangingPunct="1"/>
            <a:r>
              <a:rPr lang="en-CA" sz="2400" dirty="0" smtClean="0">
                <a:solidFill>
                  <a:srgbClr val="00B050"/>
                </a:solidFill>
                <a:latin typeface="Century Gothic" pitchFamily="34" charset="0"/>
              </a:rPr>
              <a:t>COVER LETTERS</a:t>
            </a:r>
          </a:p>
          <a:p>
            <a:pPr eaLnBrk="1" hangingPunct="1"/>
            <a:endParaRPr lang="en-CA" sz="2400" dirty="0">
              <a:solidFill>
                <a:srgbClr val="898989"/>
              </a:solidFill>
              <a:latin typeface="Century Gothic" pitchFamily="34" charset="0"/>
            </a:endParaRPr>
          </a:p>
        </p:txBody>
      </p:sp>
      <p:sp>
        <p:nvSpPr>
          <p:cNvPr id="4" name="TextBox 3"/>
          <p:cNvSpPr txBox="1"/>
          <p:nvPr/>
        </p:nvSpPr>
        <p:spPr>
          <a:xfrm>
            <a:off x="800100" y="2895600"/>
            <a:ext cx="7543800" cy="1846659"/>
          </a:xfrm>
          <a:prstGeom prst="rect">
            <a:avLst/>
          </a:prstGeom>
          <a:noFill/>
        </p:spPr>
        <p:txBody>
          <a:bodyPr wrap="square" rtlCol="0">
            <a:spAutoFit/>
          </a:bodyPr>
          <a:lstStyle/>
          <a:p>
            <a:pPr algn="ctr"/>
            <a:endParaRPr lang="en-CA" b="1" dirty="0">
              <a:solidFill>
                <a:schemeClr val="tx1">
                  <a:lumMod val="65000"/>
                  <a:lumOff val="35000"/>
                </a:schemeClr>
              </a:solidFill>
              <a:latin typeface="Century Gothic" pitchFamily="34" charset="0"/>
            </a:endParaRPr>
          </a:p>
          <a:p>
            <a:pPr algn="ctr"/>
            <a:r>
              <a:rPr lang="en-CA" sz="1600" b="1" dirty="0" smtClean="0">
                <a:solidFill>
                  <a:schemeClr val="tx1">
                    <a:lumMod val="65000"/>
                    <a:lumOff val="35000"/>
                  </a:schemeClr>
                </a:solidFill>
                <a:latin typeface="Century Gothic" pitchFamily="34" charset="0"/>
              </a:rPr>
              <a:t>A cover letter is your chance to sell yourself to a potential employer as the best candidate for the job. </a:t>
            </a:r>
          </a:p>
          <a:p>
            <a:pPr algn="ctr"/>
            <a:r>
              <a:rPr lang="en-CA" sz="1600" dirty="0" smtClean="0">
                <a:solidFill>
                  <a:schemeClr val="tx1">
                    <a:lumMod val="65000"/>
                    <a:lumOff val="35000"/>
                  </a:schemeClr>
                </a:solidFill>
                <a:latin typeface="Century Gothic" pitchFamily="34" charset="0"/>
              </a:rPr>
              <a:t>Cover letters are different than your resume and should not repeat the same information. Cover letters should focus on your intentions, what you can bring to the job and why you are the best candidate for the position.</a:t>
            </a:r>
          </a:p>
          <a:p>
            <a:pPr algn="ctr"/>
            <a:endParaRPr lang="en-CA" sz="1600" dirty="0">
              <a:solidFill>
                <a:schemeClr val="tx1">
                  <a:lumMod val="65000"/>
                  <a:lumOff val="35000"/>
                </a:schemeClr>
              </a:solidFill>
              <a:latin typeface="Century Gothic" pitchFamily="34" charset="0"/>
            </a:endParaRPr>
          </a:p>
        </p:txBody>
      </p:sp>
      <p:pic>
        <p:nvPicPr>
          <p:cNvPr id="5" name="Picture 4"/>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1278624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00100" y="1828800"/>
            <a:ext cx="3619500" cy="2369880"/>
          </a:xfrm>
          <a:prstGeom prst="rect">
            <a:avLst/>
          </a:prstGeom>
          <a:noFill/>
        </p:spPr>
        <p:txBody>
          <a:bodyPr wrap="square" rtlCol="0">
            <a:spAutoFit/>
          </a:bodyPr>
          <a:lstStyle/>
          <a:p>
            <a:pPr algn="ctr"/>
            <a:r>
              <a:rPr lang="en-CA" sz="1600" dirty="0" smtClean="0">
                <a:latin typeface="Century Gothic" pitchFamily="34" charset="0"/>
              </a:rPr>
              <a:t>Cover Letter DO</a:t>
            </a:r>
            <a:r>
              <a:rPr lang="en-CA" sz="1600" dirty="0">
                <a:latin typeface="Century Gothic" pitchFamily="34" charset="0"/>
              </a:rPr>
              <a:t>s</a:t>
            </a:r>
            <a:r>
              <a:rPr lang="en-CA" sz="1600" dirty="0" smtClean="0">
                <a:latin typeface="Century Gothic" pitchFamily="34" charset="0"/>
              </a:rPr>
              <a:t>:</a:t>
            </a:r>
            <a:r>
              <a:rPr lang="en-CA" sz="1600" dirty="0" smtClean="0">
                <a:solidFill>
                  <a:schemeClr val="tx1">
                    <a:lumMod val="50000"/>
                    <a:lumOff val="50000"/>
                  </a:schemeClr>
                </a:solidFill>
                <a:latin typeface="Century Gothic" pitchFamily="34" charset="0"/>
              </a:rPr>
              <a:t/>
            </a:r>
            <a:br>
              <a:rPr lang="en-CA" sz="1600" dirty="0" smtClean="0">
                <a:solidFill>
                  <a:schemeClr val="tx1">
                    <a:lumMod val="50000"/>
                    <a:lumOff val="50000"/>
                  </a:schemeClr>
                </a:solidFill>
                <a:latin typeface="Century Gothic" pitchFamily="34" charset="0"/>
              </a:rPr>
            </a:br>
            <a:endParaRPr lang="en-CA" sz="1600" dirty="0" smtClean="0">
              <a:solidFill>
                <a:schemeClr val="tx1">
                  <a:lumMod val="50000"/>
                  <a:lumOff val="50000"/>
                </a:schemeClr>
              </a:solidFill>
              <a:latin typeface="Century Gothic" pitchFamily="34" charset="0"/>
            </a:endParaRPr>
          </a:p>
          <a:p>
            <a:pPr marL="342900" indent="-342900">
              <a:buFont typeface="+mj-lt"/>
              <a:buAutoNum type="arabicPeriod"/>
            </a:pPr>
            <a:r>
              <a:rPr lang="en-CA" sz="1400" dirty="0" smtClean="0">
                <a:solidFill>
                  <a:srgbClr val="00B050"/>
                </a:solidFill>
                <a:latin typeface="Century Gothic" pitchFamily="34" charset="0"/>
              </a:rPr>
              <a:t>Highlight strengths and achievements</a:t>
            </a:r>
          </a:p>
          <a:p>
            <a:pPr marL="342900" indent="-342900">
              <a:buFont typeface="+mj-lt"/>
              <a:buAutoNum type="arabicPeriod"/>
            </a:pPr>
            <a:r>
              <a:rPr lang="en-CA" sz="1400" dirty="0" smtClean="0">
                <a:solidFill>
                  <a:srgbClr val="00B050"/>
                </a:solidFill>
                <a:latin typeface="Century Gothic" pitchFamily="34" charset="0"/>
              </a:rPr>
              <a:t>Use specific examples</a:t>
            </a:r>
          </a:p>
          <a:p>
            <a:pPr marL="342900" indent="-342900">
              <a:buFont typeface="+mj-lt"/>
              <a:buAutoNum type="arabicPeriod"/>
            </a:pPr>
            <a:r>
              <a:rPr lang="en-CA" sz="1400" dirty="0" smtClean="0">
                <a:solidFill>
                  <a:srgbClr val="00B050"/>
                </a:solidFill>
                <a:latin typeface="Century Gothic" pitchFamily="34" charset="0"/>
              </a:rPr>
              <a:t>Use key works and qualifications listed in the job ad</a:t>
            </a:r>
          </a:p>
          <a:p>
            <a:pPr marL="342900" indent="-342900">
              <a:buFont typeface="+mj-lt"/>
              <a:buAutoNum type="arabicPeriod"/>
            </a:pPr>
            <a:r>
              <a:rPr lang="en-CA" sz="1400" dirty="0" smtClean="0">
                <a:solidFill>
                  <a:srgbClr val="00B050"/>
                </a:solidFill>
                <a:latin typeface="Century Gothic" pitchFamily="34" charset="0"/>
              </a:rPr>
              <a:t>Show genuine enthusiasm</a:t>
            </a:r>
          </a:p>
          <a:p>
            <a:pPr marL="342900" indent="-342900">
              <a:buFont typeface="+mj-lt"/>
              <a:buAutoNum type="arabicPeriod"/>
            </a:pPr>
            <a:r>
              <a:rPr lang="en-CA" sz="1400" dirty="0" smtClean="0">
                <a:solidFill>
                  <a:srgbClr val="00B050"/>
                </a:solidFill>
                <a:latin typeface="Century Gothic" pitchFamily="34" charset="0"/>
              </a:rPr>
              <a:t>Indicate when you will follow-up</a:t>
            </a:r>
            <a:endParaRPr lang="en-US" sz="1400" dirty="0" smtClean="0">
              <a:solidFill>
                <a:srgbClr val="00B050"/>
              </a:solidFill>
            </a:endParaRPr>
          </a:p>
          <a:p>
            <a:endParaRPr lang="en-US" dirty="0"/>
          </a:p>
        </p:txBody>
      </p:sp>
      <p:sp>
        <p:nvSpPr>
          <p:cNvPr id="6" name="TextBox 5"/>
          <p:cNvSpPr txBox="1"/>
          <p:nvPr/>
        </p:nvSpPr>
        <p:spPr>
          <a:xfrm>
            <a:off x="4728117" y="1828800"/>
            <a:ext cx="3619500" cy="1877437"/>
          </a:xfrm>
          <a:prstGeom prst="rect">
            <a:avLst/>
          </a:prstGeom>
          <a:noFill/>
        </p:spPr>
        <p:txBody>
          <a:bodyPr wrap="square" rtlCol="0">
            <a:spAutoFit/>
          </a:bodyPr>
          <a:lstStyle/>
          <a:p>
            <a:pPr algn="ctr"/>
            <a:r>
              <a:rPr lang="en-CA" sz="1600" dirty="0" smtClean="0">
                <a:latin typeface="Century Gothic" pitchFamily="34" charset="0"/>
              </a:rPr>
              <a:t>Cover Letter DON’Ts:</a:t>
            </a:r>
            <a:r>
              <a:rPr lang="en-CA" sz="1600" dirty="0" smtClean="0">
                <a:solidFill>
                  <a:schemeClr val="tx1">
                    <a:lumMod val="50000"/>
                    <a:lumOff val="50000"/>
                  </a:schemeClr>
                </a:solidFill>
                <a:latin typeface="Century Gothic" pitchFamily="34" charset="0"/>
              </a:rPr>
              <a:t/>
            </a:r>
            <a:br>
              <a:rPr lang="en-CA" sz="1600" dirty="0" smtClean="0">
                <a:solidFill>
                  <a:schemeClr val="tx1">
                    <a:lumMod val="50000"/>
                    <a:lumOff val="50000"/>
                  </a:schemeClr>
                </a:solidFill>
                <a:latin typeface="Century Gothic" pitchFamily="34" charset="0"/>
              </a:rPr>
            </a:br>
            <a:endParaRPr lang="en-CA" sz="1600" dirty="0" smtClean="0">
              <a:solidFill>
                <a:schemeClr val="tx1">
                  <a:lumMod val="50000"/>
                  <a:lumOff val="50000"/>
                </a:schemeClr>
              </a:solidFill>
              <a:latin typeface="Century Gothic" pitchFamily="34" charset="0"/>
            </a:endParaRPr>
          </a:p>
          <a:p>
            <a:pPr marL="342900" indent="-342900">
              <a:buFont typeface="+mj-lt"/>
              <a:buAutoNum type="arabicPeriod"/>
            </a:pPr>
            <a:r>
              <a:rPr lang="en-CA" sz="1400" dirty="0" smtClean="0">
                <a:solidFill>
                  <a:srgbClr val="00B050"/>
                </a:solidFill>
                <a:latin typeface="Century Gothic" pitchFamily="34" charset="0"/>
              </a:rPr>
              <a:t>Mention salary or wage (unless requested)</a:t>
            </a:r>
          </a:p>
          <a:p>
            <a:pPr marL="342900" indent="-342900">
              <a:buFont typeface="+mj-lt"/>
              <a:buAutoNum type="arabicPeriod"/>
            </a:pPr>
            <a:r>
              <a:rPr lang="en-CA" sz="1400" dirty="0" smtClean="0">
                <a:solidFill>
                  <a:srgbClr val="00B050"/>
                </a:solidFill>
                <a:latin typeface="Century Gothic" pitchFamily="34" charset="0"/>
              </a:rPr>
              <a:t>Discuss why you left your last job</a:t>
            </a:r>
          </a:p>
          <a:p>
            <a:pPr marL="342900" indent="-342900">
              <a:buFont typeface="+mj-lt"/>
              <a:buAutoNum type="arabicPeriod"/>
            </a:pPr>
            <a:r>
              <a:rPr lang="en-CA" sz="1400" dirty="0" smtClean="0">
                <a:solidFill>
                  <a:srgbClr val="00B050"/>
                </a:solidFill>
                <a:latin typeface="Century Gothic" pitchFamily="34" charset="0"/>
              </a:rPr>
              <a:t>Discuss availability</a:t>
            </a:r>
          </a:p>
          <a:p>
            <a:pPr marL="342900" indent="-342900">
              <a:buFont typeface="+mj-lt"/>
              <a:buAutoNum type="arabicPeriod"/>
            </a:pPr>
            <a:r>
              <a:rPr lang="en-CA" sz="1400" dirty="0" smtClean="0">
                <a:solidFill>
                  <a:srgbClr val="00B050"/>
                </a:solidFill>
                <a:latin typeface="Century Gothic" pitchFamily="34" charset="0"/>
              </a:rPr>
              <a:t>Disclose accommodations or potential health related needs</a:t>
            </a:r>
          </a:p>
        </p:txBody>
      </p:sp>
      <p:pic>
        <p:nvPicPr>
          <p:cNvPr id="4" name="Picture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268317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1094582" y="1066800"/>
            <a:ext cx="6954837" cy="4114800"/>
          </a:xfrm>
        </p:spPr>
        <p:txBody>
          <a:bodyPr>
            <a:normAutofit fontScale="92500" lnSpcReduction="20000"/>
          </a:bodyPr>
          <a:lstStyle/>
          <a:p>
            <a:endParaRPr lang="en-CA" sz="2400" b="1" dirty="0" smtClean="0">
              <a:solidFill>
                <a:schemeClr val="tx2"/>
              </a:solidFill>
              <a:latin typeface="Century Gothic" pitchFamily="34" charset="0"/>
            </a:endParaRPr>
          </a:p>
          <a:p>
            <a:r>
              <a:rPr lang="en-CA" sz="2400" dirty="0" smtClean="0">
                <a:solidFill>
                  <a:srgbClr val="00B050"/>
                </a:solidFill>
                <a:latin typeface="Century Gothic" pitchFamily="34" charset="0"/>
              </a:rPr>
              <a:t>Cover Letter Check List:</a:t>
            </a:r>
            <a:endParaRPr lang="en-CA" dirty="0" smtClean="0">
              <a:solidFill>
                <a:srgbClr val="00B050"/>
              </a:solidFill>
              <a:latin typeface="Century Gothic" pitchFamily="34" charset="0"/>
            </a:endParaRPr>
          </a:p>
          <a:p>
            <a:pPr eaLnBrk="1" hangingPunct="1"/>
            <a:endParaRPr lang="en-CA" sz="2000" dirty="0" smtClean="0">
              <a:solidFill>
                <a:schemeClr val="tx1">
                  <a:lumMod val="65000"/>
                  <a:lumOff val="35000"/>
                </a:schemeClr>
              </a:solidFill>
              <a:latin typeface="Century Gothic" pitchFamily="34" charset="0"/>
            </a:endParaRPr>
          </a:p>
          <a:p>
            <a:pPr marL="342900" indent="-342900" algn="l" eaLnBrk="1" hangingPunct="1">
              <a:buFont typeface="Arial" pitchFamily="34" charset="0"/>
              <a:buChar char="•"/>
            </a:pPr>
            <a:r>
              <a:rPr lang="en-CA" sz="2000" dirty="0" smtClean="0">
                <a:solidFill>
                  <a:schemeClr val="tx1">
                    <a:lumMod val="65000"/>
                    <a:lumOff val="35000"/>
                  </a:schemeClr>
                </a:solidFill>
                <a:latin typeface="Century Gothic" pitchFamily="34" charset="0"/>
              </a:rPr>
              <a:t>One page in length</a:t>
            </a:r>
          </a:p>
          <a:p>
            <a:pPr marL="342900" indent="-342900" algn="l" eaLnBrk="1" hangingPunct="1">
              <a:buFont typeface="Arial" pitchFamily="34" charset="0"/>
              <a:buChar char="•"/>
            </a:pPr>
            <a:r>
              <a:rPr lang="en-CA" sz="2000" dirty="0" smtClean="0">
                <a:solidFill>
                  <a:schemeClr val="tx1">
                    <a:lumMod val="65000"/>
                    <a:lumOff val="35000"/>
                  </a:schemeClr>
                </a:solidFill>
                <a:latin typeface="Century Gothic" pitchFamily="34" charset="0"/>
              </a:rPr>
              <a:t>3-5 targeted paragraphs that focus on employers needs</a:t>
            </a:r>
          </a:p>
          <a:p>
            <a:pPr marL="342900" indent="-342900" algn="l" eaLnBrk="1" hangingPunct="1">
              <a:buFont typeface="Arial" pitchFamily="34" charset="0"/>
              <a:buChar char="•"/>
            </a:pPr>
            <a:r>
              <a:rPr lang="en-CA" sz="2000" dirty="0" smtClean="0">
                <a:solidFill>
                  <a:schemeClr val="tx1">
                    <a:lumMod val="65000"/>
                    <a:lumOff val="35000"/>
                  </a:schemeClr>
                </a:solidFill>
                <a:latin typeface="Century Gothic" pitchFamily="34" charset="0"/>
              </a:rPr>
              <a:t>Address/write to someone specific (use full name and job title if available)</a:t>
            </a:r>
          </a:p>
          <a:p>
            <a:pPr marL="342900" indent="-342900" algn="l">
              <a:buFont typeface="Arial" pitchFamily="34" charset="0"/>
              <a:buChar char="•"/>
            </a:pPr>
            <a:r>
              <a:rPr lang="en-CA" sz="2000" dirty="0">
                <a:solidFill>
                  <a:schemeClr val="tx1">
                    <a:lumMod val="65000"/>
                    <a:lumOff val="35000"/>
                  </a:schemeClr>
                </a:solidFill>
                <a:latin typeface="Century Gothic" pitchFamily="34" charset="0"/>
              </a:rPr>
              <a:t>Close the letter </a:t>
            </a:r>
            <a:r>
              <a:rPr lang="en-CA" sz="2000" dirty="0" smtClean="0">
                <a:solidFill>
                  <a:schemeClr val="tx1">
                    <a:lumMod val="65000"/>
                    <a:lumOff val="35000"/>
                  </a:schemeClr>
                </a:solidFill>
                <a:latin typeface="Century Gothic" pitchFamily="34" charset="0"/>
              </a:rPr>
              <a:t>formally (</a:t>
            </a:r>
            <a:r>
              <a:rPr lang="en-CA" sz="2000" dirty="0" err="1" smtClean="0">
                <a:solidFill>
                  <a:schemeClr val="tx1">
                    <a:lumMod val="65000"/>
                    <a:lumOff val="35000"/>
                  </a:schemeClr>
                </a:solidFill>
                <a:latin typeface="Century Gothic" pitchFamily="34" charset="0"/>
              </a:rPr>
              <a:t>eg</a:t>
            </a:r>
            <a:r>
              <a:rPr lang="en-CA" sz="2000" dirty="0" smtClean="0">
                <a:solidFill>
                  <a:schemeClr val="tx1">
                    <a:lumMod val="65000"/>
                    <a:lumOff val="35000"/>
                  </a:schemeClr>
                </a:solidFill>
                <a:latin typeface="Century Gothic" pitchFamily="34" charset="0"/>
              </a:rPr>
              <a:t>. Sincerely or Yours Truly)</a:t>
            </a:r>
          </a:p>
          <a:p>
            <a:pPr marL="342900" indent="-342900" algn="l" eaLnBrk="1" hangingPunct="1">
              <a:buFont typeface="Arial" pitchFamily="34" charset="0"/>
              <a:buChar char="•"/>
            </a:pPr>
            <a:r>
              <a:rPr lang="en-CA" sz="2000" dirty="0" smtClean="0">
                <a:solidFill>
                  <a:schemeClr val="tx1">
                    <a:lumMod val="65000"/>
                    <a:lumOff val="35000"/>
                  </a:schemeClr>
                </a:solidFill>
                <a:latin typeface="Century Gothic" pitchFamily="34" charset="0"/>
              </a:rPr>
              <a:t>Use same formatting, font, and paper as your resume</a:t>
            </a:r>
          </a:p>
          <a:p>
            <a:pPr marL="342900" indent="-342900" algn="l" eaLnBrk="1" hangingPunct="1">
              <a:buFont typeface="Arial" pitchFamily="34" charset="0"/>
              <a:buChar char="•"/>
            </a:pPr>
            <a:r>
              <a:rPr lang="en-CA" sz="2000" dirty="0" smtClean="0">
                <a:solidFill>
                  <a:schemeClr val="tx1">
                    <a:lumMod val="65000"/>
                    <a:lumOff val="35000"/>
                  </a:schemeClr>
                </a:solidFill>
                <a:latin typeface="Century Gothic" pitchFamily="34" charset="0"/>
              </a:rPr>
              <a:t>Edit and use your computer’s spell check</a:t>
            </a:r>
          </a:p>
          <a:p>
            <a:pPr marL="342900" indent="-342900" algn="l" eaLnBrk="1" hangingPunct="1">
              <a:buFont typeface="Arial" pitchFamily="34" charset="0"/>
              <a:buChar char="•"/>
            </a:pPr>
            <a:r>
              <a:rPr lang="en-CA" sz="2000" dirty="0" smtClean="0">
                <a:solidFill>
                  <a:schemeClr val="tx1">
                    <a:lumMod val="65000"/>
                    <a:lumOff val="35000"/>
                  </a:schemeClr>
                </a:solidFill>
                <a:latin typeface="Century Gothic" pitchFamily="34" charset="0"/>
              </a:rPr>
              <a:t>Have a peer, friend, or counselor review, if possible</a:t>
            </a:r>
            <a:endParaRPr lang="en-CA" sz="2000" dirty="0">
              <a:solidFill>
                <a:schemeClr val="tx1">
                  <a:lumMod val="65000"/>
                  <a:lumOff val="35000"/>
                </a:schemeClr>
              </a:solidFill>
              <a:latin typeface="Century Gothic" pitchFamily="34" charset="0"/>
            </a:endParaRPr>
          </a:p>
          <a:p>
            <a:pPr marL="342900" indent="-342900" algn="l" eaLnBrk="1" hangingPunct="1">
              <a:buFont typeface="Arial" pitchFamily="34" charset="0"/>
              <a:buChar char="•"/>
            </a:pPr>
            <a:r>
              <a:rPr lang="en-CA" sz="2000" dirty="0" smtClean="0">
                <a:solidFill>
                  <a:schemeClr val="tx1">
                    <a:lumMod val="65000"/>
                    <a:lumOff val="35000"/>
                  </a:schemeClr>
                </a:solidFill>
                <a:latin typeface="Century Gothic" pitchFamily="34" charset="0"/>
              </a:rPr>
              <a:t>Indicate when you will follow up and be sure to do so!</a:t>
            </a:r>
          </a:p>
          <a:p>
            <a:pPr marL="342900" indent="-342900" eaLnBrk="1" hangingPunct="1">
              <a:buFont typeface="Arial" pitchFamily="34" charset="0"/>
              <a:buChar char="•"/>
            </a:pPr>
            <a:endParaRPr lang="en-CA" sz="2000" dirty="0" smtClean="0">
              <a:solidFill>
                <a:schemeClr val="tx1">
                  <a:lumMod val="65000"/>
                  <a:lumOff val="35000"/>
                </a:schemeClr>
              </a:solidFill>
              <a:latin typeface="Century Gothic" pitchFamily="34" charset="0"/>
            </a:endParaRPr>
          </a:p>
          <a:p>
            <a:pPr eaLnBrk="1" hangingPunct="1"/>
            <a:endParaRPr lang="en-CA" sz="1800" dirty="0" smtClean="0">
              <a:solidFill>
                <a:schemeClr val="tx1">
                  <a:lumMod val="65000"/>
                  <a:lumOff val="35000"/>
                </a:schemeClr>
              </a:solidFill>
              <a:latin typeface="Century Gothic" pitchFamily="34" charset="0"/>
            </a:endParaRP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4288803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1219200" y="285750"/>
            <a:ext cx="6705600" cy="6286500"/>
          </a:xfrm>
          <a:ln>
            <a:solidFill>
              <a:schemeClr val="tx1"/>
            </a:solidFill>
          </a:ln>
        </p:spPr>
        <p:txBody>
          <a:bodyPr>
            <a:normAutofit fontScale="25000" lnSpcReduction="20000"/>
          </a:bodyPr>
          <a:lstStyle/>
          <a:p>
            <a:endParaRPr lang="en-CA" sz="2400" b="1" dirty="0" smtClean="0">
              <a:solidFill>
                <a:schemeClr val="tx1"/>
              </a:solidFill>
              <a:latin typeface="Century Gothic" pitchFamily="34" charset="0"/>
            </a:endParaRPr>
          </a:p>
          <a:p>
            <a:r>
              <a:rPr lang="en-US" sz="6400" dirty="0">
                <a:solidFill>
                  <a:schemeClr val="tx1"/>
                </a:solidFill>
              </a:rPr>
              <a:t>Your Name</a:t>
            </a:r>
          </a:p>
          <a:p>
            <a:r>
              <a:rPr lang="en-US" sz="3600" dirty="0">
                <a:solidFill>
                  <a:schemeClr val="tx1"/>
                </a:solidFill>
              </a:rPr>
              <a:t>12 – 456 Queen Street West, Toronto ON, M6R 2K8</a:t>
            </a:r>
          </a:p>
          <a:p>
            <a:r>
              <a:rPr lang="en-US" sz="3600" dirty="0">
                <a:solidFill>
                  <a:schemeClr val="tx1"/>
                </a:solidFill>
              </a:rPr>
              <a:t>416.236.4587 ▪ connor.smith@hotmail.com</a:t>
            </a:r>
          </a:p>
          <a:p>
            <a:r>
              <a:rPr lang="en-CA" sz="2400" dirty="0">
                <a:solidFill>
                  <a:schemeClr val="tx1"/>
                </a:solidFill>
              </a:rPr>
              <a:t> </a:t>
            </a:r>
            <a:endParaRPr lang="en-US" sz="2400" dirty="0">
              <a:solidFill>
                <a:schemeClr val="tx1"/>
              </a:solidFill>
            </a:endParaRPr>
          </a:p>
          <a:p>
            <a:r>
              <a:rPr lang="en-CA" sz="2400" dirty="0">
                <a:solidFill>
                  <a:schemeClr val="tx1"/>
                </a:solidFill>
              </a:rPr>
              <a:t> </a:t>
            </a:r>
            <a:endParaRPr lang="en-US" sz="2400" dirty="0">
              <a:solidFill>
                <a:schemeClr val="tx1"/>
              </a:solidFill>
            </a:endParaRPr>
          </a:p>
          <a:p>
            <a:pPr algn="l"/>
            <a:r>
              <a:rPr lang="en-US" sz="2800" dirty="0">
                <a:solidFill>
                  <a:schemeClr val="tx1"/>
                </a:solidFill>
              </a:rPr>
              <a:t/>
            </a:r>
            <a:br>
              <a:rPr lang="en-US" sz="2800" dirty="0">
                <a:solidFill>
                  <a:schemeClr val="tx1"/>
                </a:solidFill>
              </a:rPr>
            </a:br>
            <a:r>
              <a:rPr lang="en-US" sz="4000" dirty="0">
                <a:solidFill>
                  <a:schemeClr val="tx1"/>
                </a:solidFill>
              </a:rPr>
              <a:t>Date</a:t>
            </a:r>
          </a:p>
          <a:p>
            <a:pPr algn="l"/>
            <a:r>
              <a:rPr lang="en-CA" sz="4000" dirty="0">
                <a:solidFill>
                  <a:schemeClr val="tx1"/>
                </a:solidFill>
              </a:rPr>
              <a:t> </a:t>
            </a:r>
            <a:endParaRPr lang="en-US" sz="4000" dirty="0">
              <a:solidFill>
                <a:schemeClr val="tx1"/>
              </a:solidFill>
            </a:endParaRPr>
          </a:p>
          <a:p>
            <a:pPr algn="l"/>
            <a:r>
              <a:rPr lang="en-US" sz="4000" dirty="0">
                <a:solidFill>
                  <a:schemeClr val="tx1"/>
                </a:solidFill>
              </a:rPr>
              <a:t>Employer Name (if known)</a:t>
            </a:r>
          </a:p>
          <a:p>
            <a:pPr algn="l"/>
            <a:r>
              <a:rPr lang="en-US" sz="4000" dirty="0">
                <a:solidFill>
                  <a:schemeClr val="tx1"/>
                </a:solidFill>
              </a:rPr>
              <a:t>Employer Job Title (if known)</a:t>
            </a:r>
          </a:p>
          <a:p>
            <a:pPr algn="l"/>
            <a:r>
              <a:rPr lang="en-US" sz="4000" dirty="0">
                <a:solidFill>
                  <a:schemeClr val="tx1"/>
                </a:solidFill>
              </a:rPr>
              <a:t>Company Name</a:t>
            </a:r>
          </a:p>
          <a:p>
            <a:pPr algn="l"/>
            <a:r>
              <a:rPr lang="en-US" sz="4000" dirty="0">
                <a:solidFill>
                  <a:schemeClr val="tx1"/>
                </a:solidFill>
              </a:rPr>
              <a:t>Company Address</a:t>
            </a:r>
          </a:p>
          <a:p>
            <a:pPr algn="l"/>
            <a:r>
              <a:rPr lang="en-US" sz="4000" dirty="0">
                <a:solidFill>
                  <a:schemeClr val="tx1"/>
                </a:solidFill>
              </a:rPr>
              <a:t>Fax Number if faxing </a:t>
            </a:r>
            <a:r>
              <a:rPr lang="en-US" sz="4000" dirty="0" smtClean="0">
                <a:solidFill>
                  <a:schemeClr val="tx1"/>
                </a:solidFill>
              </a:rPr>
              <a:t>Resume</a:t>
            </a:r>
          </a:p>
          <a:p>
            <a:pPr algn="l"/>
            <a:endParaRPr lang="en-US" sz="4000" dirty="0">
              <a:solidFill>
                <a:schemeClr val="tx1"/>
              </a:solidFill>
            </a:endParaRPr>
          </a:p>
          <a:p>
            <a:pPr algn="l"/>
            <a:r>
              <a:rPr lang="en-CA" sz="4000" dirty="0">
                <a:solidFill>
                  <a:schemeClr val="tx1"/>
                </a:solidFill>
              </a:rPr>
              <a:t> </a:t>
            </a:r>
            <a:endParaRPr lang="en-US" sz="4000" dirty="0">
              <a:solidFill>
                <a:schemeClr val="tx1"/>
              </a:solidFill>
            </a:endParaRPr>
          </a:p>
          <a:p>
            <a:pPr algn="l"/>
            <a:r>
              <a:rPr lang="en-US" sz="4000" dirty="0">
                <a:solidFill>
                  <a:schemeClr val="tx1"/>
                </a:solidFill>
              </a:rPr>
              <a:t>Dear Mr./Mrs. _ (if name of employer not known use: To Whom It May Concern),</a:t>
            </a:r>
          </a:p>
          <a:p>
            <a:pPr algn="l"/>
            <a:r>
              <a:rPr lang="en-US" sz="4000" dirty="0">
                <a:solidFill>
                  <a:schemeClr val="tx1"/>
                </a:solidFill>
              </a:rPr>
              <a:t> </a:t>
            </a:r>
          </a:p>
          <a:p>
            <a:pPr algn="l"/>
            <a:r>
              <a:rPr lang="en-US" sz="4000" dirty="0">
                <a:solidFill>
                  <a:schemeClr val="tx1"/>
                </a:solidFill>
              </a:rPr>
              <a:t>Paragraph 1 - Introduction</a:t>
            </a:r>
          </a:p>
          <a:p>
            <a:pPr lvl="0" algn="l"/>
            <a:r>
              <a:rPr lang="en-US" sz="4000" dirty="0">
                <a:solidFill>
                  <a:schemeClr val="tx1"/>
                </a:solidFill>
              </a:rPr>
              <a:t>Introduce yourself</a:t>
            </a:r>
          </a:p>
          <a:p>
            <a:pPr lvl="0" algn="l"/>
            <a:r>
              <a:rPr lang="en-US" sz="4000" dirty="0">
                <a:solidFill>
                  <a:schemeClr val="tx1"/>
                </a:solidFill>
              </a:rPr>
              <a:t>State your interest in applying to the position you are applying for (include position name) and where you found the posting</a:t>
            </a:r>
          </a:p>
          <a:p>
            <a:pPr algn="l"/>
            <a:r>
              <a:rPr lang="en-US" sz="4000" dirty="0">
                <a:solidFill>
                  <a:schemeClr val="tx1"/>
                </a:solidFill>
              </a:rPr>
              <a:t>*If you found out about this position through a personal contact/networking, include the name of the person here</a:t>
            </a:r>
          </a:p>
          <a:p>
            <a:pPr algn="l"/>
            <a:r>
              <a:rPr lang="en-CA" sz="4000" dirty="0">
                <a:solidFill>
                  <a:schemeClr val="tx1"/>
                </a:solidFill>
              </a:rPr>
              <a:t> </a:t>
            </a:r>
            <a:endParaRPr lang="en-US" sz="4000" dirty="0">
              <a:solidFill>
                <a:schemeClr val="tx1"/>
              </a:solidFill>
            </a:endParaRPr>
          </a:p>
          <a:p>
            <a:pPr algn="l"/>
            <a:r>
              <a:rPr lang="en-US" sz="4000" dirty="0">
                <a:solidFill>
                  <a:schemeClr val="tx1"/>
                </a:solidFill>
              </a:rPr>
              <a:t>Paragraph 2 - Why this company or career?</a:t>
            </a:r>
          </a:p>
          <a:p>
            <a:pPr lvl="0" algn="l"/>
            <a:r>
              <a:rPr lang="en-US" sz="4000" dirty="0">
                <a:solidFill>
                  <a:schemeClr val="tx1"/>
                </a:solidFill>
              </a:rPr>
              <a:t>From your research, tell the employer why you want to work for them</a:t>
            </a:r>
          </a:p>
          <a:p>
            <a:pPr lvl="0" algn="l"/>
            <a:r>
              <a:rPr lang="en-US" sz="4000" dirty="0">
                <a:solidFill>
                  <a:schemeClr val="tx1"/>
                </a:solidFill>
              </a:rPr>
              <a:t>Write about how their company culture and what experiences, values, etc. you have that would make you a great company fit</a:t>
            </a:r>
          </a:p>
          <a:p>
            <a:pPr lvl="0" algn="l"/>
            <a:r>
              <a:rPr lang="en-US" sz="4000" dirty="0">
                <a:solidFill>
                  <a:schemeClr val="tx1"/>
                </a:solidFill>
              </a:rPr>
              <a:t>Have a sentence or two that discusses how working for this company and having this particular role aligns with your career path</a:t>
            </a:r>
          </a:p>
          <a:p>
            <a:pPr algn="l"/>
            <a:r>
              <a:rPr lang="en-US" sz="4000" dirty="0">
                <a:solidFill>
                  <a:schemeClr val="tx1"/>
                </a:solidFill>
              </a:rPr>
              <a:t> </a:t>
            </a:r>
          </a:p>
          <a:p>
            <a:pPr algn="l"/>
            <a:r>
              <a:rPr lang="en-US" sz="4000" dirty="0">
                <a:solidFill>
                  <a:schemeClr val="tx1"/>
                </a:solidFill>
              </a:rPr>
              <a:t>Paragraph 3 - Your accomplishments</a:t>
            </a:r>
          </a:p>
          <a:p>
            <a:pPr lvl="0" algn="l"/>
            <a:r>
              <a:rPr lang="en-US" sz="4000" dirty="0">
                <a:solidFill>
                  <a:schemeClr val="tx1"/>
                </a:solidFill>
              </a:rPr>
              <a:t>Write about what you can bring to the job. Name the skills, related education and/or training completed, achievements and experience that you have, referencing the desired qualifications that were included in the job ad</a:t>
            </a:r>
          </a:p>
          <a:p>
            <a:pPr algn="l"/>
            <a:r>
              <a:rPr lang="en-CA" sz="4000" dirty="0">
                <a:solidFill>
                  <a:schemeClr val="tx1"/>
                </a:solidFill>
              </a:rPr>
              <a:t> </a:t>
            </a:r>
            <a:endParaRPr lang="en-US" sz="4000" dirty="0">
              <a:solidFill>
                <a:schemeClr val="tx1"/>
              </a:solidFill>
            </a:endParaRPr>
          </a:p>
          <a:p>
            <a:pPr algn="l"/>
            <a:r>
              <a:rPr lang="en-US" sz="4000" dirty="0">
                <a:solidFill>
                  <a:schemeClr val="tx1"/>
                </a:solidFill>
              </a:rPr>
              <a:t>Paragraph 4 - Closing</a:t>
            </a:r>
          </a:p>
          <a:p>
            <a:pPr lvl="0" algn="l"/>
            <a:r>
              <a:rPr lang="en-US" sz="4000" dirty="0">
                <a:solidFill>
                  <a:schemeClr val="tx1"/>
                </a:solidFill>
              </a:rPr>
              <a:t>Restate the title of the position you are applying and reaffirm your interest in it</a:t>
            </a:r>
          </a:p>
          <a:p>
            <a:pPr lvl="0" algn="l"/>
            <a:r>
              <a:rPr lang="en-US" sz="4000" dirty="0">
                <a:solidFill>
                  <a:schemeClr val="tx1"/>
                </a:solidFill>
              </a:rPr>
              <a:t>Indicate that you will follow up and when</a:t>
            </a:r>
          </a:p>
          <a:p>
            <a:pPr lvl="0" algn="l"/>
            <a:r>
              <a:rPr lang="en-US" sz="4000" dirty="0">
                <a:solidFill>
                  <a:schemeClr val="tx1"/>
                </a:solidFill>
              </a:rPr>
              <a:t>Thank them for their time and consideration</a:t>
            </a:r>
          </a:p>
          <a:p>
            <a:pPr algn="l"/>
            <a:r>
              <a:rPr lang="en-US" sz="4000" dirty="0">
                <a:solidFill>
                  <a:schemeClr val="tx1"/>
                </a:solidFill>
              </a:rPr>
              <a:t> </a:t>
            </a:r>
          </a:p>
          <a:p>
            <a:pPr algn="l"/>
            <a:r>
              <a:rPr lang="en-US" sz="4000" dirty="0">
                <a:solidFill>
                  <a:schemeClr val="tx1"/>
                </a:solidFill>
              </a:rPr>
              <a:t>Sincerely,</a:t>
            </a:r>
          </a:p>
          <a:p>
            <a:pPr algn="l"/>
            <a:r>
              <a:rPr lang="en-US" sz="4000" dirty="0">
                <a:solidFill>
                  <a:schemeClr val="tx1"/>
                </a:solidFill>
              </a:rPr>
              <a:t> </a:t>
            </a:r>
          </a:p>
          <a:p>
            <a:pPr algn="l"/>
            <a:r>
              <a:rPr lang="en-US" sz="4000" dirty="0">
                <a:solidFill>
                  <a:schemeClr val="tx1"/>
                </a:solidFill>
              </a:rPr>
              <a:t> </a:t>
            </a:r>
          </a:p>
          <a:p>
            <a:pPr algn="l"/>
            <a:r>
              <a:rPr lang="en-US" sz="4000" dirty="0">
                <a:solidFill>
                  <a:schemeClr val="tx1"/>
                </a:solidFill>
              </a:rPr>
              <a:t>Your Name</a:t>
            </a: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29256005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914400" y="457200"/>
            <a:ext cx="7315200" cy="5638800"/>
          </a:xfrm>
        </p:spPr>
        <p:txBody>
          <a:bodyPr>
            <a:normAutofit/>
          </a:bodyPr>
          <a:lstStyle/>
          <a:p>
            <a:endParaRPr lang="en-CA" sz="4800" dirty="0" smtClean="0">
              <a:solidFill>
                <a:schemeClr val="tx2"/>
              </a:solidFill>
              <a:latin typeface="Century Gothic" pitchFamily="34" charset="0"/>
            </a:endParaRPr>
          </a:p>
          <a:p>
            <a:r>
              <a:rPr lang="en-CA" dirty="0" smtClean="0">
                <a:solidFill>
                  <a:schemeClr val="tx1">
                    <a:lumMod val="75000"/>
                    <a:lumOff val="25000"/>
                  </a:schemeClr>
                </a:solidFill>
                <a:latin typeface="Century Gothic" pitchFamily="34" charset="0"/>
              </a:rPr>
              <a:t>Most importantly, remember to…</a:t>
            </a:r>
          </a:p>
          <a:p>
            <a:endParaRPr lang="en-CA" b="1" dirty="0">
              <a:solidFill>
                <a:srgbClr val="00B050"/>
              </a:solidFill>
              <a:latin typeface="Century Gothic" pitchFamily="34" charset="0"/>
            </a:endParaRPr>
          </a:p>
          <a:p>
            <a:r>
              <a:rPr lang="en-CA" sz="7200" b="1" dirty="0" smtClean="0">
                <a:solidFill>
                  <a:srgbClr val="00B050"/>
                </a:solidFill>
                <a:latin typeface="Century Gothic" pitchFamily="34" charset="0"/>
              </a:rPr>
              <a:t>SELL YOURSELF</a:t>
            </a:r>
            <a:endParaRPr lang="en-CA" sz="7200" dirty="0" smtClean="0">
              <a:solidFill>
                <a:srgbClr val="00B050"/>
              </a:solidFill>
              <a:latin typeface="Century Gothic" pitchFamily="34" charset="0"/>
            </a:endParaRPr>
          </a:p>
          <a:p>
            <a:pPr eaLnBrk="1" hangingPunct="1"/>
            <a:endParaRPr lang="en-CA" sz="2400" dirty="0" smtClean="0">
              <a:solidFill>
                <a:srgbClr val="898989"/>
              </a:solidFill>
              <a:latin typeface="Century Gothic" pitchFamily="34" charset="0"/>
            </a:endParaRP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10536816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914400" y="457200"/>
            <a:ext cx="7315200" cy="5638800"/>
          </a:xfrm>
        </p:spPr>
        <p:txBody>
          <a:bodyPr>
            <a:normAutofit/>
          </a:bodyPr>
          <a:lstStyle/>
          <a:p>
            <a:endParaRPr lang="en-CA" sz="4800" dirty="0" smtClean="0">
              <a:solidFill>
                <a:schemeClr val="tx2"/>
              </a:solidFill>
              <a:latin typeface="Century Gothic" pitchFamily="34" charset="0"/>
            </a:endParaRPr>
          </a:p>
          <a:p>
            <a:endParaRPr lang="en-CA" dirty="0" smtClean="0">
              <a:solidFill>
                <a:schemeClr val="tx2"/>
              </a:solidFill>
              <a:latin typeface="Century Gothic" pitchFamily="34" charset="0"/>
            </a:endParaRPr>
          </a:p>
          <a:p>
            <a:r>
              <a:rPr lang="en-CA" dirty="0" smtClean="0">
                <a:solidFill>
                  <a:srgbClr val="00B050"/>
                </a:solidFill>
                <a:latin typeface="Century Gothic" pitchFamily="34" charset="0"/>
              </a:rPr>
              <a:t>Okay… now, let’s go!</a:t>
            </a:r>
          </a:p>
          <a:p>
            <a:endParaRPr lang="en-CA" dirty="0">
              <a:solidFill>
                <a:srgbClr val="00B050"/>
              </a:solidFill>
              <a:latin typeface="Century Gothic" pitchFamily="34" charset="0"/>
            </a:endParaRPr>
          </a:p>
          <a:p>
            <a:r>
              <a:rPr lang="en-CA" dirty="0" smtClean="0">
                <a:solidFill>
                  <a:schemeClr val="tx1">
                    <a:lumMod val="50000"/>
                    <a:lumOff val="50000"/>
                  </a:schemeClr>
                </a:solidFill>
                <a:latin typeface="Century Gothic" pitchFamily="34" charset="0"/>
              </a:rPr>
              <a:t>(Computer Time)</a:t>
            </a:r>
          </a:p>
          <a:p>
            <a:endParaRPr lang="en-CA" b="1" dirty="0">
              <a:solidFill>
                <a:schemeClr val="tx2"/>
              </a:solidFill>
              <a:latin typeface="Century Gothic" pitchFamily="34" charset="0"/>
            </a:endParaRPr>
          </a:p>
          <a:p>
            <a:pPr eaLnBrk="1" hangingPunct="1"/>
            <a:endParaRPr lang="en-CA" sz="2400" dirty="0" smtClean="0">
              <a:solidFill>
                <a:srgbClr val="898989"/>
              </a:solidFill>
              <a:latin typeface="Century Gothic" pitchFamily="34" charset="0"/>
            </a:endParaRP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37345160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914400" y="457200"/>
            <a:ext cx="7315200" cy="5638800"/>
          </a:xfrm>
        </p:spPr>
        <p:txBody>
          <a:bodyPr>
            <a:normAutofit/>
          </a:bodyPr>
          <a:lstStyle/>
          <a:p>
            <a:endParaRPr lang="en-CA" sz="4800" dirty="0" smtClean="0">
              <a:solidFill>
                <a:schemeClr val="tx2"/>
              </a:solidFill>
              <a:latin typeface="Century Gothic" pitchFamily="34" charset="0"/>
            </a:endParaRPr>
          </a:p>
          <a:p>
            <a:endParaRPr lang="en-CA" dirty="0" smtClean="0">
              <a:solidFill>
                <a:schemeClr val="tx2"/>
              </a:solidFill>
              <a:latin typeface="Century Gothic" pitchFamily="34" charset="0"/>
            </a:endParaRPr>
          </a:p>
          <a:p>
            <a:r>
              <a:rPr lang="en-CA" sz="4800" dirty="0" smtClean="0">
                <a:solidFill>
                  <a:srgbClr val="00B050"/>
                </a:solidFill>
                <a:latin typeface="Century Gothic" pitchFamily="34" charset="0"/>
              </a:rPr>
              <a:t>… and we’re back!</a:t>
            </a:r>
          </a:p>
          <a:p>
            <a:endParaRPr lang="en-CA" b="1" dirty="0">
              <a:solidFill>
                <a:schemeClr val="tx2"/>
              </a:solidFill>
              <a:latin typeface="Century Gothic" pitchFamily="34" charset="0"/>
            </a:endParaRPr>
          </a:p>
          <a:p>
            <a:pPr eaLnBrk="1" hangingPunct="1"/>
            <a:endParaRPr lang="en-CA" sz="2400" dirty="0" smtClean="0">
              <a:solidFill>
                <a:srgbClr val="898989"/>
              </a:solidFill>
              <a:latin typeface="Century Gothic" pitchFamily="34" charset="0"/>
            </a:endParaRP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413255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999332" y="457200"/>
            <a:ext cx="7145337" cy="6096000"/>
          </a:xfrm>
        </p:spPr>
        <p:txBody>
          <a:bodyPr/>
          <a:lstStyle/>
          <a:p>
            <a:r>
              <a:rPr lang="en-CA" sz="2400" b="1" dirty="0" smtClean="0">
                <a:solidFill>
                  <a:srgbClr val="00B050"/>
                </a:solidFill>
                <a:latin typeface="Century Gothic" pitchFamily="34" charset="0"/>
              </a:rPr>
              <a:t>My Job Search Action Plan</a:t>
            </a:r>
            <a:endParaRPr lang="en-CA" dirty="0" smtClean="0">
              <a:solidFill>
                <a:srgbClr val="00B050"/>
              </a:solidFill>
              <a:latin typeface="Century Gothic" pitchFamily="34" charset="0"/>
            </a:endParaRPr>
          </a:p>
          <a:p>
            <a:pPr eaLnBrk="1" hangingPunct="1"/>
            <a:endParaRPr lang="en-CA" sz="2400" dirty="0" smtClean="0">
              <a:solidFill>
                <a:srgbClr val="898989"/>
              </a:solidFill>
              <a:latin typeface="Century Gothic"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917642823"/>
              </p:ext>
            </p:extLst>
          </p:nvPr>
        </p:nvGraphicFramePr>
        <p:xfrm>
          <a:off x="381000" y="1066800"/>
          <a:ext cx="8382001" cy="5461000"/>
        </p:xfrm>
        <a:graphic>
          <a:graphicData uri="http://schemas.openxmlformats.org/drawingml/2006/table">
            <a:tbl>
              <a:tblPr firstRow="1" bandRow="1">
                <a:tableStyleId>{5C22544A-7EE6-4342-B048-85BDC9FD1C3A}</a:tableStyleId>
              </a:tblPr>
              <a:tblGrid>
                <a:gridCol w="2286000"/>
                <a:gridCol w="1752600"/>
                <a:gridCol w="4343401"/>
              </a:tblGrid>
              <a:tr h="370840">
                <a:tc>
                  <a:txBody>
                    <a:bodyPr/>
                    <a:lstStyle/>
                    <a:p>
                      <a:pPr algn="ctr"/>
                      <a:r>
                        <a:rPr lang="en-CA" sz="1400" dirty="0" smtClean="0">
                          <a:latin typeface="Century Gothic" pitchFamily="34" charset="0"/>
                        </a:rPr>
                        <a:t>Objective</a:t>
                      </a:r>
                      <a:endParaRPr lang="en-US" sz="1400" dirty="0">
                        <a:latin typeface="Century Gothic" pitchFamily="34" charset="0"/>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en-CA" sz="1400" dirty="0" smtClean="0">
                          <a:latin typeface="Century Gothic" pitchFamily="34" charset="0"/>
                        </a:rPr>
                        <a:t>Will Complete By</a:t>
                      </a:r>
                      <a:endParaRPr lang="en-US" sz="14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en-CA" sz="1400" dirty="0" smtClean="0">
                          <a:latin typeface="Century Gothic" pitchFamily="34" charset="0"/>
                        </a:rPr>
                        <a:t>What I Need to Do</a:t>
                      </a:r>
                      <a:endParaRPr lang="en-US" sz="14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370840">
                <a:tc>
                  <a:txBody>
                    <a:bodyPr/>
                    <a:lstStyle/>
                    <a:p>
                      <a:pPr algn="l"/>
                      <a:r>
                        <a:rPr lang="en-CA" sz="1100" dirty="0" smtClean="0">
                          <a:solidFill>
                            <a:schemeClr val="tx1"/>
                          </a:solidFill>
                          <a:latin typeface="Century Gothic" pitchFamily="34" charset="0"/>
                        </a:rPr>
                        <a:t>Identify what technical, transferrable, and personal skills I have.</a:t>
                      </a: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CA" sz="1100" dirty="0" smtClean="0">
                          <a:latin typeface="Century Gothic" pitchFamily="34" charset="0"/>
                        </a:rPr>
                        <a:t>End</a:t>
                      </a:r>
                      <a:r>
                        <a:rPr lang="en-CA" sz="1100" baseline="0" dirty="0" smtClean="0">
                          <a:latin typeface="Century Gothic" pitchFamily="34" charset="0"/>
                        </a:rPr>
                        <a:t> of workshop.</a:t>
                      </a:r>
                      <a:endParaRPr 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a:buFont typeface="Arial" pitchFamily="34" charset="0"/>
                        <a:buChar char="•"/>
                      </a:pPr>
                      <a:r>
                        <a:rPr lang="en-CA" sz="1100" b="0" baseline="0" dirty="0" smtClean="0">
                          <a:solidFill>
                            <a:schemeClr val="tx1"/>
                          </a:solidFill>
                          <a:latin typeface="Century Gothic" pitchFamily="34" charset="0"/>
                        </a:rPr>
                        <a:t>Make a list of my technical skills, my transferrable skills, and my personal skills.</a:t>
                      </a: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l"/>
                      <a:r>
                        <a:rPr lang="en-CA" sz="1100" dirty="0" smtClean="0">
                          <a:solidFill>
                            <a:schemeClr val="tx1"/>
                          </a:solidFill>
                          <a:latin typeface="Century Gothic" pitchFamily="34" charset="0"/>
                        </a:rPr>
                        <a:t>Determine what kinds of jobs I would be interested in applying too.</a:t>
                      </a: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100" dirty="0" smtClean="0">
                          <a:latin typeface="Century Gothic" pitchFamily="34" charset="0"/>
                        </a:rPr>
                        <a:t>End of day.</a:t>
                      </a:r>
                      <a:endParaRPr 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lvl="0" indent="-171450" algn="l">
                        <a:buFont typeface="Arial" pitchFamily="34" charset="0"/>
                        <a:buChar char="•"/>
                      </a:pPr>
                      <a:r>
                        <a:rPr lang="en-CA" sz="1100" baseline="0" dirty="0" smtClean="0">
                          <a:latin typeface="Century Gothic" pitchFamily="34" charset="0"/>
                        </a:rPr>
                        <a:t>Make a list of “dream” jobs.</a:t>
                      </a:r>
                    </a:p>
                    <a:p>
                      <a:pPr marL="171450" lvl="0" indent="-171450" algn="l">
                        <a:buFont typeface="Arial" pitchFamily="34" charset="0"/>
                        <a:buChar char="•"/>
                      </a:pPr>
                      <a:r>
                        <a:rPr lang="en-CA" sz="1100" baseline="0" dirty="0" smtClean="0">
                          <a:latin typeface="Century Gothic" pitchFamily="34" charset="0"/>
                        </a:rPr>
                        <a:t>Think of jobs I have had in the past and make of list of what I liked/didn’t like about those jobs.</a:t>
                      </a:r>
                    </a:p>
                    <a:p>
                      <a:pPr marL="171450" lvl="0" indent="-171450" algn="l">
                        <a:buFont typeface="Arial" pitchFamily="34" charset="0"/>
                        <a:buChar char="•"/>
                      </a:pPr>
                      <a:r>
                        <a:rPr lang="en-CA" sz="1100" baseline="0" dirty="0" smtClean="0">
                          <a:latin typeface="Century Gothic" pitchFamily="34" charset="0"/>
                        </a:rPr>
                        <a:t>Work with my counsellor to identify jobs that I may not have thought of that I would be qualified for.</a:t>
                      </a: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70840">
                <a:tc>
                  <a:txBody>
                    <a:bodyPr/>
                    <a:lstStyle/>
                    <a:p>
                      <a:pPr algn="l"/>
                      <a:r>
                        <a:rPr lang="en-CA" sz="1100" b="1" dirty="0" smtClean="0">
                          <a:solidFill>
                            <a:schemeClr val="tx1"/>
                          </a:solidFill>
                          <a:latin typeface="Century Gothic" pitchFamily="34" charset="0"/>
                        </a:rPr>
                        <a:t>Update/work on cover letters, resume, and practice interview skills.</a:t>
                      </a: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CA" sz="1100" b="1" dirty="0" smtClean="0">
                          <a:latin typeface="Century Gothic" pitchFamily="34" charset="0"/>
                        </a:rPr>
                        <a:t>End of week.</a:t>
                      </a:r>
                      <a:endParaRPr lang="en-US" sz="1100" b="1"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1100" b="1" dirty="0" smtClean="0">
                        <a:latin typeface="Century Gothic" pitchFamily="34" charset="0"/>
                      </a:endParaRPr>
                    </a:p>
                    <a:p>
                      <a:pPr algn="ctr"/>
                      <a:r>
                        <a:rPr lang="en-CA" sz="1100" b="1" dirty="0" smtClean="0">
                          <a:latin typeface="Century Gothic" pitchFamily="34" charset="0"/>
                        </a:rPr>
                        <a:t>…</a:t>
                      </a:r>
                    </a:p>
                    <a:p>
                      <a:pPr algn="ctr"/>
                      <a:endParaRPr lang="en-US" sz="1100" b="1"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ctr"/>
                      <a:r>
                        <a:rPr lang="en-CA" sz="1100" dirty="0" smtClean="0">
                          <a:latin typeface="Century Gothic" pitchFamily="34" charset="0"/>
                        </a:rPr>
                        <a:t>…</a:t>
                      </a:r>
                      <a:endParaRPr lang="en-US" sz="1100" dirty="0">
                        <a:latin typeface="Century Gothic" pitchFamily="34" charset="0"/>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CA" sz="1100" dirty="0" smtClean="0">
                        <a:latin typeface="Century Gothic" pitchFamily="34" charset="0"/>
                      </a:endParaRPr>
                    </a:p>
                    <a:p>
                      <a:pPr algn="ctr"/>
                      <a:endParaRPr lang="en-CA" sz="1100" dirty="0" smtClean="0">
                        <a:latin typeface="Century Gothic" pitchFamily="34" charset="0"/>
                      </a:endParaRPr>
                    </a:p>
                    <a:p>
                      <a:pPr algn="ctr"/>
                      <a:endParaRPr 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70840">
                <a:tc>
                  <a:txBody>
                    <a:bodyPr/>
                    <a:lstStyle/>
                    <a:p>
                      <a:pPr algn="ctr"/>
                      <a:endParaRPr lang="en-US" sz="1100">
                        <a:latin typeface="Century Gothic" pitchFamily="34" charset="0"/>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1100" dirty="0" smtClean="0">
                        <a:latin typeface="Century Gothic" pitchFamily="34" charset="0"/>
                      </a:endParaRPr>
                    </a:p>
                    <a:p>
                      <a:pPr algn="ctr"/>
                      <a:endParaRPr lang="en-CA" sz="1100" dirty="0" smtClean="0">
                        <a:latin typeface="Century Gothic" pitchFamily="34" charset="0"/>
                      </a:endParaRPr>
                    </a:p>
                    <a:p>
                      <a:pPr algn="ctr"/>
                      <a:endParaRPr 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ctr"/>
                      <a:endParaRPr lang="en-US" sz="1100" dirty="0">
                        <a:latin typeface="Century Gothic" pitchFamily="34" charset="0"/>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CA" sz="1100" dirty="0" smtClean="0">
                        <a:latin typeface="Century Gothic" pitchFamily="34" charset="0"/>
                      </a:endParaRPr>
                    </a:p>
                    <a:p>
                      <a:pPr algn="ctr"/>
                      <a:endParaRPr lang="en-CA" sz="1100" dirty="0" smtClean="0">
                        <a:latin typeface="Century Gothic" pitchFamily="34" charset="0"/>
                      </a:endParaRPr>
                    </a:p>
                    <a:p>
                      <a:pPr algn="ctr"/>
                      <a:endParaRPr 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70840">
                <a:tc>
                  <a:txBody>
                    <a:bodyPr/>
                    <a:lstStyle/>
                    <a:p>
                      <a:pPr algn="ctr"/>
                      <a:endParaRPr lang="en-US" sz="1100" dirty="0">
                        <a:latin typeface="Century Gothic" pitchFamily="34" charset="0"/>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1100" dirty="0" smtClean="0">
                        <a:latin typeface="Century Gothic" pitchFamily="34" charset="0"/>
                      </a:endParaRPr>
                    </a:p>
                    <a:p>
                      <a:pPr algn="ctr"/>
                      <a:endParaRPr lang="en-CA" sz="1100" dirty="0" smtClean="0">
                        <a:latin typeface="Century Gothic" pitchFamily="34" charset="0"/>
                      </a:endParaRPr>
                    </a:p>
                    <a:p>
                      <a:pPr algn="ctr"/>
                      <a:endParaRPr 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ctr"/>
                      <a:endParaRPr lang="en-US" sz="1100" dirty="0">
                        <a:latin typeface="Century Gothic" pitchFamily="34" charset="0"/>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CA" sz="1100" dirty="0" smtClean="0">
                        <a:latin typeface="Century Gothic" pitchFamily="34" charset="0"/>
                      </a:endParaRPr>
                    </a:p>
                    <a:p>
                      <a:pPr algn="ctr"/>
                      <a:endParaRPr lang="en-CA" sz="1100" dirty="0" smtClean="0">
                        <a:latin typeface="Century Gothic" pitchFamily="34" charset="0"/>
                      </a:endParaRPr>
                    </a:p>
                    <a:p>
                      <a:pPr algn="ctr"/>
                      <a:endParaRPr 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pic>
        <p:nvPicPr>
          <p:cNvPr id="4" name="Picture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32373427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ubtitle 2"/>
          <p:cNvSpPr>
            <a:spLocks noGrp="1"/>
          </p:cNvSpPr>
          <p:nvPr>
            <p:ph type="subTitle" idx="1"/>
          </p:nvPr>
        </p:nvSpPr>
        <p:spPr>
          <a:xfrm>
            <a:off x="1066800" y="990600"/>
            <a:ext cx="6954837" cy="4648200"/>
          </a:xfrm>
        </p:spPr>
        <p:txBody>
          <a:bodyPr>
            <a:normAutofit/>
          </a:bodyPr>
          <a:lstStyle/>
          <a:p>
            <a:pPr eaLnBrk="1" hangingPunct="1"/>
            <a:r>
              <a:rPr lang="en-CA" sz="2400" b="1" dirty="0" smtClean="0">
                <a:solidFill>
                  <a:srgbClr val="00B050"/>
                </a:solidFill>
                <a:latin typeface="Century Gothic" pitchFamily="34" charset="0"/>
              </a:rPr>
              <a:t>Preparing for the Interview…</a:t>
            </a:r>
            <a:endParaRPr lang="en-CA" sz="2000" dirty="0" smtClean="0">
              <a:solidFill>
                <a:srgbClr val="00B050"/>
              </a:solidFill>
              <a:latin typeface="Century Gothic" pitchFamily="34" charset="0"/>
            </a:endParaRPr>
          </a:p>
          <a:p>
            <a:pPr eaLnBrk="1" hangingPunct="1"/>
            <a:endParaRPr lang="en-CA" sz="2000" dirty="0" smtClean="0">
              <a:solidFill>
                <a:srgbClr val="00B050"/>
              </a:solidFill>
              <a:latin typeface="Century Gothic" pitchFamily="34" charset="0"/>
            </a:endParaRPr>
          </a:p>
          <a:p>
            <a:pPr eaLnBrk="1" hangingPunct="1"/>
            <a:r>
              <a:rPr lang="en-CA" sz="1800" dirty="0" smtClean="0">
                <a:solidFill>
                  <a:schemeClr val="tx1">
                    <a:lumMod val="75000"/>
                    <a:lumOff val="25000"/>
                  </a:schemeClr>
                </a:solidFill>
                <a:latin typeface="Century Gothic" pitchFamily="34" charset="0"/>
              </a:rPr>
              <a:t>An interview, much like your cover letter, is your opportunity to sell yourself as the ideal candidate for a job, but this time face-to-face with the employer.</a:t>
            </a:r>
            <a:br>
              <a:rPr lang="en-CA" sz="1800" dirty="0" smtClean="0">
                <a:solidFill>
                  <a:schemeClr val="tx1">
                    <a:lumMod val="75000"/>
                    <a:lumOff val="25000"/>
                  </a:schemeClr>
                </a:solidFill>
                <a:latin typeface="Century Gothic" pitchFamily="34" charset="0"/>
              </a:rPr>
            </a:br>
            <a:r>
              <a:rPr lang="en-CA" sz="1800" dirty="0" smtClean="0">
                <a:solidFill>
                  <a:schemeClr val="tx1">
                    <a:lumMod val="75000"/>
                    <a:lumOff val="25000"/>
                  </a:schemeClr>
                </a:solidFill>
                <a:latin typeface="Century Gothic" pitchFamily="34" charset="0"/>
              </a:rPr>
              <a:t/>
            </a:r>
            <a:br>
              <a:rPr lang="en-CA" sz="1800" dirty="0" smtClean="0">
                <a:solidFill>
                  <a:schemeClr val="tx1">
                    <a:lumMod val="75000"/>
                    <a:lumOff val="25000"/>
                  </a:schemeClr>
                </a:solidFill>
                <a:latin typeface="Century Gothic" pitchFamily="34" charset="0"/>
              </a:rPr>
            </a:br>
            <a:r>
              <a:rPr lang="en-CA" sz="1800" dirty="0" smtClean="0">
                <a:solidFill>
                  <a:schemeClr val="tx1">
                    <a:lumMod val="75000"/>
                    <a:lumOff val="25000"/>
                  </a:schemeClr>
                </a:solidFill>
                <a:latin typeface="Century Gothic" pitchFamily="34" charset="0"/>
              </a:rPr>
              <a:t>It is important to remember that the interview is not a “test” but rather a meeting where the employer is taking the time to talk to you because THEY believe that you may have something to offer. </a:t>
            </a:r>
            <a:br>
              <a:rPr lang="en-CA" sz="1800" dirty="0" smtClean="0">
                <a:solidFill>
                  <a:schemeClr val="tx1">
                    <a:lumMod val="75000"/>
                    <a:lumOff val="25000"/>
                  </a:schemeClr>
                </a:solidFill>
                <a:latin typeface="Century Gothic" pitchFamily="34" charset="0"/>
              </a:rPr>
            </a:br>
            <a:endParaRPr lang="en-CA" sz="1800" dirty="0" smtClean="0">
              <a:solidFill>
                <a:schemeClr val="tx1">
                  <a:lumMod val="75000"/>
                  <a:lumOff val="25000"/>
                </a:schemeClr>
              </a:solidFill>
              <a:latin typeface="Century Gothic" pitchFamily="34" charset="0"/>
            </a:endParaRPr>
          </a:p>
          <a:p>
            <a:pPr eaLnBrk="1" hangingPunct="1"/>
            <a:r>
              <a:rPr lang="en-CA" sz="1800" dirty="0" smtClean="0">
                <a:solidFill>
                  <a:schemeClr val="tx1">
                    <a:lumMod val="75000"/>
                    <a:lumOff val="25000"/>
                  </a:schemeClr>
                </a:solidFill>
                <a:latin typeface="Century Gothic" pitchFamily="34" charset="0"/>
              </a:rPr>
              <a:t>During the interview the employer is hoping to learn more about your skills, experiences, and personal qualities that may make you the ideal candidate for the job.</a:t>
            </a:r>
            <a:endParaRPr lang="en-CA" sz="2400" dirty="0" smtClean="0">
              <a:solidFill>
                <a:schemeClr val="tx1">
                  <a:lumMod val="75000"/>
                  <a:lumOff val="25000"/>
                </a:schemeClr>
              </a:solidFill>
              <a:latin typeface="Century Gothic" pitchFamily="34" charset="0"/>
            </a:endParaRPr>
          </a:p>
          <a:p>
            <a:endParaRPr lang="en-CA" sz="2400" b="1" dirty="0">
              <a:solidFill>
                <a:schemeClr val="tx1">
                  <a:lumMod val="50000"/>
                  <a:lumOff val="50000"/>
                </a:schemeClr>
              </a:solidFill>
              <a:latin typeface="Century Gothic" pitchFamily="34" charset="0"/>
            </a:endParaRP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35523824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1094582" y="914400"/>
            <a:ext cx="6954837" cy="5029200"/>
          </a:xfrm>
        </p:spPr>
        <p:txBody>
          <a:bodyPr>
            <a:normAutofit/>
          </a:bodyPr>
          <a:lstStyle/>
          <a:p>
            <a:r>
              <a:rPr lang="en-CA" sz="2400" b="1" dirty="0" smtClean="0">
                <a:solidFill>
                  <a:srgbClr val="00B050"/>
                </a:solidFill>
                <a:latin typeface="Century Gothic" pitchFamily="34" charset="0"/>
              </a:rPr>
              <a:t>Let’s brainstorm…</a:t>
            </a:r>
          </a:p>
          <a:p>
            <a:endParaRPr lang="en-CA" sz="2400" dirty="0">
              <a:solidFill>
                <a:schemeClr val="tx2"/>
              </a:solidFill>
              <a:latin typeface="Century Gothic" pitchFamily="34" charset="0"/>
            </a:endParaRPr>
          </a:p>
          <a:p>
            <a:r>
              <a:rPr lang="en-CA" sz="2400" dirty="0" smtClean="0">
                <a:solidFill>
                  <a:schemeClr val="tx1"/>
                </a:solidFill>
                <a:latin typeface="Century Gothic" pitchFamily="34" charset="0"/>
              </a:rPr>
              <a:t>Things to do BEFORE the Interview:</a:t>
            </a:r>
            <a:endParaRPr lang="en-CA" dirty="0" smtClean="0">
              <a:solidFill>
                <a:schemeClr val="tx1"/>
              </a:solidFill>
              <a:latin typeface="Century Gothic" pitchFamily="34" charset="0"/>
            </a:endParaRPr>
          </a:p>
          <a:p>
            <a:pPr algn="l" eaLnBrk="1" hangingPunct="1"/>
            <a:endParaRPr lang="en-CA" sz="1700" dirty="0" smtClean="0">
              <a:solidFill>
                <a:schemeClr val="tx1">
                  <a:lumMod val="65000"/>
                  <a:lumOff val="35000"/>
                </a:schemeClr>
              </a:solidFill>
              <a:latin typeface="Century Gothic" pitchFamily="34" charset="0"/>
            </a:endParaRPr>
          </a:p>
          <a:p>
            <a:pPr marL="342900" indent="-342900" algn="l" eaLnBrk="1" hangingPunct="1">
              <a:buFont typeface="Arial" pitchFamily="34" charset="0"/>
              <a:buChar char="•"/>
            </a:pPr>
            <a:r>
              <a:rPr lang="en-CA" sz="1700" dirty="0" smtClean="0">
                <a:solidFill>
                  <a:schemeClr val="tx1">
                    <a:lumMod val="65000"/>
                    <a:lumOff val="35000"/>
                  </a:schemeClr>
                </a:solidFill>
                <a:latin typeface="Century Gothic" pitchFamily="34" charset="0"/>
              </a:rPr>
              <a:t> </a:t>
            </a:r>
          </a:p>
          <a:p>
            <a:pPr marL="342900" indent="-342900" algn="l" eaLnBrk="1" hangingPunct="1">
              <a:buFont typeface="Arial" pitchFamily="34" charset="0"/>
              <a:buChar char="•"/>
            </a:pPr>
            <a:endParaRPr lang="en-CA" sz="1700" dirty="0" smtClean="0">
              <a:solidFill>
                <a:schemeClr val="tx1">
                  <a:lumMod val="65000"/>
                  <a:lumOff val="35000"/>
                </a:schemeClr>
              </a:solidFill>
              <a:latin typeface="Century Gothic" pitchFamily="34" charset="0"/>
            </a:endParaRPr>
          </a:p>
          <a:p>
            <a:pPr marL="342900" indent="-342900" algn="l" eaLnBrk="1" hangingPunct="1">
              <a:buFont typeface="Arial" pitchFamily="34" charset="0"/>
              <a:buChar char="•"/>
            </a:pPr>
            <a:r>
              <a:rPr lang="en-CA" sz="1700" dirty="0" smtClean="0">
                <a:solidFill>
                  <a:schemeClr val="tx1">
                    <a:lumMod val="65000"/>
                    <a:lumOff val="35000"/>
                  </a:schemeClr>
                </a:solidFill>
                <a:latin typeface="Century Gothic" pitchFamily="34" charset="0"/>
              </a:rPr>
              <a:t> </a:t>
            </a:r>
          </a:p>
          <a:p>
            <a:pPr marL="342900" indent="-342900" algn="l" eaLnBrk="1" hangingPunct="1">
              <a:buFont typeface="Arial" pitchFamily="34" charset="0"/>
              <a:buChar char="•"/>
            </a:pPr>
            <a:endParaRPr lang="en-CA" sz="1700" dirty="0">
              <a:solidFill>
                <a:schemeClr val="tx1">
                  <a:lumMod val="65000"/>
                  <a:lumOff val="35000"/>
                </a:schemeClr>
              </a:solidFill>
              <a:latin typeface="Century Gothic" pitchFamily="34" charset="0"/>
            </a:endParaRPr>
          </a:p>
          <a:p>
            <a:pPr marL="342900" indent="-342900" algn="l" eaLnBrk="1" hangingPunct="1">
              <a:buFont typeface="Arial" pitchFamily="34" charset="0"/>
              <a:buChar char="•"/>
            </a:pPr>
            <a:r>
              <a:rPr lang="en-CA" sz="1700" dirty="0" smtClean="0">
                <a:solidFill>
                  <a:schemeClr val="tx1">
                    <a:lumMod val="65000"/>
                    <a:lumOff val="35000"/>
                  </a:schemeClr>
                </a:solidFill>
                <a:latin typeface="Century Gothic" pitchFamily="34" charset="0"/>
              </a:rPr>
              <a:t> </a:t>
            </a:r>
          </a:p>
          <a:p>
            <a:pPr marL="342900" indent="-342900" algn="l" eaLnBrk="1" hangingPunct="1">
              <a:buFont typeface="Arial" pitchFamily="34" charset="0"/>
              <a:buChar char="•"/>
            </a:pPr>
            <a:endParaRPr lang="en-CA" sz="1700" dirty="0">
              <a:solidFill>
                <a:schemeClr val="tx1">
                  <a:lumMod val="65000"/>
                  <a:lumOff val="35000"/>
                </a:schemeClr>
              </a:solidFill>
              <a:latin typeface="Century Gothic" pitchFamily="34" charset="0"/>
            </a:endParaRPr>
          </a:p>
          <a:p>
            <a:pPr marL="342900" indent="-342900" algn="l" eaLnBrk="1" hangingPunct="1">
              <a:buFont typeface="Arial" pitchFamily="34" charset="0"/>
              <a:buChar char="•"/>
            </a:pPr>
            <a:r>
              <a:rPr lang="en-CA" sz="1700" dirty="0" smtClean="0">
                <a:solidFill>
                  <a:schemeClr val="tx1">
                    <a:lumMod val="65000"/>
                    <a:lumOff val="35000"/>
                  </a:schemeClr>
                </a:solidFill>
                <a:latin typeface="Century Gothic" pitchFamily="34" charset="0"/>
              </a:rPr>
              <a:t> </a:t>
            </a:r>
          </a:p>
          <a:p>
            <a:pPr marL="342900" indent="-342900" algn="l" eaLnBrk="1" hangingPunct="1">
              <a:buFont typeface="Arial" pitchFamily="34" charset="0"/>
              <a:buChar char="•"/>
            </a:pPr>
            <a:endParaRPr lang="en-CA" sz="1700" dirty="0">
              <a:solidFill>
                <a:schemeClr val="tx1">
                  <a:lumMod val="65000"/>
                  <a:lumOff val="35000"/>
                </a:schemeClr>
              </a:solidFill>
              <a:latin typeface="Century Gothic" pitchFamily="34" charset="0"/>
            </a:endParaRPr>
          </a:p>
          <a:p>
            <a:pPr marL="342900" indent="-342900" algn="l" eaLnBrk="1" hangingPunct="1">
              <a:buFont typeface="Arial" pitchFamily="34" charset="0"/>
              <a:buChar char="•"/>
            </a:pPr>
            <a:r>
              <a:rPr lang="en-CA" sz="1700" dirty="0" smtClean="0">
                <a:solidFill>
                  <a:schemeClr val="tx1">
                    <a:lumMod val="65000"/>
                    <a:lumOff val="35000"/>
                  </a:schemeClr>
                </a:solidFill>
                <a:latin typeface="Century Gothic" pitchFamily="34" charset="0"/>
              </a:rPr>
              <a:t>  </a:t>
            </a:r>
            <a:endParaRPr lang="en-CA" sz="1700" dirty="0">
              <a:solidFill>
                <a:schemeClr val="tx1">
                  <a:lumMod val="65000"/>
                  <a:lumOff val="35000"/>
                </a:schemeClr>
              </a:solidFill>
              <a:latin typeface="Century Gothic" pitchFamily="34" charset="0"/>
            </a:endParaRPr>
          </a:p>
          <a:p>
            <a:pPr marL="342900" indent="-342900" algn="l" eaLnBrk="1" hangingPunct="1">
              <a:buFont typeface="Arial" pitchFamily="34" charset="0"/>
              <a:buChar char="•"/>
            </a:pPr>
            <a:endParaRPr lang="en-CA" sz="1700" dirty="0" smtClean="0">
              <a:solidFill>
                <a:schemeClr val="tx1">
                  <a:lumMod val="65000"/>
                  <a:lumOff val="35000"/>
                </a:schemeClr>
              </a:solidFill>
              <a:latin typeface="Century Gothic" pitchFamily="34" charset="0"/>
            </a:endParaRPr>
          </a:p>
          <a:p>
            <a:pPr marL="342900" indent="-342900" algn="l" eaLnBrk="1" hangingPunct="1">
              <a:buFont typeface="Arial" pitchFamily="34" charset="0"/>
              <a:buChar char="•"/>
            </a:pPr>
            <a:endParaRPr lang="en-CA" sz="1700" dirty="0" smtClean="0">
              <a:solidFill>
                <a:schemeClr val="tx1">
                  <a:lumMod val="65000"/>
                  <a:lumOff val="35000"/>
                </a:schemeClr>
              </a:solidFill>
              <a:latin typeface="Century Gothic" pitchFamily="34" charset="0"/>
            </a:endParaRPr>
          </a:p>
          <a:p>
            <a:pPr eaLnBrk="1" hangingPunct="1"/>
            <a:endParaRPr lang="en-CA" sz="1800" dirty="0" smtClean="0">
              <a:solidFill>
                <a:schemeClr val="tx1">
                  <a:lumMod val="65000"/>
                  <a:lumOff val="35000"/>
                </a:schemeClr>
              </a:solidFill>
              <a:latin typeface="Century Gothic" pitchFamily="34" charset="0"/>
            </a:endParaRP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39693506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1094582" y="914400"/>
            <a:ext cx="6954837" cy="5029200"/>
          </a:xfrm>
        </p:spPr>
        <p:txBody>
          <a:bodyPr>
            <a:normAutofit fontScale="92500" lnSpcReduction="20000"/>
          </a:bodyPr>
          <a:lstStyle/>
          <a:p>
            <a:r>
              <a:rPr lang="en-CA" sz="2400" dirty="0" smtClean="0">
                <a:solidFill>
                  <a:srgbClr val="00B050"/>
                </a:solidFill>
                <a:latin typeface="Century Gothic" pitchFamily="34" charset="0"/>
              </a:rPr>
              <a:t>Things to do BEFORE the Interview:</a:t>
            </a:r>
            <a:endParaRPr lang="en-CA" dirty="0" smtClean="0">
              <a:solidFill>
                <a:srgbClr val="00B050"/>
              </a:solidFill>
              <a:latin typeface="Century Gothic" pitchFamily="34" charset="0"/>
            </a:endParaRPr>
          </a:p>
          <a:p>
            <a:pPr eaLnBrk="1" hangingPunct="1"/>
            <a:endParaRPr lang="en-CA" sz="2000" dirty="0" smtClean="0">
              <a:solidFill>
                <a:schemeClr val="tx1">
                  <a:lumMod val="65000"/>
                  <a:lumOff val="35000"/>
                </a:schemeClr>
              </a:solidFill>
              <a:latin typeface="Century Gothic" pitchFamily="34" charset="0"/>
            </a:endParaRPr>
          </a:p>
          <a:p>
            <a:pPr marL="342900" indent="-342900" algn="l" eaLnBrk="1" hangingPunct="1">
              <a:buFont typeface="Arial" pitchFamily="34" charset="0"/>
              <a:buChar char="•"/>
            </a:pPr>
            <a:r>
              <a:rPr lang="en-CA" sz="1700" dirty="0" smtClean="0">
                <a:solidFill>
                  <a:schemeClr val="tx1">
                    <a:lumMod val="65000"/>
                    <a:lumOff val="35000"/>
                  </a:schemeClr>
                </a:solidFill>
                <a:latin typeface="Century Gothic" pitchFamily="34" charset="0"/>
              </a:rPr>
              <a:t>Have a professional and working voicemail as well as email address.</a:t>
            </a:r>
          </a:p>
          <a:p>
            <a:pPr marL="342900" indent="-342900" algn="l" eaLnBrk="1" hangingPunct="1">
              <a:buFont typeface="Arial" pitchFamily="34" charset="0"/>
              <a:buChar char="•"/>
            </a:pPr>
            <a:r>
              <a:rPr lang="en-CA" sz="1700" dirty="0" smtClean="0">
                <a:solidFill>
                  <a:schemeClr val="tx1">
                    <a:lumMod val="65000"/>
                    <a:lumOff val="35000"/>
                  </a:schemeClr>
                </a:solidFill>
                <a:latin typeface="Century Gothic" pitchFamily="34" charset="0"/>
              </a:rPr>
              <a:t>Frequently monitor your voicemails and emails, promptly retuning employers messages.</a:t>
            </a:r>
          </a:p>
          <a:p>
            <a:pPr marL="342900" indent="-342900" algn="l">
              <a:buFont typeface="Arial" pitchFamily="34" charset="0"/>
              <a:buChar char="•"/>
            </a:pPr>
            <a:r>
              <a:rPr lang="en-CA" sz="1700" dirty="0">
                <a:solidFill>
                  <a:schemeClr val="tx1">
                    <a:lumMod val="65000"/>
                    <a:lumOff val="35000"/>
                  </a:schemeClr>
                </a:solidFill>
                <a:latin typeface="Century Gothic" pitchFamily="34" charset="0"/>
              </a:rPr>
              <a:t>Compile your list of references and notify them of any jobs they may be called to be a reference for</a:t>
            </a:r>
            <a:r>
              <a:rPr lang="en-CA" sz="1700" dirty="0" smtClean="0">
                <a:solidFill>
                  <a:schemeClr val="tx1">
                    <a:lumMod val="65000"/>
                    <a:lumOff val="35000"/>
                  </a:schemeClr>
                </a:solidFill>
                <a:latin typeface="Century Gothic" pitchFamily="34" charset="0"/>
              </a:rPr>
              <a:t>.</a:t>
            </a:r>
          </a:p>
          <a:p>
            <a:pPr marL="342900" indent="-342900" algn="l" eaLnBrk="1" hangingPunct="1">
              <a:buFont typeface="Arial" pitchFamily="34" charset="0"/>
              <a:buChar char="•"/>
            </a:pPr>
            <a:r>
              <a:rPr lang="en-CA" sz="1700" dirty="0" smtClean="0">
                <a:solidFill>
                  <a:schemeClr val="tx1">
                    <a:lumMod val="65000"/>
                    <a:lumOff val="35000"/>
                  </a:schemeClr>
                </a:solidFill>
                <a:latin typeface="Century Gothic" pitchFamily="34" charset="0"/>
              </a:rPr>
              <a:t>Have your resume, a pen and pad of paper close to the phone at all times. Be sure to always answer the phone professionally and if the call is for an interview, take detailed notes on: who, what, when, and where.</a:t>
            </a:r>
          </a:p>
          <a:p>
            <a:pPr marL="342900" indent="-342900" algn="l" eaLnBrk="1" hangingPunct="1">
              <a:buFont typeface="Arial" pitchFamily="34" charset="0"/>
              <a:buChar char="•"/>
            </a:pPr>
            <a:r>
              <a:rPr lang="en-CA" sz="1700" dirty="0" smtClean="0">
                <a:solidFill>
                  <a:schemeClr val="tx1">
                    <a:lumMod val="65000"/>
                    <a:lumOff val="35000"/>
                  </a:schemeClr>
                </a:solidFill>
                <a:latin typeface="Century Gothic" pitchFamily="34" charset="0"/>
              </a:rPr>
              <a:t>Research the company and who you are meeting with.</a:t>
            </a:r>
          </a:p>
          <a:p>
            <a:pPr marL="342900" indent="-342900" algn="l" eaLnBrk="1" hangingPunct="1">
              <a:buFont typeface="Arial" pitchFamily="34" charset="0"/>
              <a:buChar char="•"/>
            </a:pPr>
            <a:r>
              <a:rPr lang="en-CA" sz="1700" dirty="0" smtClean="0">
                <a:solidFill>
                  <a:schemeClr val="tx1">
                    <a:lumMod val="65000"/>
                    <a:lumOff val="35000"/>
                  </a:schemeClr>
                </a:solidFill>
                <a:latin typeface="Century Gothic" pitchFamily="34" charset="0"/>
              </a:rPr>
              <a:t>Use resources such as Google Maps </a:t>
            </a:r>
            <a:r>
              <a:rPr lang="en-CA" sz="1700" dirty="0" smtClean="0">
                <a:solidFill>
                  <a:schemeClr val="tx1">
                    <a:lumMod val="65000"/>
                    <a:lumOff val="35000"/>
                  </a:schemeClr>
                </a:solidFill>
                <a:latin typeface="Century Gothic" pitchFamily="34" charset="0"/>
              </a:rPr>
              <a:t>to locate </a:t>
            </a:r>
            <a:r>
              <a:rPr lang="en-CA" sz="1700" dirty="0" smtClean="0">
                <a:solidFill>
                  <a:schemeClr val="tx1">
                    <a:lumMod val="65000"/>
                    <a:lumOff val="35000"/>
                  </a:schemeClr>
                </a:solidFill>
                <a:latin typeface="Century Gothic" pitchFamily="34" charset="0"/>
              </a:rPr>
              <a:t>where you have to go for your interview and how much time it will take to get there.</a:t>
            </a:r>
          </a:p>
          <a:p>
            <a:pPr marL="342900" indent="-342900" algn="l" eaLnBrk="1" hangingPunct="1">
              <a:buFont typeface="Arial" pitchFamily="34" charset="0"/>
              <a:buChar char="•"/>
            </a:pPr>
            <a:r>
              <a:rPr lang="en-CA" sz="1700" dirty="0" smtClean="0">
                <a:solidFill>
                  <a:schemeClr val="tx1">
                    <a:lumMod val="65000"/>
                    <a:lumOff val="35000"/>
                  </a:schemeClr>
                </a:solidFill>
                <a:latin typeface="Century Gothic" pitchFamily="34" charset="0"/>
              </a:rPr>
              <a:t>Dress professionally and bring several copies of your resume and reference list in a professional folder, as well as a pen and pad of paper to take any notes on.</a:t>
            </a:r>
          </a:p>
          <a:p>
            <a:pPr marL="342900" indent="-342900" algn="l" eaLnBrk="1" hangingPunct="1">
              <a:buFont typeface="Arial" pitchFamily="34" charset="0"/>
              <a:buChar char="•"/>
            </a:pPr>
            <a:r>
              <a:rPr lang="en-CA" sz="1700" dirty="0" smtClean="0">
                <a:solidFill>
                  <a:schemeClr val="tx1">
                    <a:lumMod val="65000"/>
                    <a:lumOff val="35000"/>
                  </a:schemeClr>
                </a:solidFill>
                <a:latin typeface="Century Gothic" pitchFamily="34" charset="0"/>
              </a:rPr>
              <a:t>Prepare by developing answers to potentially tricky interview questions you may be asked (see resource).</a:t>
            </a:r>
          </a:p>
          <a:p>
            <a:pPr eaLnBrk="1" hangingPunct="1"/>
            <a:endParaRPr lang="en-CA" sz="1800" dirty="0" smtClean="0">
              <a:solidFill>
                <a:schemeClr val="tx1">
                  <a:lumMod val="65000"/>
                  <a:lumOff val="35000"/>
                </a:schemeClr>
              </a:solidFill>
              <a:latin typeface="Century Gothic" pitchFamily="34" charset="0"/>
            </a:endParaRP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281670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931863" y="914400"/>
            <a:ext cx="6954837" cy="4114800"/>
          </a:xfrm>
        </p:spPr>
        <p:txBody>
          <a:bodyPr>
            <a:normAutofit/>
          </a:bodyPr>
          <a:lstStyle/>
          <a:p>
            <a:endParaRPr lang="en-CA" sz="2400" b="1" dirty="0" smtClean="0">
              <a:solidFill>
                <a:schemeClr val="tx2"/>
              </a:solidFill>
              <a:latin typeface="Century Gothic" pitchFamily="34" charset="0"/>
            </a:endParaRPr>
          </a:p>
          <a:p>
            <a:r>
              <a:rPr lang="en-CA" sz="2400" dirty="0" smtClean="0">
                <a:solidFill>
                  <a:srgbClr val="00B050"/>
                </a:solidFill>
                <a:latin typeface="Century Gothic" pitchFamily="34" charset="0"/>
              </a:rPr>
              <a:t>Things to do on the DAY OF the Interview:</a:t>
            </a:r>
            <a:endParaRPr lang="en-CA" dirty="0" smtClean="0">
              <a:solidFill>
                <a:srgbClr val="00B050"/>
              </a:solidFill>
              <a:latin typeface="Century Gothic" pitchFamily="34" charset="0"/>
            </a:endParaRPr>
          </a:p>
          <a:p>
            <a:pPr eaLnBrk="1" hangingPunct="1"/>
            <a:endParaRPr lang="en-CA" sz="2000" dirty="0" smtClean="0">
              <a:solidFill>
                <a:schemeClr val="tx1">
                  <a:lumMod val="65000"/>
                  <a:lumOff val="35000"/>
                </a:schemeClr>
              </a:solidFill>
              <a:latin typeface="Century Gothic" pitchFamily="34" charset="0"/>
            </a:endParaRPr>
          </a:p>
          <a:p>
            <a:pPr marL="342900" indent="-342900" algn="l">
              <a:buFont typeface="+mj-lt"/>
              <a:buAutoNum type="arabicPeriod"/>
            </a:pPr>
            <a:r>
              <a:rPr lang="en-CA" sz="1700" dirty="0" smtClean="0">
                <a:solidFill>
                  <a:schemeClr val="tx1">
                    <a:lumMod val="75000"/>
                    <a:lumOff val="25000"/>
                  </a:schemeClr>
                </a:solidFill>
                <a:latin typeface="Century Gothic" pitchFamily="34" charset="0"/>
              </a:rPr>
              <a:t>Arrive to the interview 10-15 minutes early.</a:t>
            </a:r>
          </a:p>
          <a:p>
            <a:pPr marL="342900" indent="-342900" algn="l">
              <a:buFont typeface="+mj-lt"/>
              <a:buAutoNum type="arabicPeriod"/>
            </a:pPr>
            <a:endParaRPr lang="en-CA" sz="1700" dirty="0">
              <a:solidFill>
                <a:schemeClr val="tx1">
                  <a:lumMod val="75000"/>
                  <a:lumOff val="25000"/>
                </a:schemeClr>
              </a:solidFill>
              <a:latin typeface="Century Gothic" pitchFamily="34" charset="0"/>
            </a:endParaRPr>
          </a:p>
          <a:p>
            <a:pPr marL="342900" indent="-342900" algn="l">
              <a:buFont typeface="+mj-lt"/>
              <a:buAutoNum type="arabicPeriod"/>
            </a:pPr>
            <a:r>
              <a:rPr lang="en-CA" sz="1700" dirty="0" smtClean="0">
                <a:solidFill>
                  <a:schemeClr val="tx1">
                    <a:lumMod val="75000"/>
                    <a:lumOff val="25000"/>
                  </a:schemeClr>
                </a:solidFill>
                <a:latin typeface="Century Gothic" pitchFamily="34" charset="0"/>
              </a:rPr>
              <a:t>Greet the employer by shaking their hand and introducing yourself.</a:t>
            </a:r>
          </a:p>
          <a:p>
            <a:pPr marL="342900" indent="-342900" algn="l">
              <a:buFont typeface="+mj-lt"/>
              <a:buAutoNum type="arabicPeriod"/>
            </a:pPr>
            <a:endParaRPr lang="en-CA" sz="1700" dirty="0" smtClean="0">
              <a:solidFill>
                <a:schemeClr val="tx1">
                  <a:lumMod val="75000"/>
                  <a:lumOff val="25000"/>
                </a:schemeClr>
              </a:solidFill>
              <a:latin typeface="Century Gothic" pitchFamily="34" charset="0"/>
            </a:endParaRPr>
          </a:p>
          <a:p>
            <a:pPr marL="342900" indent="-342900" algn="l">
              <a:buFont typeface="+mj-lt"/>
              <a:buAutoNum type="arabicPeriod"/>
            </a:pPr>
            <a:r>
              <a:rPr lang="en-CA" sz="1700" dirty="0" smtClean="0">
                <a:solidFill>
                  <a:schemeClr val="tx1">
                    <a:lumMod val="75000"/>
                    <a:lumOff val="25000"/>
                  </a:schemeClr>
                </a:solidFill>
                <a:latin typeface="Century Gothic" pitchFamily="34" charset="0"/>
              </a:rPr>
              <a:t>During the interview: posture is important! Sit up straight, look alert, be enthusiastic, maintain confidence, and be sure to have appropriate/natural eye contact.</a:t>
            </a: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20258641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ubtitle 2"/>
          <p:cNvSpPr>
            <a:spLocks noGrp="1"/>
          </p:cNvSpPr>
          <p:nvPr>
            <p:ph type="subTitle" idx="1"/>
          </p:nvPr>
        </p:nvSpPr>
        <p:spPr>
          <a:xfrm>
            <a:off x="1094582" y="990600"/>
            <a:ext cx="6954837" cy="4648200"/>
          </a:xfrm>
        </p:spPr>
        <p:txBody>
          <a:bodyPr>
            <a:normAutofit/>
          </a:bodyPr>
          <a:lstStyle/>
          <a:p>
            <a:pPr eaLnBrk="1" hangingPunct="1"/>
            <a:r>
              <a:rPr lang="en-CA" sz="2400" b="1" dirty="0" smtClean="0">
                <a:solidFill>
                  <a:srgbClr val="00B050"/>
                </a:solidFill>
                <a:latin typeface="Century Gothic" pitchFamily="34" charset="0"/>
              </a:rPr>
              <a:t>Illegal Interview Questions</a:t>
            </a:r>
            <a:endParaRPr lang="en-CA" sz="2000" dirty="0" smtClean="0">
              <a:solidFill>
                <a:srgbClr val="00B050"/>
              </a:solidFill>
              <a:latin typeface="Century Gothic" pitchFamily="34" charset="0"/>
            </a:endParaRPr>
          </a:p>
          <a:p>
            <a:pPr eaLnBrk="1" hangingPunct="1"/>
            <a:endParaRPr lang="en-CA" sz="2000" dirty="0" smtClean="0">
              <a:solidFill>
                <a:schemeClr val="tx2"/>
              </a:solidFill>
              <a:latin typeface="Century Gothic" pitchFamily="34" charset="0"/>
            </a:endParaRPr>
          </a:p>
          <a:p>
            <a:pPr eaLnBrk="1" hangingPunct="1"/>
            <a:endParaRPr lang="en-CA" sz="1600" dirty="0" smtClean="0">
              <a:solidFill>
                <a:schemeClr val="tx2"/>
              </a:solidFill>
              <a:latin typeface="Century Gothic" pitchFamily="34" charset="0"/>
            </a:endParaRPr>
          </a:p>
          <a:p>
            <a:pPr eaLnBrk="1" hangingPunct="1"/>
            <a:r>
              <a:rPr lang="en-CA" sz="1400" dirty="0" smtClean="0">
                <a:solidFill>
                  <a:schemeClr val="tx1">
                    <a:lumMod val="65000"/>
                    <a:lumOff val="35000"/>
                  </a:schemeClr>
                </a:solidFill>
                <a:latin typeface="Century Gothic" pitchFamily="34" charset="0"/>
              </a:rPr>
              <a:t>Illegal questions are personal and discriminatory in nature, and are related to the ones sex, race, ethnicity, and/or disability.</a:t>
            </a:r>
          </a:p>
          <a:p>
            <a:pPr eaLnBrk="1" hangingPunct="1"/>
            <a:r>
              <a:rPr lang="en-CA" sz="1400" dirty="0" smtClean="0">
                <a:solidFill>
                  <a:schemeClr val="tx1">
                    <a:lumMod val="65000"/>
                    <a:lumOff val="35000"/>
                  </a:schemeClr>
                </a:solidFill>
                <a:latin typeface="Century Gothic" pitchFamily="34" charset="0"/>
              </a:rPr>
              <a:t> </a:t>
            </a:r>
            <a:br>
              <a:rPr lang="en-CA" sz="1400" dirty="0" smtClean="0">
                <a:solidFill>
                  <a:schemeClr val="tx1">
                    <a:lumMod val="65000"/>
                    <a:lumOff val="35000"/>
                  </a:schemeClr>
                </a:solidFill>
                <a:latin typeface="Century Gothic" pitchFamily="34" charset="0"/>
              </a:rPr>
            </a:br>
            <a:r>
              <a:rPr lang="en-CA" sz="1400" dirty="0" smtClean="0">
                <a:solidFill>
                  <a:schemeClr val="tx1">
                    <a:lumMod val="65000"/>
                    <a:lumOff val="35000"/>
                  </a:schemeClr>
                </a:solidFill>
                <a:latin typeface="Century Gothic" pitchFamily="34" charset="0"/>
              </a:rPr>
              <a:t>The Canadian Human Rights Act forbids employers from discriminating again any person based on these things. Employers thus only have the right to ask information about employees skills, abilities, and experiences.</a:t>
            </a:r>
          </a:p>
          <a:p>
            <a:pPr eaLnBrk="1" hangingPunct="1"/>
            <a:endParaRPr lang="en-CA" sz="1400" dirty="0" smtClean="0">
              <a:solidFill>
                <a:schemeClr val="tx2"/>
              </a:solidFill>
              <a:latin typeface="Century Gothic" pitchFamily="34" charset="0"/>
            </a:endParaRPr>
          </a:p>
          <a:p>
            <a:pPr eaLnBrk="1" hangingPunct="1"/>
            <a:endParaRPr lang="en-CA" sz="1400" dirty="0">
              <a:solidFill>
                <a:schemeClr val="tx2"/>
              </a:solidFill>
              <a:latin typeface="Century Gothic" pitchFamily="34" charset="0"/>
            </a:endParaRPr>
          </a:p>
          <a:p>
            <a:pPr eaLnBrk="1" hangingPunct="1"/>
            <a:endParaRPr lang="en-CA" sz="1400" dirty="0">
              <a:solidFill>
                <a:schemeClr val="tx2"/>
              </a:solidFill>
              <a:latin typeface="Century Gothic" pitchFamily="34" charset="0"/>
            </a:endParaRPr>
          </a:p>
          <a:p>
            <a:r>
              <a:rPr lang="en-CA" sz="1400" b="1" dirty="0" smtClean="0">
                <a:solidFill>
                  <a:schemeClr val="tx1">
                    <a:lumMod val="75000"/>
                    <a:lumOff val="25000"/>
                  </a:schemeClr>
                </a:solidFill>
                <a:latin typeface="Century Gothic" pitchFamily="34" charset="0"/>
              </a:rPr>
              <a:t>It is important to understand that in refusing to answer an illegal question during an interview, while you are completely in the right to do so, it may cost you the job. </a:t>
            </a:r>
            <a:r>
              <a:rPr lang="en-CA" sz="1400" dirty="0" smtClean="0">
                <a:solidFill>
                  <a:schemeClr val="tx2"/>
                </a:solidFill>
                <a:latin typeface="Century Gothic" pitchFamily="34" charset="0"/>
              </a:rPr>
              <a:t/>
            </a:r>
            <a:br>
              <a:rPr lang="en-CA" sz="1400" dirty="0" smtClean="0">
                <a:solidFill>
                  <a:schemeClr val="tx2"/>
                </a:solidFill>
                <a:latin typeface="Century Gothic" pitchFamily="34" charset="0"/>
              </a:rPr>
            </a:br>
            <a:endParaRPr lang="en-CA" sz="1400" dirty="0" smtClean="0">
              <a:solidFill>
                <a:schemeClr val="tx2"/>
              </a:solidFill>
              <a:latin typeface="Century Gothic" pitchFamily="34" charset="0"/>
            </a:endParaRPr>
          </a:p>
          <a:p>
            <a:endParaRPr lang="en-CA" sz="2400" b="1" dirty="0">
              <a:solidFill>
                <a:schemeClr val="tx1">
                  <a:lumMod val="50000"/>
                  <a:lumOff val="50000"/>
                </a:schemeClr>
              </a:solidFill>
              <a:latin typeface="Century Gothic" pitchFamily="34" charset="0"/>
            </a:endParaRP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36683867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ubtitle 2"/>
          <p:cNvSpPr>
            <a:spLocks noGrp="1"/>
          </p:cNvSpPr>
          <p:nvPr>
            <p:ph type="subTitle" idx="1"/>
          </p:nvPr>
        </p:nvSpPr>
        <p:spPr>
          <a:xfrm>
            <a:off x="1094582" y="990600"/>
            <a:ext cx="6954837" cy="4648200"/>
          </a:xfrm>
        </p:spPr>
        <p:txBody>
          <a:bodyPr>
            <a:normAutofit/>
          </a:bodyPr>
          <a:lstStyle/>
          <a:p>
            <a:pPr eaLnBrk="1" hangingPunct="1"/>
            <a:r>
              <a:rPr lang="en-CA" sz="2400" b="1" dirty="0" smtClean="0">
                <a:solidFill>
                  <a:srgbClr val="00B050"/>
                </a:solidFill>
                <a:latin typeface="Century Gothic" pitchFamily="34" charset="0"/>
              </a:rPr>
              <a:t>4 Ways to Answer Illegal Questions</a:t>
            </a:r>
            <a:endParaRPr lang="en-CA" sz="2000" dirty="0" smtClean="0">
              <a:solidFill>
                <a:srgbClr val="00B050"/>
              </a:solidFill>
              <a:latin typeface="Century Gothic" pitchFamily="34" charset="0"/>
            </a:endParaRPr>
          </a:p>
          <a:p>
            <a:pPr eaLnBrk="1" hangingPunct="1"/>
            <a:endParaRPr lang="en-CA" sz="2000" dirty="0" smtClean="0">
              <a:solidFill>
                <a:schemeClr val="tx2"/>
              </a:solidFill>
              <a:latin typeface="Century Gothic" pitchFamily="34" charset="0"/>
            </a:endParaRPr>
          </a:p>
          <a:p>
            <a:pPr eaLnBrk="1" hangingPunct="1"/>
            <a:endParaRPr lang="en-CA" sz="1600" dirty="0" smtClean="0">
              <a:solidFill>
                <a:schemeClr val="tx2"/>
              </a:solidFill>
              <a:latin typeface="Century Gothic" pitchFamily="34" charset="0"/>
            </a:endParaRPr>
          </a:p>
          <a:p>
            <a:pPr marL="342900" indent="-342900" algn="l" eaLnBrk="1" hangingPunct="1">
              <a:buFont typeface="+mj-lt"/>
              <a:buAutoNum type="arabicPeriod"/>
            </a:pPr>
            <a:r>
              <a:rPr lang="en-CA" sz="1400" dirty="0" smtClean="0">
                <a:solidFill>
                  <a:schemeClr val="tx1">
                    <a:lumMod val="65000"/>
                    <a:lumOff val="35000"/>
                  </a:schemeClr>
                </a:solidFill>
                <a:latin typeface="Century Gothic" pitchFamily="34" charset="0"/>
              </a:rPr>
              <a:t>Ignore the question and focus instead on the intent behind the question. Use language such as “I think what you are saying is…” and then answer the question with information that you are comfortable sharing/wanting the employer to know.</a:t>
            </a:r>
          </a:p>
          <a:p>
            <a:pPr marL="342900" indent="-342900" algn="l" eaLnBrk="1" hangingPunct="1">
              <a:buFont typeface="+mj-lt"/>
              <a:buAutoNum type="arabicPeriod"/>
            </a:pPr>
            <a:endParaRPr lang="en-CA" sz="1400" dirty="0">
              <a:solidFill>
                <a:schemeClr val="tx1">
                  <a:lumMod val="65000"/>
                  <a:lumOff val="35000"/>
                </a:schemeClr>
              </a:solidFill>
              <a:latin typeface="Century Gothic" pitchFamily="34" charset="0"/>
            </a:endParaRPr>
          </a:p>
          <a:p>
            <a:pPr marL="342900" indent="-342900" algn="l" eaLnBrk="1" hangingPunct="1">
              <a:buFont typeface="+mj-lt"/>
              <a:buAutoNum type="arabicPeriod"/>
            </a:pPr>
            <a:r>
              <a:rPr lang="en-CA" sz="1400" dirty="0" smtClean="0">
                <a:solidFill>
                  <a:schemeClr val="tx1">
                    <a:lumMod val="65000"/>
                    <a:lumOff val="35000"/>
                  </a:schemeClr>
                </a:solidFill>
                <a:latin typeface="Century Gothic" pitchFamily="34" charset="0"/>
              </a:rPr>
              <a:t>Answer the question by saying, “I’m sorry, I don’t understand the relevance of this question, could you try rephrasing?”</a:t>
            </a:r>
          </a:p>
          <a:p>
            <a:pPr marL="342900" indent="-342900" algn="l" eaLnBrk="1" hangingPunct="1">
              <a:buFont typeface="+mj-lt"/>
              <a:buAutoNum type="arabicPeriod"/>
            </a:pPr>
            <a:endParaRPr lang="en-CA" sz="1400" dirty="0">
              <a:solidFill>
                <a:schemeClr val="tx1">
                  <a:lumMod val="65000"/>
                  <a:lumOff val="35000"/>
                </a:schemeClr>
              </a:solidFill>
              <a:latin typeface="Century Gothic" pitchFamily="34" charset="0"/>
            </a:endParaRPr>
          </a:p>
          <a:p>
            <a:pPr marL="342900" indent="-342900" algn="l" eaLnBrk="1" hangingPunct="1">
              <a:buFont typeface="+mj-lt"/>
              <a:buAutoNum type="arabicPeriod"/>
            </a:pPr>
            <a:r>
              <a:rPr lang="en-CA" sz="1400" dirty="0" smtClean="0">
                <a:solidFill>
                  <a:schemeClr val="tx1">
                    <a:lumMod val="65000"/>
                    <a:lumOff val="35000"/>
                  </a:schemeClr>
                </a:solidFill>
                <a:latin typeface="Century Gothic" pitchFamily="34" charset="0"/>
              </a:rPr>
              <a:t>Answer the question without any reference to it’s inappropriateness.</a:t>
            </a:r>
          </a:p>
          <a:p>
            <a:pPr marL="342900" indent="-342900" algn="l" eaLnBrk="1" hangingPunct="1">
              <a:buFont typeface="+mj-lt"/>
              <a:buAutoNum type="arabicPeriod"/>
            </a:pPr>
            <a:endParaRPr lang="en-CA" sz="1400" dirty="0">
              <a:solidFill>
                <a:schemeClr val="tx1">
                  <a:lumMod val="65000"/>
                  <a:lumOff val="35000"/>
                </a:schemeClr>
              </a:solidFill>
              <a:latin typeface="Century Gothic" pitchFamily="34" charset="0"/>
            </a:endParaRPr>
          </a:p>
          <a:p>
            <a:pPr marL="342900" indent="-342900" algn="l" eaLnBrk="1" hangingPunct="1">
              <a:buFont typeface="+mj-lt"/>
              <a:buAutoNum type="arabicPeriod"/>
            </a:pPr>
            <a:r>
              <a:rPr lang="en-CA" sz="1400" dirty="0" smtClean="0">
                <a:solidFill>
                  <a:schemeClr val="tx1">
                    <a:lumMod val="65000"/>
                    <a:lumOff val="35000"/>
                  </a:schemeClr>
                </a:solidFill>
                <a:latin typeface="Century Gothic" pitchFamily="34" charset="0"/>
              </a:rPr>
              <a:t>Politely say that you do not wish to answer the question as you feel it is not relevant/appropriate at this time.</a:t>
            </a:r>
            <a:br>
              <a:rPr lang="en-CA" sz="1400" dirty="0" smtClean="0">
                <a:solidFill>
                  <a:schemeClr val="tx1">
                    <a:lumMod val="65000"/>
                    <a:lumOff val="35000"/>
                  </a:schemeClr>
                </a:solidFill>
                <a:latin typeface="Century Gothic" pitchFamily="34" charset="0"/>
              </a:rPr>
            </a:br>
            <a:endParaRPr lang="en-CA" sz="1400" dirty="0">
              <a:solidFill>
                <a:schemeClr val="tx1">
                  <a:lumMod val="65000"/>
                  <a:lumOff val="35000"/>
                </a:schemeClr>
              </a:solidFill>
              <a:latin typeface="Century Gothic" pitchFamily="34" charset="0"/>
            </a:endParaRP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17649072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ubtitle 2"/>
          <p:cNvSpPr>
            <a:spLocks noGrp="1"/>
          </p:cNvSpPr>
          <p:nvPr>
            <p:ph type="subTitle" idx="1"/>
          </p:nvPr>
        </p:nvSpPr>
        <p:spPr>
          <a:xfrm>
            <a:off x="1094582" y="381000"/>
            <a:ext cx="6954837" cy="609600"/>
          </a:xfrm>
        </p:spPr>
        <p:txBody>
          <a:bodyPr/>
          <a:lstStyle/>
          <a:p>
            <a:pPr eaLnBrk="1" hangingPunct="1"/>
            <a:r>
              <a:rPr lang="en-CA" sz="2400" b="1" dirty="0" smtClean="0">
                <a:solidFill>
                  <a:srgbClr val="00B050"/>
                </a:solidFill>
                <a:latin typeface="Century Gothic" pitchFamily="34" charset="0"/>
              </a:rPr>
              <a:t>Types of Interviews</a:t>
            </a:r>
            <a:endParaRPr lang="en-CA" sz="2000" dirty="0" smtClean="0">
              <a:solidFill>
                <a:srgbClr val="00B050"/>
              </a:solidFill>
              <a:latin typeface="Century Gothic" pitchFamily="34" charset="0"/>
            </a:endParaRPr>
          </a:p>
          <a:p>
            <a:pPr eaLnBrk="1" hangingPunct="1"/>
            <a:endParaRPr lang="en-CA" sz="2000" dirty="0" smtClean="0">
              <a:solidFill>
                <a:schemeClr val="tx2"/>
              </a:solidFill>
              <a:latin typeface="Century Gothic" pitchFamily="34" charset="0"/>
            </a:endParaRPr>
          </a:p>
          <a:p>
            <a:pPr eaLnBrk="1" hangingPunct="1"/>
            <a:endParaRPr lang="en-CA" sz="2400" dirty="0">
              <a:solidFill>
                <a:srgbClr val="898989"/>
              </a:solidFill>
              <a:latin typeface="Century Gothic" pitchFamily="34" charset="0"/>
            </a:endParaRPr>
          </a:p>
        </p:txBody>
      </p:sp>
      <p:sp>
        <p:nvSpPr>
          <p:cNvPr id="3" name="TextBox 2"/>
          <p:cNvSpPr txBox="1"/>
          <p:nvPr/>
        </p:nvSpPr>
        <p:spPr>
          <a:xfrm>
            <a:off x="381000" y="914400"/>
            <a:ext cx="3619500" cy="2800767"/>
          </a:xfrm>
          <a:prstGeom prst="rect">
            <a:avLst/>
          </a:prstGeom>
          <a:noFill/>
          <a:ln>
            <a:solidFill>
              <a:schemeClr val="tx1"/>
            </a:solidFill>
            <a:prstDash val="dashDot"/>
          </a:ln>
        </p:spPr>
        <p:txBody>
          <a:bodyPr wrap="square" rtlCol="0">
            <a:spAutoFit/>
          </a:bodyPr>
          <a:lstStyle/>
          <a:p>
            <a:pPr algn="ctr"/>
            <a:r>
              <a:rPr lang="en-CA" sz="1400" b="1" dirty="0" smtClean="0">
                <a:solidFill>
                  <a:srgbClr val="00B050"/>
                </a:solidFill>
                <a:latin typeface="Century Gothic" pitchFamily="34" charset="0"/>
              </a:rPr>
              <a:t>One-on-One Interviews</a:t>
            </a:r>
            <a:endParaRPr lang="en-CA" sz="1400" b="1" dirty="0">
              <a:solidFill>
                <a:srgbClr val="00B050"/>
              </a:solidFill>
              <a:latin typeface="Century Gothic" pitchFamily="34" charset="0"/>
            </a:endParaRPr>
          </a:p>
          <a:p>
            <a:pPr algn="ctr"/>
            <a:r>
              <a:rPr lang="en-CA" sz="1400" dirty="0" smtClean="0">
                <a:solidFill>
                  <a:schemeClr val="tx1">
                    <a:lumMod val="50000"/>
                    <a:lumOff val="50000"/>
                  </a:schemeClr>
                </a:solidFill>
                <a:latin typeface="Century Gothic" pitchFamily="34" charset="0"/>
              </a:rPr>
              <a:t/>
            </a:r>
            <a:br>
              <a:rPr lang="en-CA" sz="1400" dirty="0" smtClean="0">
                <a:solidFill>
                  <a:schemeClr val="tx1">
                    <a:lumMod val="50000"/>
                    <a:lumOff val="50000"/>
                  </a:schemeClr>
                </a:solidFill>
                <a:latin typeface="Century Gothic" pitchFamily="34" charset="0"/>
              </a:rPr>
            </a:br>
            <a:endParaRPr lang="en-CA" sz="1400" dirty="0" smtClean="0">
              <a:solidFill>
                <a:schemeClr val="tx1">
                  <a:lumMod val="50000"/>
                  <a:lumOff val="50000"/>
                </a:schemeClr>
              </a:solidFill>
              <a:latin typeface="Century Gothic" pitchFamily="34" charset="0"/>
            </a:endParaRPr>
          </a:p>
          <a:p>
            <a:r>
              <a:rPr lang="en-CA" sz="1200" b="1" dirty="0" smtClean="0">
                <a:solidFill>
                  <a:schemeClr val="tx1">
                    <a:lumMod val="65000"/>
                    <a:lumOff val="35000"/>
                  </a:schemeClr>
                </a:solidFill>
                <a:latin typeface="Century Gothic" pitchFamily="34" charset="0"/>
              </a:rPr>
              <a:t>What the employer will look for</a:t>
            </a:r>
            <a:r>
              <a:rPr lang="en-CA" sz="1200" dirty="0" smtClean="0">
                <a:solidFill>
                  <a:schemeClr val="tx1">
                    <a:lumMod val="65000"/>
                    <a:lumOff val="35000"/>
                  </a:schemeClr>
                </a:solidFill>
                <a:latin typeface="Century Gothic" pitchFamily="34" charset="0"/>
              </a:rPr>
              <a:t>:</a:t>
            </a:r>
          </a:p>
          <a:p>
            <a:pPr marL="285750" indent="-285750">
              <a:buFontTx/>
              <a:buChar char="-"/>
            </a:pPr>
            <a:r>
              <a:rPr lang="en-CA" sz="1200" dirty="0" smtClean="0">
                <a:solidFill>
                  <a:schemeClr val="tx1">
                    <a:lumMod val="65000"/>
                    <a:lumOff val="35000"/>
                  </a:schemeClr>
                </a:solidFill>
                <a:latin typeface="Century Gothic" pitchFamily="34" charset="0"/>
              </a:rPr>
              <a:t>Skills, experience, and education related to the position.</a:t>
            </a:r>
          </a:p>
          <a:p>
            <a:pPr marL="285750" indent="-285750">
              <a:buFontTx/>
              <a:buChar char="-"/>
            </a:pPr>
            <a:r>
              <a:rPr lang="en-CA" sz="1200" dirty="0" smtClean="0">
                <a:solidFill>
                  <a:schemeClr val="tx1">
                    <a:lumMod val="65000"/>
                    <a:lumOff val="35000"/>
                  </a:schemeClr>
                </a:solidFill>
                <a:latin typeface="Century Gothic" pitchFamily="34" charset="0"/>
              </a:rPr>
              <a:t>Your ability to fit within the company and in this role</a:t>
            </a:r>
          </a:p>
          <a:p>
            <a:pPr algn="ctr"/>
            <a:endParaRPr lang="en-CA" sz="1400" dirty="0">
              <a:solidFill>
                <a:schemeClr val="tx1">
                  <a:lumMod val="65000"/>
                  <a:lumOff val="35000"/>
                </a:schemeClr>
              </a:solidFill>
              <a:latin typeface="Century Gothic" pitchFamily="34" charset="0"/>
            </a:endParaRPr>
          </a:p>
          <a:p>
            <a:r>
              <a:rPr lang="en-CA" sz="1200" b="1" dirty="0" smtClean="0">
                <a:solidFill>
                  <a:schemeClr val="tx1">
                    <a:lumMod val="65000"/>
                    <a:lumOff val="35000"/>
                  </a:schemeClr>
                </a:solidFill>
                <a:latin typeface="Century Gothic" pitchFamily="34" charset="0"/>
              </a:rPr>
              <a:t>What to expect during the interview</a:t>
            </a:r>
            <a:r>
              <a:rPr lang="en-CA" sz="1200" dirty="0" smtClean="0">
                <a:solidFill>
                  <a:schemeClr val="tx1">
                    <a:lumMod val="65000"/>
                    <a:lumOff val="35000"/>
                  </a:schemeClr>
                </a:solidFill>
                <a:latin typeface="Century Gothic" pitchFamily="34" charset="0"/>
              </a:rPr>
              <a:t>:</a:t>
            </a:r>
            <a:endParaRPr lang="en-CA" sz="1200" dirty="0">
              <a:solidFill>
                <a:schemeClr val="tx1">
                  <a:lumMod val="65000"/>
                  <a:lumOff val="35000"/>
                </a:schemeClr>
              </a:solidFill>
              <a:latin typeface="Century Gothic" pitchFamily="34" charset="0"/>
            </a:endParaRPr>
          </a:p>
          <a:p>
            <a:pPr marL="285750" indent="-285750">
              <a:buFontTx/>
              <a:buChar char="-"/>
            </a:pPr>
            <a:r>
              <a:rPr lang="en-CA" sz="1200" dirty="0" smtClean="0">
                <a:solidFill>
                  <a:schemeClr val="tx1">
                    <a:lumMod val="65000"/>
                    <a:lumOff val="35000"/>
                  </a:schemeClr>
                </a:solidFill>
                <a:latin typeface="Century Gothic" pitchFamily="34" charset="0"/>
              </a:rPr>
              <a:t>Interviewer will likely be a future supervisor</a:t>
            </a:r>
          </a:p>
          <a:p>
            <a:pPr marL="285750" indent="-285750">
              <a:buFontTx/>
              <a:buChar char="-"/>
            </a:pPr>
            <a:r>
              <a:rPr lang="en-CA" sz="1200" dirty="0" smtClean="0">
                <a:solidFill>
                  <a:schemeClr val="tx1">
                    <a:lumMod val="65000"/>
                    <a:lumOff val="35000"/>
                  </a:schemeClr>
                </a:solidFill>
                <a:latin typeface="Century Gothic" pitchFamily="34" charset="0"/>
              </a:rPr>
              <a:t>Have your resume out and refer to it for examples that demonstrate specific skills when answering interview questions</a:t>
            </a:r>
            <a:endParaRPr lang="en-US" sz="1600" dirty="0">
              <a:solidFill>
                <a:schemeClr val="tx1">
                  <a:lumMod val="65000"/>
                  <a:lumOff val="35000"/>
                </a:schemeClr>
              </a:solidFill>
            </a:endParaRPr>
          </a:p>
        </p:txBody>
      </p:sp>
      <p:sp>
        <p:nvSpPr>
          <p:cNvPr id="7" name="TextBox 6"/>
          <p:cNvSpPr txBox="1"/>
          <p:nvPr/>
        </p:nvSpPr>
        <p:spPr>
          <a:xfrm>
            <a:off x="4882376" y="1524000"/>
            <a:ext cx="3619500" cy="2800767"/>
          </a:xfrm>
          <a:prstGeom prst="rect">
            <a:avLst/>
          </a:prstGeom>
          <a:noFill/>
          <a:ln>
            <a:solidFill>
              <a:schemeClr val="tx1"/>
            </a:solidFill>
            <a:prstDash val="lgDashDot"/>
          </a:ln>
        </p:spPr>
        <p:txBody>
          <a:bodyPr wrap="square" rtlCol="0">
            <a:spAutoFit/>
          </a:bodyPr>
          <a:lstStyle/>
          <a:p>
            <a:pPr algn="ctr"/>
            <a:r>
              <a:rPr lang="en-CA" sz="1400" b="1" dirty="0" smtClean="0">
                <a:solidFill>
                  <a:srgbClr val="00B050"/>
                </a:solidFill>
                <a:latin typeface="Century Gothic" pitchFamily="34" charset="0"/>
              </a:rPr>
              <a:t>Group Interviews</a:t>
            </a:r>
            <a:endParaRPr lang="en-CA" sz="1400" b="1" dirty="0">
              <a:solidFill>
                <a:srgbClr val="00B050"/>
              </a:solidFill>
              <a:latin typeface="Century Gothic" pitchFamily="34" charset="0"/>
            </a:endParaRPr>
          </a:p>
          <a:p>
            <a:pPr algn="ctr"/>
            <a:r>
              <a:rPr lang="en-CA" sz="1400" b="1" dirty="0" smtClean="0">
                <a:solidFill>
                  <a:schemeClr val="tx1">
                    <a:lumMod val="50000"/>
                    <a:lumOff val="50000"/>
                  </a:schemeClr>
                </a:solidFill>
                <a:latin typeface="Century Gothic" pitchFamily="34" charset="0"/>
              </a:rPr>
              <a:t/>
            </a:r>
            <a:br>
              <a:rPr lang="en-CA" sz="1400" b="1" dirty="0" smtClean="0">
                <a:solidFill>
                  <a:schemeClr val="tx1">
                    <a:lumMod val="50000"/>
                    <a:lumOff val="50000"/>
                  </a:schemeClr>
                </a:solidFill>
                <a:latin typeface="Century Gothic" pitchFamily="34" charset="0"/>
              </a:rPr>
            </a:br>
            <a:endParaRPr lang="en-CA" sz="1400" b="1" dirty="0" smtClean="0">
              <a:solidFill>
                <a:schemeClr val="tx1">
                  <a:lumMod val="50000"/>
                  <a:lumOff val="50000"/>
                </a:schemeClr>
              </a:solidFill>
              <a:latin typeface="Century Gothic" pitchFamily="34" charset="0"/>
            </a:endParaRPr>
          </a:p>
          <a:p>
            <a:r>
              <a:rPr lang="en-CA" sz="1200" b="1" dirty="0" smtClean="0">
                <a:solidFill>
                  <a:schemeClr val="tx1">
                    <a:lumMod val="65000"/>
                    <a:lumOff val="35000"/>
                  </a:schemeClr>
                </a:solidFill>
                <a:latin typeface="Century Gothic" pitchFamily="34" charset="0"/>
              </a:rPr>
              <a:t>What the employer will look for:</a:t>
            </a:r>
          </a:p>
          <a:p>
            <a:pPr marL="285750" indent="-285750">
              <a:buFontTx/>
              <a:buChar char="-"/>
            </a:pPr>
            <a:r>
              <a:rPr lang="en-CA" sz="1200" dirty="0" smtClean="0">
                <a:solidFill>
                  <a:schemeClr val="tx1">
                    <a:lumMod val="65000"/>
                    <a:lumOff val="35000"/>
                  </a:schemeClr>
                </a:solidFill>
                <a:latin typeface="Century Gothic" pitchFamily="34" charset="0"/>
              </a:rPr>
              <a:t>Interpersonal skills</a:t>
            </a:r>
          </a:p>
          <a:p>
            <a:pPr marL="285750" indent="-285750">
              <a:buFontTx/>
              <a:buChar char="-"/>
            </a:pPr>
            <a:r>
              <a:rPr lang="en-CA" sz="1200" dirty="0" smtClean="0">
                <a:solidFill>
                  <a:schemeClr val="tx1">
                    <a:lumMod val="65000"/>
                    <a:lumOff val="35000"/>
                  </a:schemeClr>
                </a:solidFill>
                <a:latin typeface="Century Gothic" pitchFamily="34" charset="0"/>
              </a:rPr>
              <a:t>Leadership abilities</a:t>
            </a:r>
            <a:endParaRPr lang="en-CA" sz="1200" b="1" dirty="0">
              <a:solidFill>
                <a:schemeClr val="tx1">
                  <a:lumMod val="65000"/>
                  <a:lumOff val="35000"/>
                </a:schemeClr>
              </a:solidFill>
              <a:latin typeface="Century Gothic" pitchFamily="34" charset="0"/>
            </a:endParaRPr>
          </a:p>
          <a:p>
            <a:pPr algn="ctr"/>
            <a:endParaRPr lang="en-CA" sz="1400" b="1" dirty="0">
              <a:solidFill>
                <a:schemeClr val="tx1">
                  <a:lumMod val="65000"/>
                  <a:lumOff val="35000"/>
                </a:schemeClr>
              </a:solidFill>
              <a:latin typeface="Century Gothic" pitchFamily="34" charset="0"/>
            </a:endParaRPr>
          </a:p>
          <a:p>
            <a:r>
              <a:rPr lang="en-CA" sz="1200" b="1" dirty="0" smtClean="0">
                <a:solidFill>
                  <a:schemeClr val="tx1">
                    <a:lumMod val="65000"/>
                    <a:lumOff val="35000"/>
                  </a:schemeClr>
                </a:solidFill>
                <a:latin typeface="Century Gothic" pitchFamily="34" charset="0"/>
              </a:rPr>
              <a:t>What to expect during the interview:</a:t>
            </a:r>
            <a:endParaRPr lang="en-CA" sz="1200" b="1" dirty="0">
              <a:solidFill>
                <a:schemeClr val="tx1">
                  <a:lumMod val="65000"/>
                  <a:lumOff val="35000"/>
                </a:schemeClr>
              </a:solidFill>
              <a:latin typeface="Century Gothic" pitchFamily="34" charset="0"/>
            </a:endParaRPr>
          </a:p>
          <a:p>
            <a:pPr marL="285750" indent="-285750">
              <a:buFontTx/>
              <a:buChar char="-"/>
            </a:pPr>
            <a:r>
              <a:rPr lang="en-CA" sz="1200" dirty="0" smtClean="0">
                <a:solidFill>
                  <a:schemeClr val="tx1">
                    <a:lumMod val="65000"/>
                    <a:lumOff val="35000"/>
                  </a:schemeClr>
                </a:solidFill>
                <a:latin typeface="Century Gothic" pitchFamily="34" charset="0"/>
              </a:rPr>
              <a:t>Team-spirited atmosphere</a:t>
            </a:r>
          </a:p>
          <a:p>
            <a:pPr marL="285750" indent="-285750">
              <a:buFontTx/>
              <a:buChar char="-"/>
            </a:pPr>
            <a:r>
              <a:rPr lang="en-CA" sz="1200" dirty="0" smtClean="0">
                <a:solidFill>
                  <a:schemeClr val="tx1">
                    <a:lumMod val="65000"/>
                    <a:lumOff val="35000"/>
                  </a:schemeClr>
                </a:solidFill>
                <a:latin typeface="Century Gothic" pitchFamily="34" charset="0"/>
              </a:rPr>
              <a:t>Group demonstrations and tasks</a:t>
            </a:r>
          </a:p>
          <a:p>
            <a:r>
              <a:rPr lang="en-CA" sz="1200" dirty="0" smtClean="0">
                <a:solidFill>
                  <a:schemeClr val="tx1">
                    <a:lumMod val="65000"/>
                    <a:lumOff val="35000"/>
                  </a:schemeClr>
                </a:solidFill>
                <a:latin typeface="Century Gothic" pitchFamily="34" charset="0"/>
              </a:rPr>
              <a:t>*TIP: Do not be shy about answering questions and participating in activities! Show your leadership skills and how awesome of a team member you can be!</a:t>
            </a:r>
            <a:endParaRPr lang="en-US" sz="1600" dirty="0">
              <a:solidFill>
                <a:schemeClr val="tx1">
                  <a:lumMod val="65000"/>
                  <a:lumOff val="35000"/>
                </a:schemeClr>
              </a:solidFill>
            </a:endParaRPr>
          </a:p>
        </p:txBody>
      </p:sp>
      <p:sp>
        <p:nvSpPr>
          <p:cNvPr id="8" name="TextBox 7"/>
          <p:cNvSpPr txBox="1"/>
          <p:nvPr/>
        </p:nvSpPr>
        <p:spPr>
          <a:xfrm>
            <a:off x="1027771" y="3962400"/>
            <a:ext cx="3619500" cy="2431435"/>
          </a:xfrm>
          <a:prstGeom prst="rect">
            <a:avLst/>
          </a:prstGeom>
          <a:noFill/>
          <a:ln>
            <a:solidFill>
              <a:schemeClr val="tx1"/>
            </a:solidFill>
            <a:prstDash val="lgDash"/>
          </a:ln>
        </p:spPr>
        <p:txBody>
          <a:bodyPr wrap="square" rtlCol="0">
            <a:spAutoFit/>
          </a:bodyPr>
          <a:lstStyle/>
          <a:p>
            <a:pPr algn="ctr"/>
            <a:r>
              <a:rPr lang="en-CA" sz="1400" b="1" dirty="0" smtClean="0">
                <a:solidFill>
                  <a:srgbClr val="00B050"/>
                </a:solidFill>
                <a:latin typeface="Century Gothic" pitchFamily="34" charset="0"/>
              </a:rPr>
              <a:t>Telephone Interviews</a:t>
            </a:r>
            <a:endParaRPr lang="en-CA" sz="1400" b="1" dirty="0">
              <a:solidFill>
                <a:srgbClr val="00B050"/>
              </a:solidFill>
              <a:latin typeface="Century Gothic" pitchFamily="34" charset="0"/>
            </a:endParaRPr>
          </a:p>
          <a:p>
            <a:pPr algn="ctr"/>
            <a:r>
              <a:rPr lang="en-CA" sz="1400" b="1" dirty="0" smtClean="0">
                <a:solidFill>
                  <a:schemeClr val="tx1">
                    <a:lumMod val="50000"/>
                    <a:lumOff val="50000"/>
                  </a:schemeClr>
                </a:solidFill>
                <a:latin typeface="Century Gothic" pitchFamily="34" charset="0"/>
              </a:rPr>
              <a:t/>
            </a:r>
            <a:br>
              <a:rPr lang="en-CA" sz="1400" b="1" dirty="0" smtClean="0">
                <a:solidFill>
                  <a:schemeClr val="tx1">
                    <a:lumMod val="50000"/>
                    <a:lumOff val="50000"/>
                  </a:schemeClr>
                </a:solidFill>
                <a:latin typeface="Century Gothic" pitchFamily="34" charset="0"/>
              </a:rPr>
            </a:br>
            <a:endParaRPr lang="en-CA" sz="1400" b="1" dirty="0" smtClean="0">
              <a:solidFill>
                <a:schemeClr val="tx1">
                  <a:lumMod val="50000"/>
                  <a:lumOff val="50000"/>
                </a:schemeClr>
              </a:solidFill>
              <a:latin typeface="Century Gothic" pitchFamily="34" charset="0"/>
            </a:endParaRPr>
          </a:p>
          <a:p>
            <a:r>
              <a:rPr lang="en-CA" sz="1200" b="1" dirty="0" smtClean="0">
                <a:solidFill>
                  <a:schemeClr val="tx1">
                    <a:lumMod val="65000"/>
                    <a:lumOff val="35000"/>
                  </a:schemeClr>
                </a:solidFill>
                <a:latin typeface="Century Gothic" pitchFamily="34" charset="0"/>
              </a:rPr>
              <a:t>What the employer will look for:</a:t>
            </a:r>
          </a:p>
          <a:p>
            <a:pPr marL="285750" indent="-285750">
              <a:buFontTx/>
              <a:buChar char="-"/>
            </a:pPr>
            <a:r>
              <a:rPr lang="en-CA" sz="1200" dirty="0" smtClean="0">
                <a:solidFill>
                  <a:schemeClr val="tx1">
                    <a:lumMod val="65000"/>
                    <a:lumOff val="35000"/>
                  </a:schemeClr>
                </a:solidFill>
                <a:latin typeface="Century Gothic" pitchFamily="34" charset="0"/>
              </a:rPr>
              <a:t>Voice – tone, clarity, enthusiasm, and articulation</a:t>
            </a:r>
          </a:p>
          <a:p>
            <a:pPr marL="285750" indent="-285750">
              <a:buFontTx/>
              <a:buChar char="-"/>
            </a:pPr>
            <a:r>
              <a:rPr lang="en-CA" sz="1200" dirty="0" smtClean="0">
                <a:solidFill>
                  <a:schemeClr val="tx1">
                    <a:lumMod val="65000"/>
                    <a:lumOff val="35000"/>
                  </a:schemeClr>
                </a:solidFill>
                <a:latin typeface="Century Gothic" pitchFamily="34" charset="0"/>
              </a:rPr>
              <a:t>Communication skills – concise, to the point, and organized answers</a:t>
            </a:r>
            <a:endParaRPr lang="en-CA" sz="1200" b="1" dirty="0">
              <a:solidFill>
                <a:schemeClr val="tx1">
                  <a:lumMod val="65000"/>
                  <a:lumOff val="35000"/>
                </a:schemeClr>
              </a:solidFill>
              <a:latin typeface="Century Gothic" pitchFamily="34" charset="0"/>
            </a:endParaRPr>
          </a:p>
          <a:p>
            <a:pPr algn="ctr"/>
            <a:endParaRPr lang="en-CA" sz="1400" b="1" dirty="0">
              <a:solidFill>
                <a:schemeClr val="tx1">
                  <a:lumMod val="65000"/>
                  <a:lumOff val="35000"/>
                </a:schemeClr>
              </a:solidFill>
              <a:latin typeface="Century Gothic" pitchFamily="34" charset="0"/>
            </a:endParaRPr>
          </a:p>
          <a:p>
            <a:r>
              <a:rPr lang="en-CA" sz="1200" b="1" dirty="0" smtClean="0">
                <a:solidFill>
                  <a:schemeClr val="tx1">
                    <a:lumMod val="65000"/>
                    <a:lumOff val="35000"/>
                  </a:schemeClr>
                </a:solidFill>
                <a:latin typeface="Century Gothic" pitchFamily="34" charset="0"/>
              </a:rPr>
              <a:t>What to expect during the interview:</a:t>
            </a:r>
            <a:endParaRPr lang="en-CA" sz="1200" b="1" dirty="0">
              <a:solidFill>
                <a:schemeClr val="tx1">
                  <a:lumMod val="65000"/>
                  <a:lumOff val="35000"/>
                </a:schemeClr>
              </a:solidFill>
              <a:latin typeface="Century Gothic" pitchFamily="34" charset="0"/>
            </a:endParaRPr>
          </a:p>
          <a:p>
            <a:pPr marL="285750" indent="-285750">
              <a:buFontTx/>
              <a:buChar char="-"/>
            </a:pPr>
            <a:r>
              <a:rPr lang="en-CA" sz="1200" dirty="0" smtClean="0">
                <a:solidFill>
                  <a:schemeClr val="tx1">
                    <a:lumMod val="65000"/>
                    <a:lumOff val="35000"/>
                  </a:schemeClr>
                </a:solidFill>
                <a:latin typeface="Century Gothic" pitchFamily="34" charset="0"/>
              </a:rPr>
              <a:t>Formal interview that could last as long as a typical in-person interview</a:t>
            </a:r>
          </a:p>
        </p:txBody>
      </p:sp>
      <p:sp>
        <p:nvSpPr>
          <p:cNvPr id="9" name="TextBox 8"/>
          <p:cNvSpPr txBox="1"/>
          <p:nvPr/>
        </p:nvSpPr>
        <p:spPr>
          <a:xfrm>
            <a:off x="5105400" y="4648200"/>
            <a:ext cx="3619500" cy="1600438"/>
          </a:xfrm>
          <a:prstGeom prst="rect">
            <a:avLst/>
          </a:prstGeom>
          <a:noFill/>
          <a:ln>
            <a:noFill/>
            <a:prstDash val="lgDash"/>
          </a:ln>
        </p:spPr>
        <p:txBody>
          <a:bodyPr wrap="square" rtlCol="0">
            <a:spAutoFit/>
          </a:bodyPr>
          <a:lstStyle/>
          <a:p>
            <a:pPr algn="ctr"/>
            <a:r>
              <a:rPr lang="en-CA" sz="1400" b="1" dirty="0" smtClean="0">
                <a:solidFill>
                  <a:srgbClr val="00B050"/>
                </a:solidFill>
                <a:latin typeface="Century Gothic" pitchFamily="34" charset="0"/>
              </a:rPr>
              <a:t>Other, but less common, types of interviews you may encounter:</a:t>
            </a:r>
            <a:endParaRPr lang="en-CA" sz="1400" b="1" dirty="0">
              <a:solidFill>
                <a:srgbClr val="00B050"/>
              </a:solidFill>
              <a:latin typeface="Century Gothic" pitchFamily="34" charset="0"/>
            </a:endParaRPr>
          </a:p>
          <a:p>
            <a:pPr algn="ctr"/>
            <a:endParaRPr lang="en-CA" sz="1400" b="1" dirty="0">
              <a:solidFill>
                <a:schemeClr val="tx1">
                  <a:lumMod val="50000"/>
                  <a:lumOff val="50000"/>
                </a:schemeClr>
              </a:solidFill>
              <a:latin typeface="Century Gothic" pitchFamily="34" charset="0"/>
            </a:endParaRPr>
          </a:p>
          <a:p>
            <a:pPr algn="ctr"/>
            <a:r>
              <a:rPr lang="en-CA" sz="1400" b="1" dirty="0" smtClean="0">
                <a:solidFill>
                  <a:schemeClr val="tx1">
                    <a:lumMod val="65000"/>
                    <a:lumOff val="35000"/>
                  </a:schemeClr>
                </a:solidFill>
                <a:latin typeface="Century Gothic" pitchFamily="34" charset="0"/>
              </a:rPr>
              <a:t>Personnel Interview</a:t>
            </a:r>
          </a:p>
          <a:p>
            <a:pPr algn="ctr"/>
            <a:r>
              <a:rPr lang="en-CA" sz="1400" b="1" dirty="0" smtClean="0">
                <a:solidFill>
                  <a:schemeClr val="tx1">
                    <a:lumMod val="65000"/>
                    <a:lumOff val="35000"/>
                  </a:schemeClr>
                </a:solidFill>
                <a:latin typeface="Century Gothic" pitchFamily="34" charset="0"/>
              </a:rPr>
              <a:t>Panel Interview</a:t>
            </a:r>
          </a:p>
          <a:p>
            <a:pPr algn="ctr"/>
            <a:r>
              <a:rPr lang="en-CA" sz="1400" b="1" dirty="0" smtClean="0">
                <a:solidFill>
                  <a:schemeClr val="tx1">
                    <a:lumMod val="65000"/>
                    <a:lumOff val="35000"/>
                  </a:schemeClr>
                </a:solidFill>
                <a:latin typeface="Century Gothic" pitchFamily="34" charset="0"/>
              </a:rPr>
              <a:t>Written Interview</a:t>
            </a:r>
          </a:p>
          <a:p>
            <a:pPr algn="ctr"/>
            <a:r>
              <a:rPr lang="en-CA" sz="1400" b="1" dirty="0" smtClean="0">
                <a:solidFill>
                  <a:schemeClr val="tx1">
                    <a:lumMod val="65000"/>
                    <a:lumOff val="35000"/>
                  </a:schemeClr>
                </a:solidFill>
                <a:latin typeface="Century Gothic" pitchFamily="34" charset="0"/>
              </a:rPr>
              <a:t>Stress Interview</a:t>
            </a:r>
          </a:p>
        </p:txBody>
      </p:sp>
      <p:pic>
        <p:nvPicPr>
          <p:cNvPr id="10" name="Picture 9"/>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8839789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1094582" y="381000"/>
            <a:ext cx="6954837" cy="2286000"/>
          </a:xfrm>
        </p:spPr>
        <p:txBody>
          <a:bodyPr>
            <a:normAutofit/>
          </a:bodyPr>
          <a:lstStyle/>
          <a:p>
            <a:endParaRPr lang="en-CA" sz="2400" b="1" dirty="0" smtClean="0">
              <a:solidFill>
                <a:schemeClr val="tx2"/>
              </a:solidFill>
              <a:latin typeface="Century Gothic" pitchFamily="34" charset="0"/>
            </a:endParaRPr>
          </a:p>
          <a:p>
            <a:r>
              <a:rPr lang="en-CA" sz="2400" dirty="0" smtClean="0">
                <a:solidFill>
                  <a:srgbClr val="00B050"/>
                </a:solidFill>
                <a:latin typeface="Century Gothic" pitchFamily="34" charset="0"/>
              </a:rPr>
              <a:t>Things to do AFTER the Interview:</a:t>
            </a:r>
            <a:endParaRPr lang="en-CA" dirty="0" smtClean="0">
              <a:solidFill>
                <a:srgbClr val="00B050"/>
              </a:solidFill>
              <a:latin typeface="Century Gothic" pitchFamily="34" charset="0"/>
            </a:endParaRPr>
          </a:p>
          <a:p>
            <a:pPr eaLnBrk="1" hangingPunct="1"/>
            <a:endParaRPr lang="en-CA" sz="2000" dirty="0" smtClean="0">
              <a:solidFill>
                <a:schemeClr val="tx1">
                  <a:lumMod val="65000"/>
                  <a:lumOff val="35000"/>
                </a:schemeClr>
              </a:solidFill>
              <a:latin typeface="Century Gothic" pitchFamily="34" charset="0"/>
            </a:endParaRPr>
          </a:p>
          <a:p>
            <a:pPr marL="342900" indent="-342900" algn="l">
              <a:buFont typeface="Arial" pitchFamily="34" charset="0"/>
              <a:buChar char="•"/>
            </a:pPr>
            <a:r>
              <a:rPr lang="en-CA" sz="1700" dirty="0" smtClean="0">
                <a:solidFill>
                  <a:schemeClr val="tx1">
                    <a:lumMod val="65000"/>
                    <a:lumOff val="35000"/>
                  </a:schemeClr>
                </a:solidFill>
                <a:latin typeface="Century Gothic" pitchFamily="34" charset="0"/>
              </a:rPr>
              <a:t>Send a thank you note within 48 hours of the end of the interview. Doing this will make you appear thoughtful and show your interest in the position.</a:t>
            </a:r>
          </a:p>
          <a:p>
            <a:pPr marL="342900" indent="-342900" algn="l">
              <a:buFont typeface="Arial" pitchFamily="34" charset="0"/>
              <a:buChar char="•"/>
            </a:pPr>
            <a:endParaRPr lang="en-CA" sz="1700" dirty="0">
              <a:solidFill>
                <a:schemeClr val="tx1">
                  <a:lumMod val="65000"/>
                  <a:lumOff val="35000"/>
                </a:schemeClr>
              </a:solidFill>
              <a:latin typeface="Century Gothic" pitchFamily="34" charset="0"/>
            </a:endParaRPr>
          </a:p>
          <a:p>
            <a:pPr algn="l"/>
            <a:endParaRPr lang="en-CA" sz="1700" dirty="0">
              <a:solidFill>
                <a:schemeClr val="tx1">
                  <a:lumMod val="65000"/>
                  <a:lumOff val="35000"/>
                </a:schemeClr>
              </a:solidFill>
              <a:latin typeface="Century Gothic" pitchFamily="34" charset="0"/>
            </a:endParaRPr>
          </a:p>
        </p:txBody>
      </p:sp>
      <p:sp>
        <p:nvSpPr>
          <p:cNvPr id="3" name="Subtitle 2"/>
          <p:cNvSpPr txBox="1">
            <a:spLocks/>
          </p:cNvSpPr>
          <p:nvPr/>
        </p:nvSpPr>
        <p:spPr>
          <a:xfrm>
            <a:off x="1219200" y="2667000"/>
            <a:ext cx="6705600" cy="3752850"/>
          </a:xfrm>
          <a:prstGeom prst="rect">
            <a:avLst/>
          </a:prstGeom>
          <a:ln>
            <a:solidFill>
              <a:schemeClr val="tx1"/>
            </a:solidFill>
          </a:ln>
        </p:spPr>
        <p:txBody>
          <a:bodyPr vert="horz" lIns="91440" tIns="45720" rIns="91440" bIns="45720" rtlCol="0">
            <a:normAutofit fontScale="3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CA" sz="4000" b="1" dirty="0" smtClean="0">
                <a:solidFill>
                  <a:schemeClr val="tx1"/>
                </a:solidFill>
              </a:rPr>
              <a:t>Sample Thank You Letter</a:t>
            </a:r>
            <a:endParaRPr lang="en-US" sz="4000" b="1" dirty="0" smtClean="0">
              <a:solidFill>
                <a:schemeClr val="tx1"/>
              </a:solidFill>
            </a:endParaRPr>
          </a:p>
          <a:p>
            <a:pPr algn="l"/>
            <a:r>
              <a:rPr lang="en-CA" sz="4000" dirty="0" smtClean="0">
                <a:solidFill>
                  <a:schemeClr val="tx1"/>
                </a:solidFill>
              </a:rPr>
              <a:t> </a:t>
            </a:r>
            <a:endParaRPr lang="en-US" sz="4000" dirty="0" smtClean="0">
              <a:solidFill>
                <a:schemeClr val="tx1"/>
              </a:solidFill>
            </a:endParaRPr>
          </a:p>
          <a:p>
            <a:pPr algn="l"/>
            <a:r>
              <a:rPr lang="en-US" sz="4000" dirty="0" smtClean="0">
                <a:solidFill>
                  <a:schemeClr val="tx1"/>
                </a:solidFill>
              </a:rPr>
              <a:t>Dear Mr./Mrs. _ ,</a:t>
            </a:r>
          </a:p>
          <a:p>
            <a:pPr algn="l"/>
            <a:r>
              <a:rPr lang="en-US" sz="4000" dirty="0" smtClean="0">
                <a:solidFill>
                  <a:schemeClr val="tx1"/>
                </a:solidFill>
              </a:rPr>
              <a:t> </a:t>
            </a:r>
          </a:p>
          <a:p>
            <a:pPr algn="l"/>
            <a:r>
              <a:rPr lang="en-US" sz="4000" dirty="0" smtClean="0">
                <a:solidFill>
                  <a:schemeClr val="tx1"/>
                </a:solidFill>
              </a:rPr>
              <a:t>It was a pleasure to meet and talk with you about the sales position available at your company. I really appreciated you taking the time to discuss the role and company culture with me.</a:t>
            </a:r>
          </a:p>
          <a:p>
            <a:pPr algn="l"/>
            <a:endParaRPr lang="en-CA" sz="4000" dirty="0" smtClean="0">
              <a:solidFill>
                <a:schemeClr val="tx1"/>
              </a:solidFill>
            </a:endParaRPr>
          </a:p>
          <a:p>
            <a:pPr algn="l"/>
            <a:r>
              <a:rPr lang="en-CA" sz="4000" dirty="0" smtClean="0">
                <a:solidFill>
                  <a:schemeClr val="tx1"/>
                </a:solidFill>
              </a:rPr>
              <a:t>I truly believe that my experience in sales and customer service make me an ideal candidate for the position you outlined. As noted in the interview, my diverse experience in different customer services roles has given me the skills to be able to work with a wide variety of people and to have a customer service, solutions oriented approach.</a:t>
            </a:r>
          </a:p>
          <a:p>
            <a:pPr algn="l"/>
            <a:endParaRPr lang="en-CA" sz="4000" dirty="0">
              <a:solidFill>
                <a:schemeClr val="tx1"/>
              </a:solidFill>
            </a:endParaRPr>
          </a:p>
          <a:p>
            <a:pPr algn="l"/>
            <a:r>
              <a:rPr lang="en-CA" sz="4000" dirty="0" smtClean="0">
                <a:solidFill>
                  <a:schemeClr val="tx1"/>
                </a:solidFill>
              </a:rPr>
              <a:t>I am extremely excited to know that I am being considered for this opportunity and, after having spoken with you, know that this is the ideal opportunity for me. </a:t>
            </a:r>
            <a:br>
              <a:rPr lang="en-CA" sz="4000" dirty="0" smtClean="0">
                <a:solidFill>
                  <a:schemeClr val="tx1"/>
                </a:solidFill>
              </a:rPr>
            </a:br>
            <a:r>
              <a:rPr lang="en-CA" sz="4000" dirty="0" smtClean="0">
                <a:solidFill>
                  <a:schemeClr val="tx1"/>
                </a:solidFill>
              </a:rPr>
              <a:t/>
            </a:r>
            <a:br>
              <a:rPr lang="en-CA" sz="4000" dirty="0" smtClean="0">
                <a:solidFill>
                  <a:schemeClr val="tx1"/>
                </a:solidFill>
              </a:rPr>
            </a:br>
            <a:r>
              <a:rPr lang="en-CA" sz="4000" dirty="0" smtClean="0">
                <a:solidFill>
                  <a:schemeClr val="tx1"/>
                </a:solidFill>
              </a:rPr>
              <a:t>Again, thank you for your consideration and time. </a:t>
            </a:r>
            <a:endParaRPr lang="en-US" sz="4000" dirty="0">
              <a:solidFill>
                <a:schemeClr val="tx1"/>
              </a:solidFill>
            </a:endParaRPr>
          </a:p>
          <a:p>
            <a:pPr algn="l"/>
            <a:r>
              <a:rPr lang="en-US" sz="4000" dirty="0" smtClean="0">
                <a:solidFill>
                  <a:schemeClr val="tx1"/>
                </a:solidFill>
              </a:rPr>
              <a:t> </a:t>
            </a:r>
          </a:p>
          <a:p>
            <a:pPr algn="l"/>
            <a:r>
              <a:rPr lang="en-US" sz="4000" dirty="0" smtClean="0">
                <a:solidFill>
                  <a:schemeClr val="tx1"/>
                </a:solidFill>
              </a:rPr>
              <a:t>Sincerely,</a:t>
            </a:r>
          </a:p>
          <a:p>
            <a:pPr algn="l"/>
            <a:r>
              <a:rPr lang="en-US" sz="4000" dirty="0" smtClean="0">
                <a:solidFill>
                  <a:schemeClr val="tx1"/>
                </a:solidFill>
              </a:rPr>
              <a:t> </a:t>
            </a:r>
          </a:p>
          <a:p>
            <a:pPr algn="l"/>
            <a:r>
              <a:rPr lang="en-US" sz="4000" dirty="0" smtClean="0">
                <a:solidFill>
                  <a:schemeClr val="tx1"/>
                </a:solidFill>
              </a:rPr>
              <a:t>Your Name</a:t>
            </a:r>
            <a:endParaRPr lang="en-US" sz="4000" dirty="0">
              <a:solidFill>
                <a:schemeClr val="tx1"/>
              </a:solidFill>
            </a:endParaRPr>
          </a:p>
        </p:txBody>
      </p:sp>
      <p:pic>
        <p:nvPicPr>
          <p:cNvPr id="4" name="Picture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4252348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ubtitle 2"/>
          <p:cNvSpPr>
            <a:spLocks noGrp="1"/>
          </p:cNvSpPr>
          <p:nvPr>
            <p:ph type="subTitle" idx="1"/>
          </p:nvPr>
        </p:nvSpPr>
        <p:spPr>
          <a:xfrm>
            <a:off x="1094582" y="1066800"/>
            <a:ext cx="6954837" cy="4114800"/>
          </a:xfrm>
        </p:spPr>
        <p:txBody>
          <a:bodyPr/>
          <a:lstStyle/>
          <a:p>
            <a:pPr eaLnBrk="1" hangingPunct="1"/>
            <a:endParaRPr lang="en-CA" dirty="0" smtClean="0">
              <a:solidFill>
                <a:schemeClr val="tx2"/>
              </a:solidFill>
              <a:latin typeface="Century Gothic" pitchFamily="34" charset="0"/>
            </a:endParaRPr>
          </a:p>
          <a:p>
            <a:pPr eaLnBrk="1" hangingPunct="1"/>
            <a:endParaRPr lang="en-CA" dirty="0" smtClean="0">
              <a:solidFill>
                <a:schemeClr val="tx2"/>
              </a:solidFill>
              <a:latin typeface="Century Gothic" pitchFamily="34" charset="0"/>
            </a:endParaRPr>
          </a:p>
          <a:p>
            <a:pPr lvl="0" fontAlgn="base"/>
            <a:r>
              <a:rPr lang="en-US" sz="2400" dirty="0">
                <a:hlinkClick r:id="rId3"/>
              </a:rPr>
              <a:t>TED Talk: Regina Hartley – </a:t>
            </a:r>
            <a:r>
              <a:rPr lang="en-US" sz="2400" i="1" dirty="0">
                <a:hlinkClick r:id="rId3"/>
              </a:rPr>
              <a:t>Why the Best Hire Might Not Have the Perfect Resume</a:t>
            </a:r>
            <a:endParaRPr lang="en-US" sz="2400" dirty="0"/>
          </a:p>
        </p:txBody>
      </p:sp>
      <p:pic>
        <p:nvPicPr>
          <p:cNvPr id="3" name="Picture 2"/>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3410452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ubtitle 2"/>
          <p:cNvSpPr>
            <a:spLocks noGrp="1"/>
          </p:cNvSpPr>
          <p:nvPr>
            <p:ph type="subTitle" idx="1"/>
          </p:nvPr>
        </p:nvSpPr>
        <p:spPr>
          <a:xfrm>
            <a:off x="1094581" y="1624361"/>
            <a:ext cx="6954837" cy="4114800"/>
          </a:xfrm>
        </p:spPr>
        <p:txBody>
          <a:bodyPr/>
          <a:lstStyle/>
          <a:p>
            <a:pPr eaLnBrk="1" hangingPunct="1"/>
            <a:r>
              <a:rPr lang="en-CA" sz="2400" b="1" dirty="0" smtClean="0">
                <a:solidFill>
                  <a:srgbClr val="00B050"/>
                </a:solidFill>
                <a:latin typeface="Century Gothic" pitchFamily="34" charset="0"/>
              </a:rPr>
              <a:t>Let’s get started…</a:t>
            </a:r>
            <a:endParaRPr lang="en-CA" sz="2000" dirty="0" smtClean="0">
              <a:solidFill>
                <a:srgbClr val="00B050"/>
              </a:solidFill>
              <a:latin typeface="Century Gothic" pitchFamily="34" charset="0"/>
            </a:endParaRPr>
          </a:p>
          <a:p>
            <a:pPr eaLnBrk="1" hangingPunct="1"/>
            <a:endParaRPr lang="en-CA" sz="2000" dirty="0" smtClean="0">
              <a:solidFill>
                <a:schemeClr val="tx2"/>
              </a:solidFill>
              <a:latin typeface="Century Gothic" pitchFamily="34" charset="0"/>
            </a:endParaRPr>
          </a:p>
          <a:p>
            <a:pPr eaLnBrk="1" hangingPunct="1"/>
            <a:endParaRPr lang="en-CA" sz="2000" dirty="0" smtClean="0">
              <a:solidFill>
                <a:schemeClr val="tx2"/>
              </a:solidFill>
              <a:latin typeface="Century Gothic" pitchFamily="34" charset="0"/>
            </a:endParaRPr>
          </a:p>
          <a:p>
            <a:pPr eaLnBrk="1" hangingPunct="1"/>
            <a:r>
              <a:rPr lang="en-CA" sz="2400" dirty="0" smtClean="0">
                <a:solidFill>
                  <a:srgbClr val="00B050"/>
                </a:solidFill>
                <a:latin typeface="Century Gothic" pitchFamily="34" charset="0"/>
              </a:rPr>
              <a:t>RESUMES</a:t>
            </a:r>
          </a:p>
          <a:p>
            <a:pPr eaLnBrk="1" hangingPunct="1"/>
            <a:endParaRPr lang="en-CA" sz="2400" dirty="0">
              <a:solidFill>
                <a:srgbClr val="898989"/>
              </a:solidFill>
              <a:latin typeface="Century Gothic" pitchFamily="34" charset="0"/>
            </a:endParaRPr>
          </a:p>
        </p:txBody>
      </p:sp>
      <p:sp>
        <p:nvSpPr>
          <p:cNvPr id="4" name="TextBox 3"/>
          <p:cNvSpPr txBox="1"/>
          <p:nvPr/>
        </p:nvSpPr>
        <p:spPr>
          <a:xfrm>
            <a:off x="800100" y="2971800"/>
            <a:ext cx="7543800" cy="861774"/>
          </a:xfrm>
          <a:prstGeom prst="rect">
            <a:avLst/>
          </a:prstGeom>
          <a:noFill/>
        </p:spPr>
        <p:txBody>
          <a:bodyPr wrap="square" rtlCol="0">
            <a:spAutoFit/>
          </a:bodyPr>
          <a:lstStyle/>
          <a:p>
            <a:pPr algn="ctr"/>
            <a:endParaRPr lang="en-CA" b="1" dirty="0">
              <a:solidFill>
                <a:schemeClr val="tx1">
                  <a:lumMod val="50000"/>
                  <a:lumOff val="50000"/>
                </a:schemeClr>
              </a:solidFill>
              <a:latin typeface="Century Gothic" pitchFamily="34" charset="0"/>
            </a:endParaRPr>
          </a:p>
          <a:p>
            <a:pPr algn="ctr"/>
            <a:r>
              <a:rPr lang="en-CA" sz="1600" b="1" dirty="0" smtClean="0">
                <a:solidFill>
                  <a:schemeClr val="tx1">
                    <a:lumMod val="75000"/>
                    <a:lumOff val="25000"/>
                  </a:schemeClr>
                </a:solidFill>
                <a:latin typeface="Century Gothic" pitchFamily="34" charset="0"/>
              </a:rPr>
              <a:t>Resumes are a way to highlight your skills, abilities, and accomplishments in a way that is easy for an employer to read.</a:t>
            </a:r>
          </a:p>
        </p:txBody>
      </p:sp>
      <p:pic>
        <p:nvPicPr>
          <p:cNvPr id="5" name="Picture 4"/>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464707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87090" y="1676400"/>
            <a:ext cx="3619500" cy="3447098"/>
          </a:xfrm>
          <a:prstGeom prst="rect">
            <a:avLst/>
          </a:prstGeom>
          <a:noFill/>
        </p:spPr>
        <p:txBody>
          <a:bodyPr wrap="square" rtlCol="0">
            <a:spAutoFit/>
          </a:bodyPr>
          <a:lstStyle/>
          <a:p>
            <a:pPr algn="ctr"/>
            <a:r>
              <a:rPr lang="en-CA" sz="2000" dirty="0" smtClean="0">
                <a:latin typeface="Century Gothic" pitchFamily="34" charset="0"/>
              </a:rPr>
              <a:t>Resume DOs:</a:t>
            </a:r>
            <a:r>
              <a:rPr lang="en-CA" sz="1600" dirty="0" smtClean="0">
                <a:latin typeface="Century Gothic" pitchFamily="34" charset="0"/>
              </a:rPr>
              <a:t/>
            </a:r>
            <a:br>
              <a:rPr lang="en-CA" sz="1600" dirty="0" smtClean="0">
                <a:latin typeface="Century Gothic" pitchFamily="34" charset="0"/>
              </a:rPr>
            </a:br>
            <a:endParaRPr lang="en-CA" sz="1600" dirty="0" smtClean="0">
              <a:latin typeface="Century Gothic" pitchFamily="34" charset="0"/>
            </a:endParaRPr>
          </a:p>
          <a:p>
            <a:pPr marL="342900" indent="-342900">
              <a:buFont typeface="+mj-lt"/>
              <a:buAutoNum type="arabicPeriod"/>
            </a:pPr>
            <a:r>
              <a:rPr lang="en-CA" sz="1400" dirty="0" smtClean="0">
                <a:solidFill>
                  <a:schemeClr val="tx1">
                    <a:lumMod val="75000"/>
                    <a:lumOff val="25000"/>
                  </a:schemeClr>
                </a:solidFill>
                <a:latin typeface="Century Gothic" pitchFamily="34" charset="0"/>
              </a:rPr>
              <a:t>Modify your resume for each position you are applying too</a:t>
            </a:r>
          </a:p>
          <a:p>
            <a:pPr marL="342900" indent="-342900">
              <a:buFont typeface="+mj-lt"/>
              <a:buAutoNum type="arabicPeriod"/>
            </a:pPr>
            <a:r>
              <a:rPr lang="en-CA" sz="1400" dirty="0" smtClean="0">
                <a:solidFill>
                  <a:schemeClr val="tx1">
                    <a:lumMod val="75000"/>
                    <a:lumOff val="25000"/>
                  </a:schemeClr>
                </a:solidFill>
                <a:latin typeface="Century Gothic" pitchFamily="34" charset="0"/>
              </a:rPr>
              <a:t>Include an OBJECTIVE – stating which position you are applying to</a:t>
            </a:r>
          </a:p>
          <a:p>
            <a:pPr marL="342900" indent="-342900">
              <a:buFont typeface="+mj-lt"/>
              <a:buAutoNum type="arabicPeriod"/>
            </a:pPr>
            <a:r>
              <a:rPr lang="en-CA" sz="1400" dirty="0" smtClean="0">
                <a:solidFill>
                  <a:schemeClr val="tx1">
                    <a:lumMod val="75000"/>
                    <a:lumOff val="25000"/>
                  </a:schemeClr>
                </a:solidFill>
                <a:latin typeface="Century Gothic" pitchFamily="34" charset="0"/>
              </a:rPr>
              <a:t>List experiences in reverse chronological order (most recent appearing first)</a:t>
            </a:r>
          </a:p>
          <a:p>
            <a:pPr marL="342900" indent="-342900">
              <a:buFont typeface="+mj-lt"/>
              <a:buAutoNum type="arabicPeriod"/>
            </a:pPr>
            <a:r>
              <a:rPr lang="en-CA" sz="1400" dirty="0" smtClean="0">
                <a:solidFill>
                  <a:schemeClr val="tx1">
                    <a:lumMod val="75000"/>
                    <a:lumOff val="25000"/>
                  </a:schemeClr>
                </a:solidFill>
                <a:latin typeface="Century Gothic" pitchFamily="34" charset="0"/>
              </a:rPr>
              <a:t>Use action words and give specific examples of your demonstrated skills</a:t>
            </a:r>
          </a:p>
          <a:p>
            <a:pPr marL="342900" indent="-342900">
              <a:buFont typeface="+mj-lt"/>
              <a:buAutoNum type="arabicPeriod"/>
            </a:pPr>
            <a:r>
              <a:rPr lang="en-CA" sz="1400" dirty="0" smtClean="0">
                <a:solidFill>
                  <a:schemeClr val="tx1">
                    <a:lumMod val="75000"/>
                    <a:lumOff val="25000"/>
                  </a:schemeClr>
                </a:solidFill>
                <a:latin typeface="Century Gothic" pitchFamily="34" charset="0"/>
              </a:rPr>
              <a:t>List all languages you are fluent in</a:t>
            </a:r>
          </a:p>
          <a:p>
            <a:pPr marL="342900" indent="-342900">
              <a:buFont typeface="+mj-lt"/>
              <a:buAutoNum type="arabicPeriod"/>
            </a:pPr>
            <a:r>
              <a:rPr lang="en-CA" sz="1400" dirty="0" smtClean="0">
                <a:solidFill>
                  <a:schemeClr val="tx1">
                    <a:lumMod val="75000"/>
                    <a:lumOff val="25000"/>
                  </a:schemeClr>
                </a:solidFill>
                <a:latin typeface="Century Gothic" pitchFamily="34" charset="0"/>
              </a:rPr>
              <a:t>List all computer programs you are proficient in</a:t>
            </a:r>
          </a:p>
        </p:txBody>
      </p:sp>
      <p:sp>
        <p:nvSpPr>
          <p:cNvPr id="6" name="TextBox 5"/>
          <p:cNvSpPr txBox="1"/>
          <p:nvPr/>
        </p:nvSpPr>
        <p:spPr>
          <a:xfrm>
            <a:off x="4720683" y="1689410"/>
            <a:ext cx="3619500" cy="3016210"/>
          </a:xfrm>
          <a:prstGeom prst="rect">
            <a:avLst/>
          </a:prstGeom>
          <a:noFill/>
        </p:spPr>
        <p:txBody>
          <a:bodyPr wrap="square" rtlCol="0">
            <a:spAutoFit/>
          </a:bodyPr>
          <a:lstStyle/>
          <a:p>
            <a:pPr algn="ctr"/>
            <a:r>
              <a:rPr lang="en-CA" sz="2000" dirty="0" smtClean="0">
                <a:latin typeface="Century Gothic" pitchFamily="34" charset="0"/>
              </a:rPr>
              <a:t>Resume DON’Ts:</a:t>
            </a:r>
            <a:r>
              <a:rPr lang="en-CA" sz="1600" dirty="0" smtClean="0">
                <a:latin typeface="Century Gothic" pitchFamily="34" charset="0"/>
              </a:rPr>
              <a:t/>
            </a:r>
            <a:br>
              <a:rPr lang="en-CA" sz="1600" dirty="0" smtClean="0">
                <a:latin typeface="Century Gothic" pitchFamily="34" charset="0"/>
              </a:rPr>
            </a:br>
            <a:endParaRPr lang="en-CA" sz="1600" dirty="0" smtClean="0">
              <a:latin typeface="Century Gothic" pitchFamily="34" charset="0"/>
            </a:endParaRPr>
          </a:p>
          <a:p>
            <a:pPr marL="342900" indent="-342900">
              <a:buFont typeface="+mj-lt"/>
              <a:buAutoNum type="arabicPeriod"/>
            </a:pPr>
            <a:r>
              <a:rPr lang="en-CA" sz="1400" dirty="0" smtClean="0">
                <a:solidFill>
                  <a:schemeClr val="tx1">
                    <a:lumMod val="75000"/>
                    <a:lumOff val="25000"/>
                  </a:schemeClr>
                </a:solidFill>
                <a:latin typeface="Century Gothic" pitchFamily="34" charset="0"/>
              </a:rPr>
              <a:t>Include a casual or unprofessional email address</a:t>
            </a:r>
          </a:p>
          <a:p>
            <a:pPr marL="342900" indent="-342900">
              <a:buFont typeface="+mj-lt"/>
              <a:buAutoNum type="arabicPeriod"/>
            </a:pPr>
            <a:r>
              <a:rPr lang="en-CA" sz="1400" dirty="0" smtClean="0">
                <a:solidFill>
                  <a:schemeClr val="tx1">
                    <a:lumMod val="75000"/>
                    <a:lumOff val="25000"/>
                  </a:schemeClr>
                </a:solidFill>
                <a:latin typeface="Century Gothic" pitchFamily="34" charset="0"/>
              </a:rPr>
              <a:t>List your age, date of birth, or social insurance number</a:t>
            </a:r>
          </a:p>
          <a:p>
            <a:pPr marL="342900" indent="-342900">
              <a:buFont typeface="+mj-lt"/>
              <a:buAutoNum type="arabicPeriod"/>
            </a:pPr>
            <a:r>
              <a:rPr lang="en-CA" sz="1400" dirty="0" smtClean="0">
                <a:solidFill>
                  <a:schemeClr val="tx1">
                    <a:lumMod val="75000"/>
                    <a:lumOff val="25000"/>
                  </a:schemeClr>
                </a:solidFill>
                <a:latin typeface="Century Gothic" pitchFamily="34" charset="0"/>
              </a:rPr>
              <a:t>Lie, exaggerate, or inflate your actual skills, education, or experience</a:t>
            </a:r>
          </a:p>
          <a:p>
            <a:pPr marL="342900" indent="-342900">
              <a:buFont typeface="+mj-lt"/>
              <a:buAutoNum type="arabicPeriod"/>
            </a:pPr>
            <a:r>
              <a:rPr lang="en-CA" sz="1400" dirty="0" smtClean="0">
                <a:solidFill>
                  <a:schemeClr val="tx1">
                    <a:lumMod val="75000"/>
                    <a:lumOff val="25000"/>
                  </a:schemeClr>
                </a:solidFill>
                <a:latin typeface="Century Gothic" pitchFamily="34" charset="0"/>
              </a:rPr>
              <a:t>Write long sentences or paragraphs</a:t>
            </a:r>
          </a:p>
          <a:p>
            <a:pPr marL="342900" indent="-342900">
              <a:buFont typeface="+mj-lt"/>
              <a:buAutoNum type="arabicPeriod"/>
            </a:pPr>
            <a:r>
              <a:rPr lang="en-CA" sz="1400" dirty="0" smtClean="0">
                <a:solidFill>
                  <a:schemeClr val="tx1">
                    <a:lumMod val="75000"/>
                    <a:lumOff val="25000"/>
                  </a:schemeClr>
                </a:solidFill>
                <a:latin typeface="Century Gothic" pitchFamily="34" charset="0"/>
              </a:rPr>
              <a:t>Use acronyms or short forms</a:t>
            </a:r>
          </a:p>
          <a:p>
            <a:pPr marL="342900" indent="-342900">
              <a:buFont typeface="+mj-lt"/>
              <a:buAutoNum type="arabicPeriod"/>
            </a:pPr>
            <a:r>
              <a:rPr lang="en-CA" sz="1400" dirty="0" smtClean="0">
                <a:solidFill>
                  <a:schemeClr val="tx1">
                    <a:lumMod val="75000"/>
                    <a:lumOff val="25000"/>
                  </a:schemeClr>
                </a:solidFill>
                <a:latin typeface="Century Gothic" pitchFamily="34" charset="0"/>
              </a:rPr>
              <a:t>Have a resume that is longer than 2 pages</a:t>
            </a:r>
          </a:p>
        </p:txBody>
      </p:sp>
      <p:pic>
        <p:nvPicPr>
          <p:cNvPr id="4" name="Picture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1967191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1094582" y="609600"/>
            <a:ext cx="6954837" cy="5029200"/>
          </a:xfrm>
        </p:spPr>
        <p:txBody>
          <a:bodyPr>
            <a:normAutofit/>
          </a:bodyPr>
          <a:lstStyle/>
          <a:p>
            <a:endParaRPr lang="en-CA" sz="2400" b="1" dirty="0" smtClean="0">
              <a:solidFill>
                <a:schemeClr val="tx2"/>
              </a:solidFill>
              <a:latin typeface="Century Gothic" pitchFamily="34" charset="0"/>
            </a:endParaRPr>
          </a:p>
          <a:p>
            <a:r>
              <a:rPr lang="en-CA" sz="2400" dirty="0" smtClean="0">
                <a:solidFill>
                  <a:srgbClr val="00B050"/>
                </a:solidFill>
                <a:latin typeface="Century Gothic" pitchFamily="34" charset="0"/>
              </a:rPr>
              <a:t>Step #1: Creating a Job Objective</a:t>
            </a:r>
            <a:endParaRPr lang="en-CA" dirty="0" smtClean="0">
              <a:solidFill>
                <a:srgbClr val="00B050"/>
              </a:solidFill>
              <a:latin typeface="Century Gothic" pitchFamily="34" charset="0"/>
            </a:endParaRPr>
          </a:p>
          <a:p>
            <a:pPr eaLnBrk="1" hangingPunct="1"/>
            <a:endParaRPr lang="en-CA" sz="2000" dirty="0" smtClean="0">
              <a:solidFill>
                <a:schemeClr val="tx1">
                  <a:lumMod val="65000"/>
                  <a:lumOff val="35000"/>
                </a:schemeClr>
              </a:solidFill>
              <a:latin typeface="Century Gothic" pitchFamily="34" charset="0"/>
            </a:endParaRPr>
          </a:p>
          <a:p>
            <a:r>
              <a:rPr lang="en-CA" sz="1800" dirty="0" smtClean="0">
                <a:solidFill>
                  <a:schemeClr val="tx1">
                    <a:lumMod val="75000"/>
                    <a:lumOff val="25000"/>
                  </a:schemeClr>
                </a:solidFill>
                <a:latin typeface="Century Gothic" pitchFamily="34" charset="0"/>
              </a:rPr>
              <a:t>Your objective is a simple, specific statement that states the position you are applying for and should help focus/strengthen your resume.</a:t>
            </a:r>
          </a:p>
          <a:p>
            <a:pPr marL="342900" indent="-342900" algn="l" eaLnBrk="1" hangingPunct="1">
              <a:buFont typeface="Arial" pitchFamily="34" charset="0"/>
              <a:buChar char="•"/>
            </a:pPr>
            <a:endParaRPr lang="en-CA" sz="2000" dirty="0" smtClean="0">
              <a:solidFill>
                <a:schemeClr val="tx1">
                  <a:lumMod val="75000"/>
                  <a:lumOff val="25000"/>
                </a:schemeClr>
              </a:solidFill>
              <a:latin typeface="Century Gothic" pitchFamily="34" charset="0"/>
            </a:endParaRPr>
          </a:p>
          <a:p>
            <a:pPr algn="l" eaLnBrk="1" hangingPunct="1"/>
            <a:r>
              <a:rPr lang="en-CA" sz="1800" dirty="0" smtClean="0">
                <a:solidFill>
                  <a:schemeClr val="tx1">
                    <a:lumMod val="75000"/>
                    <a:lumOff val="25000"/>
                  </a:schemeClr>
                </a:solidFill>
                <a:latin typeface="Century Gothic" pitchFamily="34" charset="0"/>
              </a:rPr>
              <a:t>Must include:</a:t>
            </a:r>
          </a:p>
          <a:p>
            <a:pPr marL="285750" indent="-285750" algn="l" eaLnBrk="1" hangingPunct="1">
              <a:buFont typeface="Arial" pitchFamily="34" charset="0"/>
              <a:buChar char="•"/>
            </a:pPr>
            <a:r>
              <a:rPr lang="en-CA" sz="1800" dirty="0" smtClean="0">
                <a:solidFill>
                  <a:schemeClr val="tx1">
                    <a:lumMod val="75000"/>
                    <a:lumOff val="25000"/>
                  </a:schemeClr>
                </a:solidFill>
                <a:latin typeface="Century Gothic" pitchFamily="34" charset="0"/>
              </a:rPr>
              <a:t>The field/area you want to work in</a:t>
            </a:r>
          </a:p>
          <a:p>
            <a:pPr marL="285750" indent="-285750" algn="l" eaLnBrk="1" hangingPunct="1">
              <a:buFont typeface="Arial" pitchFamily="34" charset="0"/>
              <a:buChar char="•"/>
            </a:pPr>
            <a:r>
              <a:rPr lang="en-CA" sz="1800" dirty="0" smtClean="0">
                <a:solidFill>
                  <a:schemeClr val="tx1">
                    <a:lumMod val="75000"/>
                    <a:lumOff val="25000"/>
                  </a:schemeClr>
                </a:solidFill>
                <a:latin typeface="Century Gothic" pitchFamily="34" charset="0"/>
              </a:rPr>
              <a:t>The title of the level of position you are applying for</a:t>
            </a:r>
          </a:p>
          <a:p>
            <a:pPr marL="285750" indent="-285750" algn="l" eaLnBrk="1" hangingPunct="1">
              <a:buFont typeface="Arial" pitchFamily="34" charset="0"/>
              <a:buChar char="•"/>
            </a:pPr>
            <a:r>
              <a:rPr lang="en-CA" sz="1800" dirty="0" smtClean="0">
                <a:solidFill>
                  <a:schemeClr val="tx1">
                    <a:lumMod val="75000"/>
                    <a:lumOff val="25000"/>
                  </a:schemeClr>
                </a:solidFill>
                <a:latin typeface="Century Gothic" pitchFamily="34" charset="0"/>
              </a:rPr>
              <a:t>The field/area of job specialization you are interested in</a:t>
            </a:r>
          </a:p>
          <a:p>
            <a:pPr marL="285750" indent="-285750" algn="l" eaLnBrk="1" hangingPunct="1">
              <a:buFont typeface="Arial" pitchFamily="34" charset="0"/>
              <a:buChar char="•"/>
            </a:pPr>
            <a:endParaRPr lang="en-CA" sz="1800" dirty="0" smtClean="0">
              <a:solidFill>
                <a:schemeClr val="tx1">
                  <a:lumMod val="65000"/>
                  <a:lumOff val="35000"/>
                </a:schemeClr>
              </a:solidFill>
              <a:latin typeface="Century Gothic" pitchFamily="34" charset="0"/>
            </a:endParaRPr>
          </a:p>
          <a:p>
            <a:pPr marL="285750" indent="-285750" algn="l" eaLnBrk="1" hangingPunct="1">
              <a:buFont typeface="Arial" pitchFamily="34" charset="0"/>
              <a:buChar char="•"/>
            </a:pPr>
            <a:endParaRPr lang="en-CA" sz="1800" dirty="0">
              <a:solidFill>
                <a:schemeClr val="tx1">
                  <a:lumMod val="65000"/>
                  <a:lumOff val="35000"/>
                </a:schemeClr>
              </a:solidFill>
              <a:latin typeface="Century Gothic" pitchFamily="34" charset="0"/>
            </a:endParaRPr>
          </a:p>
          <a:p>
            <a:pPr eaLnBrk="1" hangingPunct="1"/>
            <a:r>
              <a:rPr lang="en-CA" sz="1800" b="1" dirty="0" smtClean="0">
                <a:solidFill>
                  <a:srgbClr val="00B050"/>
                </a:solidFill>
                <a:latin typeface="Century Gothic" pitchFamily="34" charset="0"/>
              </a:rPr>
              <a:t>Always keep your objective SIMPLE and TO THE POINT.</a:t>
            </a: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4155469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1094582" y="609600"/>
            <a:ext cx="6954837" cy="5029200"/>
          </a:xfrm>
        </p:spPr>
        <p:txBody>
          <a:bodyPr>
            <a:normAutofit/>
          </a:bodyPr>
          <a:lstStyle/>
          <a:p>
            <a:endParaRPr lang="en-CA" sz="2400" b="1" dirty="0" smtClean="0">
              <a:solidFill>
                <a:schemeClr val="tx2"/>
              </a:solidFill>
              <a:latin typeface="Century Gothic" pitchFamily="34" charset="0"/>
            </a:endParaRPr>
          </a:p>
          <a:p>
            <a:endParaRPr lang="en-CA" sz="2400" b="1" dirty="0">
              <a:solidFill>
                <a:schemeClr val="tx2"/>
              </a:solidFill>
              <a:latin typeface="Century Gothic" pitchFamily="34" charset="0"/>
            </a:endParaRPr>
          </a:p>
          <a:p>
            <a:endParaRPr lang="en-CA" sz="2400" b="1" dirty="0" smtClean="0">
              <a:solidFill>
                <a:schemeClr val="tx2"/>
              </a:solidFill>
              <a:latin typeface="Century Gothic" pitchFamily="34" charset="0"/>
            </a:endParaRPr>
          </a:p>
          <a:p>
            <a:r>
              <a:rPr lang="en-CA" sz="2400" dirty="0" smtClean="0">
                <a:solidFill>
                  <a:srgbClr val="00B050"/>
                </a:solidFill>
                <a:latin typeface="Century Gothic" pitchFamily="34" charset="0"/>
              </a:rPr>
              <a:t>My Job Objective is:</a:t>
            </a:r>
            <a:endParaRPr lang="en-CA" dirty="0" smtClean="0">
              <a:solidFill>
                <a:srgbClr val="00B050"/>
              </a:solidFill>
              <a:latin typeface="Century Gothic" pitchFamily="34" charset="0"/>
            </a:endParaRPr>
          </a:p>
          <a:p>
            <a:pPr eaLnBrk="1" hangingPunct="1"/>
            <a:endParaRPr lang="en-CA" sz="2000" dirty="0" smtClean="0">
              <a:solidFill>
                <a:schemeClr val="tx1">
                  <a:lumMod val="65000"/>
                  <a:lumOff val="35000"/>
                </a:schemeClr>
              </a:solidFill>
              <a:latin typeface="Century Gothic" pitchFamily="34" charset="0"/>
            </a:endParaRPr>
          </a:p>
          <a:p>
            <a:pPr eaLnBrk="1" hangingPunct="1"/>
            <a:endParaRPr lang="en-CA" sz="2000" dirty="0" smtClean="0">
              <a:solidFill>
                <a:schemeClr val="tx1">
                  <a:lumMod val="65000"/>
                  <a:lumOff val="35000"/>
                </a:schemeClr>
              </a:solidFill>
              <a:latin typeface="Century Gothic" pitchFamily="34" charset="0"/>
            </a:endParaRPr>
          </a:p>
          <a:p>
            <a:r>
              <a:rPr lang="en-CA" sz="1800" dirty="0" smtClean="0">
                <a:solidFill>
                  <a:schemeClr val="tx1">
                    <a:lumMod val="65000"/>
                    <a:lumOff val="35000"/>
                  </a:schemeClr>
                </a:solidFill>
                <a:latin typeface="Century Gothic" pitchFamily="34" charset="0"/>
              </a:rPr>
              <a:t>___________________________________________________________</a:t>
            </a:r>
            <a:endParaRPr lang="en-CA" sz="1800" dirty="0" smtClean="0">
              <a:solidFill>
                <a:schemeClr val="tx2">
                  <a:lumMod val="60000"/>
                  <a:lumOff val="40000"/>
                </a:schemeClr>
              </a:solidFill>
              <a:latin typeface="Century Gothic" pitchFamily="34" charset="0"/>
            </a:endParaRP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1986442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1094582" y="338254"/>
            <a:ext cx="6954837" cy="4419600"/>
          </a:xfrm>
        </p:spPr>
        <p:txBody>
          <a:bodyPr>
            <a:normAutofit/>
          </a:bodyPr>
          <a:lstStyle/>
          <a:p>
            <a:r>
              <a:rPr lang="en-CA" sz="2400" dirty="0" smtClean="0">
                <a:solidFill>
                  <a:srgbClr val="00B050"/>
                </a:solidFill>
                <a:latin typeface="Century Gothic" pitchFamily="34" charset="0"/>
              </a:rPr>
              <a:t>Step #2: Create your Summary of Qualifications</a:t>
            </a:r>
            <a:endParaRPr lang="en-CA" dirty="0" smtClean="0">
              <a:solidFill>
                <a:srgbClr val="00B050"/>
              </a:solidFill>
              <a:latin typeface="Century Gothic" pitchFamily="34" charset="0"/>
            </a:endParaRPr>
          </a:p>
          <a:p>
            <a:pPr eaLnBrk="1" hangingPunct="1"/>
            <a:endParaRPr lang="en-CA" sz="2000" dirty="0" smtClean="0">
              <a:solidFill>
                <a:schemeClr val="tx1">
                  <a:lumMod val="65000"/>
                  <a:lumOff val="35000"/>
                </a:schemeClr>
              </a:solidFill>
              <a:latin typeface="Century Gothic" pitchFamily="34" charset="0"/>
            </a:endParaRPr>
          </a:p>
          <a:p>
            <a:r>
              <a:rPr lang="en-CA" sz="1800" dirty="0" smtClean="0">
                <a:solidFill>
                  <a:schemeClr val="tx1">
                    <a:lumMod val="75000"/>
                    <a:lumOff val="25000"/>
                  </a:schemeClr>
                </a:solidFill>
                <a:latin typeface="Century Gothic" pitchFamily="34" charset="0"/>
              </a:rPr>
              <a:t>Your Summary of Qualifications gives employers a quick “snapshot” of the qualities and qualifications you have for the job you are applying too.</a:t>
            </a:r>
          </a:p>
          <a:p>
            <a:endParaRPr lang="en-CA" sz="1800" dirty="0">
              <a:solidFill>
                <a:schemeClr val="tx1">
                  <a:lumMod val="65000"/>
                  <a:lumOff val="35000"/>
                </a:schemeClr>
              </a:solidFill>
              <a:latin typeface="Century Gothic" pitchFamily="34" charset="0"/>
            </a:endParaRPr>
          </a:p>
          <a:p>
            <a:pPr algn="l"/>
            <a:r>
              <a:rPr lang="en-CA" sz="1400" dirty="0" smtClean="0">
                <a:solidFill>
                  <a:schemeClr val="tx1">
                    <a:lumMod val="65000"/>
                    <a:lumOff val="35000"/>
                  </a:schemeClr>
                </a:solidFill>
                <a:latin typeface="Century Gothic" pitchFamily="34" charset="0"/>
              </a:rPr>
              <a:t>Things to include:</a:t>
            </a:r>
          </a:p>
          <a:p>
            <a:pPr marL="285750" indent="-285750" algn="l">
              <a:buFont typeface="Arial" pitchFamily="34" charset="0"/>
              <a:buChar char="•"/>
            </a:pPr>
            <a:r>
              <a:rPr lang="en-CA" sz="1400" dirty="0" smtClean="0">
                <a:solidFill>
                  <a:schemeClr val="tx1">
                    <a:lumMod val="65000"/>
                    <a:lumOff val="35000"/>
                  </a:schemeClr>
                </a:solidFill>
                <a:latin typeface="Century Gothic" pitchFamily="34" charset="0"/>
              </a:rPr>
              <a:t>Number of years of experience you have working in the field</a:t>
            </a:r>
          </a:p>
          <a:p>
            <a:pPr marL="285750" indent="-285750" algn="l">
              <a:buFont typeface="Arial" pitchFamily="34" charset="0"/>
              <a:buChar char="•"/>
            </a:pPr>
            <a:r>
              <a:rPr lang="en-CA" sz="1400" dirty="0" smtClean="0">
                <a:solidFill>
                  <a:schemeClr val="tx1">
                    <a:lumMod val="65000"/>
                    <a:lumOff val="35000"/>
                  </a:schemeClr>
                </a:solidFill>
                <a:latin typeface="Century Gothic" pitchFamily="34" charset="0"/>
              </a:rPr>
              <a:t>Any relevant/important certifications you have</a:t>
            </a:r>
          </a:p>
          <a:p>
            <a:pPr marL="285750" indent="-285750" algn="l">
              <a:buFont typeface="Arial" pitchFamily="34" charset="0"/>
              <a:buChar char="•"/>
            </a:pPr>
            <a:r>
              <a:rPr lang="en-CA" sz="1400" dirty="0" smtClean="0">
                <a:solidFill>
                  <a:schemeClr val="tx1">
                    <a:lumMod val="65000"/>
                    <a:lumOff val="35000"/>
                  </a:schemeClr>
                </a:solidFill>
                <a:latin typeface="Century Gothic" pitchFamily="34" charset="0"/>
              </a:rPr>
              <a:t>Any experience with programs or technical equipment that you would use in the job</a:t>
            </a:r>
          </a:p>
          <a:p>
            <a:pPr marL="285750" indent="-285750" algn="l">
              <a:buFont typeface="Arial" pitchFamily="34" charset="0"/>
              <a:buChar char="•"/>
            </a:pPr>
            <a:r>
              <a:rPr lang="en-CA" sz="1400" dirty="0" smtClean="0">
                <a:solidFill>
                  <a:schemeClr val="tx1">
                    <a:lumMod val="65000"/>
                    <a:lumOff val="35000"/>
                  </a:schemeClr>
                </a:solidFill>
                <a:latin typeface="Century Gothic" pitchFamily="34" charset="0"/>
              </a:rPr>
              <a:t>Any personal qualities that you think are important to have in this role</a:t>
            </a:r>
          </a:p>
          <a:p>
            <a:pPr marL="285750" indent="-285750" algn="l">
              <a:buFont typeface="Arial" pitchFamily="34" charset="0"/>
              <a:buChar char="•"/>
            </a:pPr>
            <a:r>
              <a:rPr lang="en-CA" sz="1400" dirty="0" smtClean="0">
                <a:solidFill>
                  <a:schemeClr val="tx1">
                    <a:lumMod val="65000"/>
                    <a:lumOff val="35000"/>
                  </a:schemeClr>
                </a:solidFill>
                <a:latin typeface="Century Gothic" pitchFamily="34" charset="0"/>
              </a:rPr>
              <a:t>Any other languages that you speak</a:t>
            </a:r>
          </a:p>
        </p:txBody>
      </p:sp>
      <p:sp>
        <p:nvSpPr>
          <p:cNvPr id="2" name="TextBox 1"/>
          <p:cNvSpPr txBox="1"/>
          <p:nvPr/>
        </p:nvSpPr>
        <p:spPr>
          <a:xfrm>
            <a:off x="3352800" y="4648200"/>
            <a:ext cx="5486400" cy="1815882"/>
          </a:xfrm>
          <a:prstGeom prst="rect">
            <a:avLst/>
          </a:prstGeom>
          <a:noFill/>
          <a:ln>
            <a:solidFill>
              <a:schemeClr val="tx1"/>
            </a:solidFill>
          </a:ln>
        </p:spPr>
        <p:txBody>
          <a:bodyPr wrap="square" rtlCol="0">
            <a:spAutoFit/>
          </a:bodyPr>
          <a:lstStyle/>
          <a:p>
            <a:pPr algn="ctr"/>
            <a:r>
              <a:rPr lang="en-CA" sz="1400" dirty="0" smtClean="0">
                <a:latin typeface="Century Gothic" pitchFamily="34" charset="0"/>
              </a:rPr>
              <a:t>Sample Summary of Qualifications</a:t>
            </a:r>
          </a:p>
          <a:p>
            <a:pPr algn="ctr"/>
            <a:endParaRPr lang="en-CA" sz="1400" dirty="0">
              <a:latin typeface="Century Gothic" pitchFamily="34" charset="0"/>
            </a:endParaRPr>
          </a:p>
          <a:p>
            <a:pPr marL="285750" indent="-285750">
              <a:buFont typeface="Arial" pitchFamily="34" charset="0"/>
              <a:buChar char="•"/>
            </a:pPr>
            <a:r>
              <a:rPr lang="en-CA" sz="1200" dirty="0" smtClean="0">
                <a:latin typeface="Century Gothic" pitchFamily="34" charset="0"/>
              </a:rPr>
              <a:t>4 years experience working as a Customer Service Representative</a:t>
            </a:r>
          </a:p>
          <a:p>
            <a:pPr marL="285750" indent="-285750">
              <a:buFont typeface="Arial" pitchFamily="34" charset="0"/>
              <a:buChar char="•"/>
            </a:pPr>
            <a:r>
              <a:rPr lang="en-CA" sz="1200" dirty="0" smtClean="0">
                <a:latin typeface="Century Gothic" pitchFamily="34" charset="0"/>
              </a:rPr>
              <a:t>Certified in Standard First Aid and CPR “C”</a:t>
            </a:r>
          </a:p>
          <a:p>
            <a:pPr marL="285750" indent="-285750">
              <a:buFont typeface="Arial" pitchFamily="34" charset="0"/>
              <a:buChar char="•"/>
            </a:pPr>
            <a:r>
              <a:rPr lang="en-CA" sz="1200" dirty="0" smtClean="0">
                <a:latin typeface="Century Gothic" pitchFamily="34" charset="0"/>
              </a:rPr>
              <a:t>Have demonstrated accuracy in completing cash, debit, and credit transactions</a:t>
            </a:r>
          </a:p>
          <a:p>
            <a:pPr marL="285750" indent="-285750">
              <a:buFont typeface="Arial" pitchFamily="34" charset="0"/>
              <a:buChar char="•"/>
            </a:pPr>
            <a:r>
              <a:rPr lang="en-CA" sz="1200" dirty="0" smtClean="0">
                <a:latin typeface="Century Gothic" pitchFamily="34" charset="0"/>
              </a:rPr>
              <a:t>Am a reliable and punctual employee with a sales oriented attitude</a:t>
            </a:r>
          </a:p>
          <a:p>
            <a:pPr marL="285750" indent="-285750">
              <a:buFont typeface="Arial" pitchFamily="34" charset="0"/>
              <a:buChar char="•"/>
            </a:pPr>
            <a:r>
              <a:rPr lang="en-CA" sz="1200" dirty="0" smtClean="0">
                <a:latin typeface="Century Gothic" pitchFamily="34" charset="0"/>
              </a:rPr>
              <a:t>Fluent in English and French</a:t>
            </a:r>
          </a:p>
        </p:txBody>
      </p:sp>
      <p:pic>
        <p:nvPicPr>
          <p:cNvPr id="4" name="Picture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504605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961232" y="609600"/>
            <a:ext cx="7221537" cy="5638800"/>
          </a:xfrm>
        </p:spPr>
        <p:txBody>
          <a:bodyPr>
            <a:normAutofit/>
          </a:bodyPr>
          <a:lstStyle/>
          <a:p>
            <a:r>
              <a:rPr lang="en-CA" sz="2400" dirty="0" smtClean="0">
                <a:solidFill>
                  <a:srgbClr val="00B050"/>
                </a:solidFill>
                <a:latin typeface="Century Gothic" pitchFamily="34" charset="0"/>
              </a:rPr>
              <a:t>Step #3: Create your Resume</a:t>
            </a:r>
            <a:endParaRPr lang="en-CA" dirty="0" smtClean="0">
              <a:solidFill>
                <a:srgbClr val="00B050"/>
              </a:solidFill>
              <a:latin typeface="Century Gothic" pitchFamily="34" charset="0"/>
            </a:endParaRPr>
          </a:p>
          <a:p>
            <a:pPr eaLnBrk="1" hangingPunct="1"/>
            <a:endParaRPr lang="en-CA" sz="2000" dirty="0" smtClean="0">
              <a:solidFill>
                <a:schemeClr val="tx1">
                  <a:lumMod val="65000"/>
                  <a:lumOff val="35000"/>
                </a:schemeClr>
              </a:solidFill>
              <a:latin typeface="Century Gothic" pitchFamily="34" charset="0"/>
            </a:endParaRPr>
          </a:p>
          <a:p>
            <a:r>
              <a:rPr lang="en-CA" sz="1600" dirty="0" smtClean="0">
                <a:solidFill>
                  <a:schemeClr val="tx1">
                    <a:lumMod val="75000"/>
                    <a:lumOff val="25000"/>
                  </a:schemeClr>
                </a:solidFill>
                <a:latin typeface="Century Gothic" pitchFamily="34" charset="0"/>
              </a:rPr>
              <a:t>Functional, Chronological, and Combination Resumes are the three most commonly seen styles of resume in the job market.</a:t>
            </a:r>
          </a:p>
          <a:p>
            <a:endParaRPr lang="en-CA" sz="1800" dirty="0" smtClean="0">
              <a:solidFill>
                <a:schemeClr val="tx1">
                  <a:lumMod val="50000"/>
                  <a:lumOff val="50000"/>
                </a:schemeClr>
              </a:solidFill>
              <a:latin typeface="Century Gothic" pitchFamily="34" charset="0"/>
            </a:endParaRPr>
          </a:p>
          <a:p>
            <a:pPr algn="l"/>
            <a:r>
              <a:rPr lang="en-CA" sz="1600" u="sng" dirty="0" smtClean="0">
                <a:solidFill>
                  <a:schemeClr val="tx1">
                    <a:lumMod val="75000"/>
                    <a:lumOff val="25000"/>
                  </a:schemeClr>
                </a:solidFill>
                <a:latin typeface="Century Gothic" pitchFamily="34" charset="0"/>
              </a:rPr>
              <a:t>Functional Resumes</a:t>
            </a:r>
          </a:p>
          <a:p>
            <a:pPr algn="l"/>
            <a:r>
              <a:rPr lang="en-CA" sz="1600" dirty="0" smtClean="0">
                <a:solidFill>
                  <a:schemeClr val="tx1">
                    <a:lumMod val="75000"/>
                    <a:lumOff val="25000"/>
                  </a:schemeClr>
                </a:solidFill>
                <a:latin typeface="Century Gothic" pitchFamily="34" charset="0"/>
              </a:rPr>
              <a:t>This style of resume highlights your skills, strengths, and/or accomplishments, and downplays a lack of work experience.</a:t>
            </a:r>
          </a:p>
          <a:p>
            <a:pPr algn="l"/>
            <a:endParaRPr lang="en-CA" sz="1600" dirty="0" smtClean="0">
              <a:solidFill>
                <a:schemeClr val="tx1">
                  <a:lumMod val="75000"/>
                  <a:lumOff val="25000"/>
                </a:schemeClr>
              </a:solidFill>
              <a:latin typeface="Century Gothic" pitchFamily="34" charset="0"/>
            </a:endParaRPr>
          </a:p>
          <a:p>
            <a:pPr algn="l"/>
            <a:r>
              <a:rPr lang="en-CA" sz="1600" u="sng" dirty="0" smtClean="0">
                <a:solidFill>
                  <a:schemeClr val="tx1">
                    <a:lumMod val="75000"/>
                    <a:lumOff val="25000"/>
                  </a:schemeClr>
                </a:solidFill>
                <a:latin typeface="Century Gothic" pitchFamily="34" charset="0"/>
              </a:rPr>
              <a:t>Chronological Resumes</a:t>
            </a:r>
            <a:endParaRPr lang="en-CA" sz="1600" u="sng" dirty="0">
              <a:solidFill>
                <a:schemeClr val="tx1">
                  <a:lumMod val="75000"/>
                  <a:lumOff val="25000"/>
                </a:schemeClr>
              </a:solidFill>
              <a:latin typeface="Century Gothic" pitchFamily="34" charset="0"/>
            </a:endParaRPr>
          </a:p>
          <a:p>
            <a:pPr algn="l"/>
            <a:r>
              <a:rPr lang="en-CA" sz="1600" dirty="0" smtClean="0">
                <a:solidFill>
                  <a:schemeClr val="tx1">
                    <a:lumMod val="75000"/>
                    <a:lumOff val="25000"/>
                  </a:schemeClr>
                </a:solidFill>
                <a:latin typeface="Century Gothic" pitchFamily="34" charset="0"/>
              </a:rPr>
              <a:t>This is the most traditional style of resume that lists your work experience by date; in reverse chronological order (most recent job experience always appearing first).</a:t>
            </a:r>
            <a:endParaRPr lang="en-CA" sz="1600" dirty="0">
              <a:solidFill>
                <a:schemeClr val="tx1">
                  <a:lumMod val="75000"/>
                  <a:lumOff val="25000"/>
                </a:schemeClr>
              </a:solidFill>
              <a:latin typeface="Century Gothic" pitchFamily="34" charset="0"/>
            </a:endParaRPr>
          </a:p>
          <a:p>
            <a:pPr algn="l"/>
            <a:endParaRPr lang="en-CA" sz="1600" dirty="0" smtClean="0">
              <a:solidFill>
                <a:schemeClr val="tx1">
                  <a:lumMod val="75000"/>
                  <a:lumOff val="25000"/>
                </a:schemeClr>
              </a:solidFill>
              <a:latin typeface="Century Gothic" pitchFamily="34" charset="0"/>
            </a:endParaRPr>
          </a:p>
          <a:p>
            <a:pPr algn="l"/>
            <a:r>
              <a:rPr lang="en-CA" sz="1600" u="sng" dirty="0" smtClean="0">
                <a:solidFill>
                  <a:schemeClr val="tx1">
                    <a:lumMod val="75000"/>
                    <a:lumOff val="25000"/>
                  </a:schemeClr>
                </a:solidFill>
                <a:latin typeface="Century Gothic" pitchFamily="34" charset="0"/>
              </a:rPr>
              <a:t>Combination Resumes</a:t>
            </a:r>
            <a:endParaRPr lang="en-CA" sz="1600" u="sng" dirty="0">
              <a:solidFill>
                <a:schemeClr val="tx1">
                  <a:lumMod val="75000"/>
                  <a:lumOff val="25000"/>
                </a:schemeClr>
              </a:solidFill>
              <a:latin typeface="Century Gothic" pitchFamily="34" charset="0"/>
            </a:endParaRPr>
          </a:p>
          <a:p>
            <a:pPr algn="l"/>
            <a:r>
              <a:rPr lang="en-CA" sz="1600" dirty="0" smtClean="0">
                <a:solidFill>
                  <a:schemeClr val="tx1">
                    <a:lumMod val="75000"/>
                    <a:lumOff val="25000"/>
                  </a:schemeClr>
                </a:solidFill>
                <a:latin typeface="Century Gothic" pitchFamily="34" charset="0"/>
              </a:rPr>
              <a:t>This type of resume combines the two styles and includes one or more skills lists, followed by a chronological listing of work experience.</a:t>
            </a:r>
            <a:endParaRPr lang="en-CA" sz="1600" dirty="0">
              <a:solidFill>
                <a:schemeClr val="tx1">
                  <a:lumMod val="75000"/>
                  <a:lumOff val="25000"/>
                </a:schemeClr>
              </a:solidFill>
              <a:latin typeface="Century Gothic" pitchFamily="34" charset="0"/>
            </a:endParaRPr>
          </a:p>
          <a:p>
            <a:pPr algn="l"/>
            <a:endParaRPr lang="en-CA" sz="1600" dirty="0">
              <a:solidFill>
                <a:schemeClr val="tx1">
                  <a:lumMod val="75000"/>
                  <a:lumOff val="25000"/>
                </a:schemeClr>
              </a:solidFill>
              <a:latin typeface="Century Gothic" pitchFamily="34" charset="0"/>
            </a:endParaRPr>
          </a:p>
          <a:p>
            <a:pPr algn="l"/>
            <a:endParaRPr lang="en-CA" sz="1600" dirty="0" smtClean="0">
              <a:solidFill>
                <a:schemeClr val="tx1">
                  <a:lumMod val="65000"/>
                  <a:lumOff val="35000"/>
                </a:schemeClr>
              </a:solidFill>
              <a:latin typeface="Century Gothic" pitchFamily="34" charset="0"/>
            </a:endParaRPr>
          </a:p>
          <a:p>
            <a:pPr marL="342900" indent="-342900" algn="l" eaLnBrk="1" hangingPunct="1">
              <a:buFont typeface="Arial" pitchFamily="34" charset="0"/>
              <a:buChar char="•"/>
            </a:pPr>
            <a:endParaRPr lang="en-CA" sz="2000" dirty="0" smtClean="0">
              <a:solidFill>
                <a:schemeClr val="tx1">
                  <a:lumMod val="65000"/>
                  <a:lumOff val="35000"/>
                </a:schemeClr>
              </a:solidFill>
              <a:latin typeface="Century Gothic" pitchFamily="34" charset="0"/>
            </a:endParaRPr>
          </a:p>
          <a:p>
            <a:pPr eaLnBrk="1" hangingPunct="1"/>
            <a:endParaRPr lang="en-CA" sz="1800" dirty="0" smtClean="0">
              <a:solidFill>
                <a:schemeClr val="tx1">
                  <a:lumMod val="65000"/>
                  <a:lumOff val="35000"/>
                </a:schemeClr>
              </a:solidFill>
              <a:latin typeface="Century Gothic" pitchFamily="34" charset="0"/>
            </a:endParaRP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extLst>
      <p:ext uri="{BB962C8B-B14F-4D97-AF65-F5344CB8AC3E}">
        <p14:creationId xmlns:p14="http://schemas.microsoft.com/office/powerpoint/2010/main" val="504605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24953</TotalTime>
  <Words>4930</Words>
  <Application>Microsoft Office PowerPoint</Application>
  <PresentationFormat>On-screen Show (4:3)</PresentationFormat>
  <Paragraphs>527</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Cover Letters, Resumes, and Interviews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YES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102: Mental Health in the Workplace</dc:title>
  <dc:creator>Marysia Parry</dc:creator>
  <cp:lastModifiedBy>Marysia Parry</cp:lastModifiedBy>
  <cp:revision>136</cp:revision>
  <dcterms:created xsi:type="dcterms:W3CDTF">2016-10-07T14:36:30Z</dcterms:created>
  <dcterms:modified xsi:type="dcterms:W3CDTF">2017-02-08T14:41:37Z</dcterms:modified>
</cp:coreProperties>
</file>