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5"/>
  </p:notesMasterIdLst>
  <p:handoutMasterIdLst>
    <p:handoutMasterId r:id="rId16"/>
  </p:handoutMasterIdLst>
  <p:sldIdLst>
    <p:sldId id="256" r:id="rId2"/>
    <p:sldId id="260" r:id="rId3"/>
    <p:sldId id="282" r:id="rId4"/>
    <p:sldId id="271" r:id="rId5"/>
    <p:sldId id="283" r:id="rId6"/>
    <p:sldId id="273" r:id="rId7"/>
    <p:sldId id="284" r:id="rId8"/>
    <p:sldId id="279" r:id="rId9"/>
    <p:sldId id="286" r:id="rId10"/>
    <p:sldId id="289" r:id="rId11"/>
    <p:sldId id="293" r:id="rId12"/>
    <p:sldId id="291" r:id="rId13"/>
    <p:sldId id="292" r:id="rId14"/>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C000"/>
    <a:srgbClr val="486C00"/>
    <a:srgbClr val="517A00"/>
    <a:srgbClr val="FFDB43"/>
    <a:srgbClr val="FFCC00"/>
    <a:srgbClr val="94DE00"/>
    <a:srgbClr val="669900"/>
    <a:srgbClr val="8C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84" autoAdjust="0"/>
    <p:restoredTop sz="81807" autoAdjust="0"/>
  </p:normalViewPr>
  <p:slideViewPr>
    <p:cSldViewPr>
      <p:cViewPr varScale="1">
        <p:scale>
          <a:sx n="89" d="100"/>
          <a:sy n="89" d="100"/>
        </p:scale>
        <p:origin x="-3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18" y="9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9F997214-FA4A-4FE6-85D4-2FBA62790BD3}" type="datetimeFigureOut">
              <a:rPr lang="en-US"/>
              <a:pPr>
                <a:defRPr/>
              </a:pPr>
              <a:t>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6688D80B-7BA3-49CA-8A2A-F66D85F7613D}" type="slidenum">
              <a:rPr lang="en-US"/>
              <a:pPr>
                <a:defRPr/>
              </a:pPr>
              <a:t>‹#›</a:t>
            </a:fld>
            <a:endParaRPr lang="en-US"/>
          </a:p>
        </p:txBody>
      </p:sp>
    </p:spTree>
    <p:extLst>
      <p:ext uri="{BB962C8B-B14F-4D97-AF65-F5344CB8AC3E}">
        <p14:creationId xmlns:p14="http://schemas.microsoft.com/office/powerpoint/2010/main" val="2945579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4B623B6C-E93D-464D-B370-D4A450FA6C71}" type="datetimeFigureOut">
              <a:rPr lang="en-US"/>
              <a:pPr>
                <a:defRPr/>
              </a:pPr>
              <a:t>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EAFEEC9D-57D5-4F43-8369-C91C8665B1C7}" type="slidenum">
              <a:rPr lang="en-US"/>
              <a:pPr>
                <a:defRPr/>
              </a:pPr>
              <a:t>‹#›</a:t>
            </a:fld>
            <a:endParaRPr lang="en-US"/>
          </a:p>
        </p:txBody>
      </p:sp>
    </p:spTree>
    <p:extLst>
      <p:ext uri="{BB962C8B-B14F-4D97-AF65-F5344CB8AC3E}">
        <p14:creationId xmlns:p14="http://schemas.microsoft.com/office/powerpoint/2010/main" val="19038132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CA" sz="1200" b="1" kern="1200" dirty="0" smtClean="0">
                <a:solidFill>
                  <a:schemeClr val="tx1"/>
                </a:solidFill>
                <a:effectLst/>
                <a:latin typeface="+mn-lt"/>
                <a:ea typeface="+mn-ea"/>
                <a:cs typeface="+mn-cs"/>
              </a:rPr>
              <a:t>On</a:t>
            </a:r>
            <a:r>
              <a:rPr lang="en-CA" sz="1200" b="1" kern="1200" baseline="0" dirty="0" smtClean="0">
                <a:solidFill>
                  <a:schemeClr val="tx1"/>
                </a:solidFill>
                <a:effectLst/>
                <a:latin typeface="+mn-lt"/>
                <a:ea typeface="+mn-ea"/>
                <a:cs typeface="+mn-cs"/>
              </a:rPr>
              <a:t> this slide</a:t>
            </a:r>
            <a:r>
              <a:rPr lang="en-CA" sz="1200" kern="1200" baseline="0" dirty="0" smtClean="0">
                <a:solidFill>
                  <a:schemeClr val="tx1"/>
                </a:solidFill>
                <a:effectLst/>
                <a:latin typeface="+mn-lt"/>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CA" sz="1200" kern="1200" dirty="0" smtClean="0">
                <a:solidFill>
                  <a:schemeClr val="tx1"/>
                </a:solidFill>
                <a:effectLst/>
                <a:latin typeface="+mn-lt"/>
                <a:ea typeface="+mn-ea"/>
                <a:cs typeface="+mn-cs"/>
              </a:rPr>
              <a:t>Spend the first 10/20 minutes of the workshop having everyone introduce one another and engaging them in a quick “ice breaker” game.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CA" sz="1200" b="1" kern="1200" dirty="0" smtClean="0">
                <a:solidFill>
                  <a:schemeClr val="tx1"/>
                </a:solidFill>
                <a:effectLst/>
                <a:latin typeface="+mn-lt"/>
                <a:ea typeface="+mn-ea"/>
                <a:cs typeface="+mn-cs"/>
              </a:rPr>
              <a:t>Things</a:t>
            </a:r>
            <a:r>
              <a:rPr lang="en-CA" sz="1200" b="1" kern="1200" baseline="0" dirty="0" smtClean="0">
                <a:solidFill>
                  <a:schemeClr val="tx1"/>
                </a:solidFill>
                <a:effectLst/>
                <a:latin typeface="+mn-lt"/>
                <a:ea typeface="+mn-ea"/>
                <a:cs typeface="+mn-cs"/>
              </a:rPr>
              <a:t> to Note</a:t>
            </a:r>
            <a:r>
              <a:rPr lang="en-CA" sz="1200" b="0" kern="1200" baseline="0" dirty="0" smtClean="0">
                <a:solidFill>
                  <a:schemeClr val="tx1"/>
                </a:solidFill>
                <a:effectLst/>
                <a:latin typeface="+mn-lt"/>
                <a:ea typeface="+mn-ea"/>
                <a:cs typeface="+mn-cs"/>
              </a:rPr>
              <a:t>:</a:t>
            </a:r>
            <a:endParaRPr lang="en-CA" sz="1200" b="1"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CA" sz="1200" kern="1200" dirty="0" smtClean="0">
                <a:solidFill>
                  <a:schemeClr val="tx1"/>
                </a:solidFill>
                <a:effectLst/>
                <a:latin typeface="+mn-lt"/>
                <a:ea typeface="+mn-ea"/>
                <a:cs typeface="+mn-cs"/>
              </a:rPr>
              <a:t>Having a welcome activity that</a:t>
            </a:r>
            <a:r>
              <a:rPr lang="en-CA" sz="1200" kern="1200" baseline="0" dirty="0" smtClean="0">
                <a:solidFill>
                  <a:schemeClr val="tx1"/>
                </a:solidFill>
                <a:effectLst/>
                <a:latin typeface="+mn-lt"/>
                <a:ea typeface="+mn-ea"/>
                <a:cs typeface="+mn-cs"/>
              </a:rPr>
              <a:t> encourages the youth to share a little about themselves </a:t>
            </a:r>
            <a:r>
              <a:rPr lang="en-CA" sz="1200" kern="1200" dirty="0" smtClean="0">
                <a:solidFill>
                  <a:schemeClr val="tx1"/>
                </a:solidFill>
                <a:effectLst/>
                <a:latin typeface="+mn-lt"/>
                <a:ea typeface="+mn-ea"/>
                <a:cs typeface="+mn-cs"/>
              </a:rPr>
              <a:t>will create a sense of openness/inclusion and make youth more comfortable with one another.</a:t>
            </a:r>
            <a:r>
              <a:rPr lang="en-CA" sz="1200" kern="1200" baseline="0" dirty="0" smtClean="0">
                <a:solidFill>
                  <a:schemeClr val="tx1"/>
                </a:solidFill>
                <a:effectLst/>
                <a:latin typeface="+mn-lt"/>
                <a:ea typeface="+mn-ea"/>
                <a:cs typeface="+mn-cs"/>
              </a:rPr>
              <a:t> Having an open and inclusive environment is important for all workshops as it will allow youth to feel safe in asking</a:t>
            </a:r>
            <a:r>
              <a:rPr lang="en-CA" sz="1200" kern="1200" dirty="0" smtClean="0">
                <a:solidFill>
                  <a:schemeClr val="tx1"/>
                </a:solidFill>
                <a:effectLst/>
                <a:latin typeface="+mn-lt"/>
                <a:ea typeface="+mn-ea"/>
                <a:cs typeface="+mn-cs"/>
              </a:rPr>
              <a:t> questions and in partaking</a:t>
            </a:r>
            <a:r>
              <a:rPr lang="en-CA" sz="1200" kern="1200" baseline="0" dirty="0" smtClean="0">
                <a:solidFill>
                  <a:schemeClr val="tx1"/>
                </a:solidFill>
                <a:effectLst/>
                <a:latin typeface="+mn-lt"/>
                <a:ea typeface="+mn-ea"/>
                <a:cs typeface="+mn-cs"/>
              </a:rPr>
              <a:t> in discussions </a:t>
            </a:r>
            <a:r>
              <a:rPr lang="en-CA" sz="1200" kern="1200" dirty="0" smtClean="0">
                <a:solidFill>
                  <a:schemeClr val="tx1"/>
                </a:solidFill>
                <a:effectLst/>
                <a:latin typeface="+mn-lt"/>
                <a:ea typeface="+mn-ea"/>
                <a:cs typeface="+mn-cs"/>
              </a:rPr>
              <a:t>throughout the remainder of not</a:t>
            </a:r>
            <a:r>
              <a:rPr lang="en-CA" sz="1200" kern="1200" baseline="0" dirty="0" smtClean="0">
                <a:solidFill>
                  <a:schemeClr val="tx1"/>
                </a:solidFill>
                <a:effectLst/>
                <a:latin typeface="+mn-lt"/>
                <a:ea typeface="+mn-ea"/>
                <a:cs typeface="+mn-cs"/>
              </a:rPr>
              <a:t> only this workshop but also throughout the rest of the </a:t>
            </a:r>
            <a:r>
              <a:rPr lang="en-CA" sz="1200" kern="1200" dirty="0" smtClean="0">
                <a:solidFill>
                  <a:schemeClr val="tx1"/>
                </a:solidFill>
                <a:effectLst/>
                <a:latin typeface="+mn-lt"/>
                <a:ea typeface="+mn-ea"/>
                <a:cs typeface="+mn-cs"/>
              </a:rPr>
              <a:t>pre-employment training period.</a:t>
            </a:r>
            <a:endParaRPr lang="en-US" sz="1200" kern="1200" dirty="0" smtClean="0">
              <a:solidFill>
                <a:schemeClr val="tx1"/>
              </a:solidFill>
              <a:effectLst/>
              <a:latin typeface="+mn-lt"/>
              <a:ea typeface="+mn-ea"/>
              <a:cs typeface="+mn-cs"/>
            </a:endParaRPr>
          </a:p>
          <a:p>
            <a:pPr>
              <a:spcBef>
                <a:spcPct val="0"/>
              </a:spcBef>
            </a:pPr>
            <a:endParaRPr 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0E1848-B4E8-43BC-903E-C917AED9B6F5}"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b="0" dirty="0" smtClean="0"/>
              <a:t>Individually, have youth brainstorm what a positive work</a:t>
            </a:r>
            <a:r>
              <a:rPr lang="en-CA" b="0" baseline="0" dirty="0" smtClean="0"/>
              <a:t> environment would look like to them. Encourage them to think about peer relationship, office environment, work style, etc. After about 5 minutes, have participants find a partner and encourage them to share what their positive work environments look like to each other. Have them think about what their partner presents/discusses… have they thought of any ideas that they had not? After discussing are there any additional attributes they would like to add to their list? If so, have them write them down! </a:t>
            </a:r>
          </a:p>
          <a:p>
            <a:pPr>
              <a:spcBef>
                <a:spcPct val="0"/>
              </a:spcBef>
            </a:pPr>
            <a:r>
              <a:rPr lang="en-CA" b="0" baseline="0" dirty="0" smtClean="0"/>
              <a:t>Come back together as a group and have each youth share one or two thoughts. Jot these down on a white board/chalk board/chart paper.</a:t>
            </a:r>
            <a:endParaRPr lang="en-CA" b="0" dirty="0" smtClean="0"/>
          </a:p>
          <a:p>
            <a:pPr>
              <a:spcBef>
                <a:spcPct val="0"/>
              </a:spcBef>
            </a:pPr>
            <a:endParaRPr lang="en-CA" b="0" dirty="0" smtClean="0"/>
          </a:p>
          <a:p>
            <a:pPr>
              <a:spcBef>
                <a:spcPct val="0"/>
              </a:spcBef>
            </a:pPr>
            <a:r>
              <a:rPr lang="en-CA" b="1" dirty="0" smtClean="0"/>
              <a:t>Questions to Ask</a:t>
            </a:r>
            <a:r>
              <a:rPr lang="en-CA" b="0" dirty="0" smtClean="0"/>
              <a:t>:</a:t>
            </a:r>
          </a:p>
          <a:p>
            <a:pPr>
              <a:spcBef>
                <a:spcPct val="0"/>
              </a:spcBef>
            </a:pPr>
            <a:r>
              <a:rPr lang="en-CA" b="0" baseline="0" dirty="0" smtClean="0"/>
              <a:t>What has made you enjoy coming to work in the past?</a:t>
            </a:r>
          </a:p>
          <a:p>
            <a:pPr>
              <a:spcBef>
                <a:spcPct val="0"/>
              </a:spcBef>
            </a:pPr>
            <a:r>
              <a:rPr lang="en-CA" b="0" baseline="0" dirty="0" smtClean="0"/>
              <a:t>What, if anything, could have made work a more positive place/experience for you?</a:t>
            </a:r>
            <a:endParaRPr lang="en-CA" b="1" dirty="0" smtClean="0"/>
          </a:p>
          <a:p>
            <a:pPr>
              <a:spcBef>
                <a:spcPct val="0"/>
              </a:spcBef>
            </a:pPr>
            <a:endParaRPr lang="en-CA" dirty="0" smtClean="0"/>
          </a:p>
          <a:p>
            <a:pPr>
              <a:spcBef>
                <a:spcPct val="0"/>
              </a:spcBef>
            </a:pPr>
            <a:endParaRPr lang="en-CA" dirty="0" smtClean="0"/>
          </a:p>
          <a:p>
            <a:pPr>
              <a:spcBef>
                <a:spcPct val="0"/>
              </a:spcBef>
            </a:pPr>
            <a:r>
              <a:rPr lang="en-CA" b="1" dirty="0" smtClean="0"/>
              <a:t>Things</a:t>
            </a:r>
            <a:r>
              <a:rPr lang="en-CA" b="1" baseline="0" dirty="0" smtClean="0"/>
              <a:t> to </a:t>
            </a:r>
            <a:r>
              <a:rPr lang="en-CA" b="0" baseline="0" dirty="0" smtClean="0"/>
              <a:t>Note:</a:t>
            </a:r>
          </a:p>
          <a:p>
            <a:pPr>
              <a:spcBef>
                <a:spcPct val="0"/>
              </a:spcBef>
            </a:pPr>
            <a:r>
              <a:rPr lang="en-CA" b="0" dirty="0" smtClean="0"/>
              <a:t>The</a:t>
            </a:r>
            <a:r>
              <a:rPr lang="en-CA" dirty="0" smtClean="0"/>
              <a:t> discussion/answers from this slide will give you, as the career counsellor, insight into what a successful work environment may look like for each of the youth in the group. Try to take notes and think of the types of jobs or potential accommodations that an employer could make</a:t>
            </a:r>
            <a:r>
              <a:rPr lang="en-CA" baseline="0" dirty="0" smtClean="0"/>
              <a:t> to </a:t>
            </a:r>
            <a:r>
              <a:rPr lang="en-CA" dirty="0" smtClean="0"/>
              <a:t>make these positive work environments become a reality.</a:t>
            </a: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00C660-D98A-4E9C-BC63-5E5F61B3B2EB}"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b="0" dirty="0" smtClean="0"/>
              <a:t>Workplace </a:t>
            </a:r>
            <a:r>
              <a:rPr lang="en-CA" dirty="0" smtClean="0"/>
              <a:t>stress is a reality for everyone – a reality</a:t>
            </a:r>
            <a:r>
              <a:rPr lang="en-CA" baseline="0" dirty="0" smtClean="0"/>
              <a:t> that is important to acknowledge</a:t>
            </a:r>
            <a:r>
              <a:rPr lang="en-CA" dirty="0" smtClean="0"/>
              <a:t>. On this slide,</a:t>
            </a:r>
            <a:r>
              <a:rPr lang="en-CA" baseline="0" dirty="0" smtClean="0"/>
              <a:t> encourage</a:t>
            </a:r>
            <a:r>
              <a:rPr lang="en-CA" dirty="0" smtClean="0"/>
              <a:t> participants to discuss the many different parts of a job/work environment that may/have caused THEM stress. Have them write down all potentially</a:t>
            </a:r>
            <a:r>
              <a:rPr lang="en-CA" baseline="0" dirty="0" smtClean="0"/>
              <a:t> stressful workplace triggers on a sheet of paper (this will be used/referenced in the next slide).</a:t>
            </a:r>
            <a:endParaRPr lang="en-CA" dirty="0" smtClean="0"/>
          </a:p>
          <a:p>
            <a:pPr>
              <a:spcBef>
                <a:spcPct val="0"/>
              </a:spcBef>
            </a:pPr>
            <a:endParaRPr lang="en-CA" dirty="0" smtClean="0"/>
          </a:p>
          <a:p>
            <a:pPr>
              <a:spcBef>
                <a:spcPct val="0"/>
              </a:spcBef>
            </a:pPr>
            <a:r>
              <a:rPr lang="en-CA" b="1" dirty="0" smtClean="0"/>
              <a:t>Questions to Ask</a:t>
            </a:r>
            <a:r>
              <a:rPr lang="en-CA" dirty="0" smtClean="0"/>
              <a:t>:</a:t>
            </a:r>
          </a:p>
          <a:p>
            <a:pPr>
              <a:spcBef>
                <a:spcPct val="0"/>
              </a:spcBef>
            </a:pPr>
            <a:r>
              <a:rPr lang="en-CA" dirty="0" smtClean="0"/>
              <a:t>Has</a:t>
            </a:r>
            <a:r>
              <a:rPr lang="en-CA" baseline="0" dirty="0" smtClean="0"/>
              <a:t> there been a time when you felt stressed at work? What factors were contributing to that stress?</a:t>
            </a:r>
          </a:p>
          <a:p>
            <a:pPr>
              <a:spcBef>
                <a:spcPct val="0"/>
              </a:spcBef>
            </a:pPr>
            <a:r>
              <a:rPr lang="en-CA" baseline="0" dirty="0" smtClean="0"/>
              <a:t>Do you have any known workplace “triggers” that could cause you stress/negatively affect your mental health? If so, what are they?</a:t>
            </a:r>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3C2D0E-8EEB-4CA3-A205-DC87B857066F}"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Have participants create a chart on</a:t>
            </a:r>
            <a:r>
              <a:rPr lang="en-CA" baseline="0" dirty="0" smtClean="0"/>
              <a:t> a sheet of paper just like the slide above. Using their developed list of potential workplace “triggers” have the participants place each “trigger” in one of the two </a:t>
            </a:r>
            <a:r>
              <a:rPr lang="en-CA" dirty="0" smtClean="0"/>
              <a:t>categories: “What Can I Control?” and “What Can’t I Control?”. Give them 5-10 minutes to do so.</a:t>
            </a:r>
          </a:p>
          <a:p>
            <a:pPr>
              <a:spcBef>
                <a:spcPct val="0"/>
              </a:spcBef>
            </a:pPr>
            <a:r>
              <a:rPr lang="en-CA" dirty="0" smtClean="0"/>
              <a:t>Come</a:t>
            </a:r>
            <a:r>
              <a:rPr lang="en-CA" baseline="0" dirty="0" smtClean="0"/>
              <a:t> back together as a group and </a:t>
            </a:r>
            <a:r>
              <a:rPr lang="en-CA" dirty="0" smtClean="0"/>
              <a:t>discuss some</a:t>
            </a:r>
            <a:r>
              <a:rPr lang="en-CA" baseline="0" dirty="0" smtClean="0"/>
              <a:t> of the factors they had listed and where they placed them (try to have each participant share at least one from each category). Why did they choose to place each “trigger” in that particular category? As a facilitator do you agree? If not, take time to discuss – some youth may not be thinking about potential accommodations that can be made or workplace factors that can be easily changed.</a:t>
            </a:r>
            <a:endParaRPr lang="en-CA" dirty="0" smtClean="0"/>
          </a:p>
          <a:p>
            <a:pPr>
              <a:spcBef>
                <a:spcPct val="0"/>
              </a:spcBef>
            </a:pPr>
            <a:r>
              <a:rPr lang="en-CA" dirty="0" smtClean="0"/>
              <a:t>Take the time to specifically acknowledge the “What Can I Not Control?” list. Talk about the reality of how some processes/procedures in the work environment may not be able to be changed BUT that there are external supports that can help them deal with these stresses and support them in maintaining mental health wellness (setting-up for the next slide).</a:t>
            </a:r>
          </a:p>
          <a:p>
            <a:pPr>
              <a:spcBef>
                <a:spcPct val="0"/>
              </a:spcBef>
            </a:pPr>
            <a:endParaRPr lang="en-CA" dirty="0" smtClean="0"/>
          </a:p>
          <a:p>
            <a:pPr>
              <a:spcBef>
                <a:spcPct val="0"/>
              </a:spcBef>
            </a:pPr>
            <a:r>
              <a:rPr lang="en-CA" b="1" dirty="0" smtClean="0"/>
              <a:t>Questions to Ask</a:t>
            </a:r>
            <a:r>
              <a:rPr lang="en-CA" b="0" dirty="0" smtClean="0"/>
              <a:t>:</a:t>
            </a:r>
          </a:p>
          <a:p>
            <a:pPr>
              <a:spcBef>
                <a:spcPct val="0"/>
              </a:spcBef>
            </a:pPr>
            <a:r>
              <a:rPr lang="en-CA" b="0" dirty="0" smtClean="0"/>
              <a:t>What</a:t>
            </a:r>
            <a:r>
              <a:rPr lang="en-CA" b="0" baseline="0" dirty="0" smtClean="0"/>
              <a:t> workplace stressors did you place in each category? Why did you place them there?</a:t>
            </a:r>
          </a:p>
          <a:p>
            <a:pPr>
              <a:spcBef>
                <a:spcPct val="0"/>
              </a:spcBef>
            </a:pPr>
            <a:endParaRPr lang="en-CA" b="0" baseline="0" dirty="0" smtClean="0"/>
          </a:p>
          <a:p>
            <a:pPr>
              <a:spcBef>
                <a:spcPct val="0"/>
              </a:spcBef>
            </a:pPr>
            <a:r>
              <a:rPr lang="en-CA" b="1" baseline="0" dirty="0" smtClean="0"/>
              <a:t>Things to Note</a:t>
            </a:r>
            <a:r>
              <a:rPr lang="en-CA" b="0" baseline="0" dirty="0" smtClean="0"/>
              <a:t>:</a:t>
            </a:r>
          </a:p>
          <a:p>
            <a:pPr>
              <a:spcBef>
                <a:spcPct val="0"/>
              </a:spcBef>
            </a:pPr>
            <a:r>
              <a:rPr lang="en-CA" b="0" baseline="0" dirty="0" smtClean="0"/>
              <a:t>Workplace accommodations will be covered in a later workshop. If this workshop is being completed independently of the others, take the time to also discuss the stressors that the participants placed in the “What Can I Control?” list by talking about managing personal behaviours/accommodations as well as potential workplace accommodations.</a:t>
            </a:r>
            <a:endParaRPr lang="en-CA" b="1" baseline="0"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E53DFE-A0A9-41B0-B4B8-16C4A98202BC}"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b="0" dirty="0" smtClean="0"/>
              <a:t>As</a:t>
            </a:r>
            <a:r>
              <a:rPr lang="en-CA" dirty="0" smtClean="0"/>
              <a:t> a group, develop a list of resources that exist in both the greater community as well as their own personal community that they could use as sources of support for their mental health wellness. </a:t>
            </a:r>
          </a:p>
          <a:p>
            <a:pPr marL="0" marR="0" indent="0" algn="l" defTabSz="914400" rtl="0" eaLnBrk="1" fontAlgn="base" latinLnBrk="0" hangingPunct="1">
              <a:lnSpc>
                <a:spcPct val="100000"/>
              </a:lnSpc>
              <a:spcBef>
                <a:spcPct val="0"/>
              </a:spcBef>
              <a:spcAft>
                <a:spcPct val="0"/>
              </a:spcAft>
              <a:buClrTx/>
              <a:buSzTx/>
              <a:buFontTx/>
              <a:buNone/>
              <a:tabLst/>
              <a:defRPr/>
            </a:pPr>
            <a:r>
              <a:rPr lang="en-CA" dirty="0" smtClean="0"/>
              <a:t>Conclude workshop by having all youth identify and write down three things/resources they will include in their network of support, why they have identified these as ways to help them manage/maintain their mental wellness, and how they will integrate them into their daily lives.</a:t>
            </a:r>
          </a:p>
          <a:p>
            <a:pPr>
              <a:spcBef>
                <a:spcPct val="0"/>
              </a:spcBef>
            </a:pPr>
            <a:endParaRPr lang="en-CA" dirty="0" smtClean="0"/>
          </a:p>
          <a:p>
            <a:pPr>
              <a:spcBef>
                <a:spcPct val="0"/>
              </a:spcBef>
            </a:pPr>
            <a:r>
              <a:rPr lang="en-CA" b="1" dirty="0" smtClean="0"/>
              <a:t>Things to Note</a:t>
            </a:r>
            <a:r>
              <a:rPr lang="en-CA" b="0" dirty="0" smtClean="0"/>
              <a:t>:</a:t>
            </a:r>
            <a:endParaRPr lang="en-CA" b="1" dirty="0" smtClean="0"/>
          </a:p>
          <a:p>
            <a:pPr>
              <a:spcBef>
                <a:spcPct val="0"/>
              </a:spcBef>
            </a:pPr>
            <a:r>
              <a:rPr lang="en-CA" dirty="0" smtClean="0"/>
              <a:t>In this section it is important to talk about the benefits of a healthy lifestyle (aka being active and eating well [resource to distribute in lesson plan]) as well as the importance of creating a support system (friends, family, career counsellor, etc.) that they can call upon when feeling stressed or when they notice symptoms of mental illness “relapses”. Have all youth write these down.</a:t>
            </a:r>
          </a:p>
          <a:p>
            <a:pPr>
              <a:spcBef>
                <a:spcPct val="0"/>
              </a:spcBef>
            </a:pPr>
            <a:endParaRPr lang="en-CA" dirty="0" smtClean="0"/>
          </a:p>
          <a:p>
            <a:pPr>
              <a:spcBef>
                <a:spcPct val="0"/>
              </a:spcBef>
            </a:pPr>
            <a:r>
              <a:rPr lang="en-CA" b="1" dirty="0" smtClean="0"/>
              <a:t>Resources to Distribute:</a:t>
            </a:r>
          </a:p>
          <a:p>
            <a:pPr>
              <a:spcBef>
                <a:spcPct val="0"/>
              </a:spcBef>
            </a:pPr>
            <a:r>
              <a:rPr lang="en-CA" dirty="0" smtClean="0"/>
              <a:t>Distribute the </a:t>
            </a:r>
            <a:r>
              <a:rPr lang="en-CA" i="1" dirty="0" smtClean="0"/>
              <a:t>Resources in MY Community  </a:t>
            </a:r>
            <a:r>
              <a:rPr lang="en-CA" i="0" dirty="0" smtClean="0"/>
              <a:t>(Appendix C:1) </a:t>
            </a:r>
            <a:r>
              <a:rPr lang="en-CA" dirty="0" smtClean="0"/>
              <a:t>resource. Please note that you will have needed</a:t>
            </a:r>
            <a:r>
              <a:rPr lang="en-CA" baseline="0" dirty="0" smtClean="0"/>
              <a:t> to fill-in this resource as the facilitator prior to this session by adding local support services to the sheet.</a:t>
            </a:r>
            <a:endParaRPr lang="en-CA"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5C68F5-9562-4E3E-BBCA-587FC0078CA9}" type="slidenum">
              <a:rPr lang="en-US"/>
              <a:pPr eaLnBrk="1" hangingPunct="1"/>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On This Slide</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As a group, list all of the barriers the participants have experienced when trying to access/gain employment in the past. List them on a white board, chalk board, or sheet of chart paper for reference. </a:t>
            </a:r>
            <a:endParaRPr lang="en-US" sz="1200" u="none" strike="noStrike" dirty="0" smtClean="0">
              <a:effectLst/>
            </a:endParaRPr>
          </a:p>
          <a:p>
            <a:r>
              <a:rPr lang="en-US" sz="1200" kern="1200" dirty="0" smtClean="0">
                <a:solidFill>
                  <a:schemeClr val="tx1"/>
                </a:solidFill>
                <a:effectLst/>
                <a:latin typeface="+mn-lt"/>
                <a:ea typeface="+mn-ea"/>
                <a:cs typeface="+mn-cs"/>
              </a:rPr>
              <a:t>Some examples of things youth may say, include: stigma, lack of motivation, or anxiety.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Questions to Ask</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What have been some of your greatest challenges when trying to access employment? </a:t>
            </a:r>
            <a:endParaRPr lang="en-US" sz="1200" u="none" strike="noStrike" dirty="0" smtClean="0">
              <a:effectLst/>
            </a:endParaRPr>
          </a:p>
          <a:p>
            <a:pPr lvl="0"/>
            <a:r>
              <a:rPr lang="en-US" sz="1200" u="none" strike="noStrike" kern="1200" dirty="0" smtClean="0">
                <a:solidFill>
                  <a:schemeClr val="tx1"/>
                </a:solidFill>
                <a:effectLst/>
                <a:latin typeface="+mn-lt"/>
                <a:ea typeface="+mn-ea"/>
                <a:cs typeface="+mn-cs"/>
              </a:rPr>
              <a:t>How have these challenges affected your job search?</a:t>
            </a:r>
            <a:endParaRPr lang="en-US" sz="1200" u="none" strike="noStrike" dirty="0">
              <a:effectLst/>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B3AEE8-2A31-4068-A7C5-1F6FD27B1CC3}" type="slidenum">
              <a:rPr lang="en-US"/>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On This Slide</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In pairs, have the group make a list all of the challenges they have experienced with their mental health when working in the past. </a:t>
            </a:r>
            <a:endParaRPr lang="en-US" u="none" strike="noStrike" dirty="0" smtClean="0">
              <a:effectLst/>
            </a:endParaRPr>
          </a:p>
          <a:p>
            <a:r>
              <a:rPr lang="en-US" sz="1200" kern="1200" dirty="0" smtClean="0">
                <a:solidFill>
                  <a:schemeClr val="tx1"/>
                </a:solidFill>
                <a:effectLst/>
                <a:latin typeface="+mn-lt"/>
                <a:ea typeface="+mn-ea"/>
                <a:cs typeface="+mn-cs"/>
              </a:rPr>
              <a:t>Examples may include: stigma, lack of motivation, side effects of medication, stress from workplace demands, or social anxiety just to name a few.</a:t>
            </a:r>
          </a:p>
          <a:p>
            <a:pPr lvl="0"/>
            <a:r>
              <a:rPr lang="en-US" sz="1200" u="none" strike="noStrike" kern="1200" dirty="0" smtClean="0">
                <a:solidFill>
                  <a:schemeClr val="tx1"/>
                </a:solidFill>
                <a:effectLst/>
                <a:latin typeface="+mn-lt"/>
                <a:ea typeface="+mn-ea"/>
                <a:cs typeface="+mn-cs"/>
              </a:rPr>
              <a:t>Come back together as a group and share.</a:t>
            </a:r>
          </a:p>
          <a:p>
            <a:pPr lvl="0"/>
            <a:endParaRPr lang="en-US" u="none" strike="noStrike" dirty="0" smtClean="0">
              <a:effectLst/>
            </a:endParaRPr>
          </a:p>
          <a:p>
            <a:r>
              <a:rPr lang="en-US" sz="1200" b="1" kern="1200" dirty="0" smtClean="0">
                <a:solidFill>
                  <a:schemeClr val="tx1"/>
                </a:solidFill>
                <a:effectLst/>
                <a:latin typeface="+mn-lt"/>
                <a:ea typeface="+mn-ea"/>
                <a:cs typeface="+mn-cs"/>
              </a:rPr>
              <a:t>Questions to Ask</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What have been some of the biggest challenges you have faced with your work in the past - either with your workplace, coworkers, or job requirements?</a:t>
            </a:r>
            <a:endParaRPr lang="en-US" u="none" strike="noStrike" dirty="0" smtClean="0">
              <a:effectLst/>
            </a:endParaRPr>
          </a:p>
          <a:p>
            <a:pPr lvl="0"/>
            <a:r>
              <a:rPr lang="en-US" sz="1200" u="none" strike="noStrike" kern="1200" dirty="0" smtClean="0">
                <a:solidFill>
                  <a:schemeClr val="tx1"/>
                </a:solidFill>
                <a:effectLst/>
                <a:latin typeface="+mn-lt"/>
                <a:ea typeface="+mn-ea"/>
                <a:cs typeface="+mn-cs"/>
              </a:rPr>
              <a:t>How did these affect your ability to fulfill your job requirements? What about your motivation to work?</a:t>
            </a:r>
            <a:endParaRPr lang="en-US" u="none" strike="noStrike" dirty="0" smtClean="0">
              <a:effectLst/>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Things to Note</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It is important that as youth bring up challenges that they have had in past workplaces that you, as the Employment Service Worker for these youth, take notes so that you can begin to identify some of the factors in the workplace that negatively affect your clients’ mental health.</a:t>
            </a:r>
            <a:endParaRPr lang="en-US" u="none" strike="noStrike" dirty="0" smtClean="0">
              <a:effectLst/>
            </a:endParaRPr>
          </a:p>
          <a:p>
            <a:pPr lvl="0"/>
            <a:r>
              <a:rPr lang="en-US" sz="1200" u="none" strike="noStrike" kern="1200" dirty="0" smtClean="0">
                <a:solidFill>
                  <a:schemeClr val="tx1"/>
                </a:solidFill>
                <a:effectLst/>
                <a:latin typeface="+mn-lt"/>
                <a:ea typeface="+mn-ea"/>
                <a:cs typeface="+mn-cs"/>
              </a:rPr>
              <a:t>It is also important that you use positive language/phrasing at all times. As the youth are addressing challenges and potentially sharing stories of past negative work experiences, it is up to you as the facilitator to show the youth how those negative experiences can help them find employment/jobs that are better suited to their needs.</a:t>
            </a:r>
            <a:endParaRPr lang="en-US" u="none" strike="noStrike" dirty="0" smtClean="0">
              <a:effectLst/>
            </a:endParaRPr>
          </a:p>
          <a:p>
            <a:pPr>
              <a:spcBef>
                <a:spcPct val="0"/>
              </a:spcBef>
            </a:pP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7BF485-FD91-49B3-BAC7-6B9342FE55DE}"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On This Slide</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As a group, discuss how these experiences/challenges have impacted their mental health. Have they caused symptoms of their mental illness to re-surface? Have they triggered any new mental health symptoms? Have they affected their mental health in other ways? If so, how?</a:t>
            </a:r>
            <a:endParaRPr lang="en-US" u="none" strike="noStrike" dirty="0" smtClean="0">
              <a:effectLst/>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Things to Note</a:t>
            </a:r>
            <a:r>
              <a:rPr lang="en-US" sz="1200" kern="1200" dirty="0" smtClean="0">
                <a:solidFill>
                  <a:schemeClr val="tx1"/>
                </a:solidFill>
                <a:effectLst/>
                <a:latin typeface="+mn-lt"/>
                <a:ea typeface="+mn-ea"/>
                <a:cs typeface="+mn-cs"/>
              </a:rPr>
              <a:t>:</a:t>
            </a:r>
          </a:p>
          <a:p>
            <a:pPr lvl="0"/>
            <a:r>
              <a:rPr lang="en-US" sz="1200" u="none" strike="noStrike" kern="1200" dirty="0" smtClean="0">
                <a:solidFill>
                  <a:schemeClr val="tx1"/>
                </a:solidFill>
                <a:effectLst/>
                <a:latin typeface="+mn-lt"/>
                <a:ea typeface="+mn-ea"/>
                <a:cs typeface="+mn-cs"/>
              </a:rPr>
              <a:t>Having the participants be able to identify workplace challenges and how they affect their mental illness is extremely important for the success of their future employment. If youth are able to identify challenges that have a negative effect on their mental health they will be able to create “action plans” to help them better deal with these situations in the future (this will be discussed in the next workshop) and potentially even help them tailor their job search to positions that do not require them to do tasks that they find negatively affect their mental health (example: speaking in front of large groups of people).</a:t>
            </a:r>
            <a:endParaRPr lang="en-US" u="none" strike="noStrike" dirty="0">
              <a:effectLst/>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C68F39-3F94-4CE9-826F-5596E14F5093}"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p>
          <a:p>
            <a:pPr>
              <a:spcBef>
                <a:spcPct val="0"/>
              </a:spcBef>
            </a:pPr>
            <a:r>
              <a:rPr lang="en-CA" dirty="0" smtClean="0"/>
              <a:t>After</a:t>
            </a:r>
            <a:r>
              <a:rPr lang="en-CA" baseline="0" dirty="0" smtClean="0"/>
              <a:t> having discussed some of the personal challenges that your group participants have experienced, use </a:t>
            </a:r>
            <a:r>
              <a:rPr lang="en-CA" dirty="0" smtClean="0"/>
              <a:t>this slide to review some of the most commonly referenced barriers/challenges when seeking/maintaining employment for those living with mental illness</a:t>
            </a:r>
            <a:r>
              <a:rPr lang="en-CA" smtClean="0"/>
              <a:t>. </a:t>
            </a:r>
            <a:endParaRPr lang="en-CA" smtClean="0"/>
          </a:p>
          <a:p>
            <a:pPr>
              <a:spcBef>
                <a:spcPct val="0"/>
              </a:spcBef>
            </a:pPr>
            <a:r>
              <a:rPr lang="en-CA" smtClean="0"/>
              <a:t>While </a:t>
            </a:r>
            <a:r>
              <a:rPr lang="en-CA" dirty="0" smtClean="0"/>
              <a:t>reviewing this slide it is important to note that </a:t>
            </a:r>
            <a:r>
              <a:rPr lang="en-CA" baseline="0" dirty="0" smtClean="0"/>
              <a:t>while these are barriers/challenges named by those by those living with mental health, barriers/challenges in the workplace are things that EVERYONE experiences – mental health issues or not. Use this slide to normalize the fact that all people face challenges at work and finding solutions to these challenges is something that all people must do. As people living with mental health issues the challenges that they face may just be different/more unique than others.</a:t>
            </a:r>
            <a:endParaRPr lang="en-CA" dirty="0" smtClean="0"/>
          </a:p>
          <a:p>
            <a:pPr>
              <a:spcBef>
                <a:spcPct val="0"/>
              </a:spcBef>
            </a:pPr>
            <a:endParaRPr lang="en-CA" dirty="0" smtClean="0"/>
          </a:p>
          <a:p>
            <a:pPr>
              <a:spcBef>
                <a:spcPct val="0"/>
              </a:spcBef>
            </a:pPr>
            <a:r>
              <a:rPr lang="en-CA" b="1" dirty="0" smtClean="0"/>
              <a:t>Things</a:t>
            </a:r>
            <a:r>
              <a:rPr lang="en-CA" b="1" baseline="0" dirty="0" smtClean="0"/>
              <a:t> to Note</a:t>
            </a:r>
            <a:r>
              <a:rPr lang="en-CA" b="0" baseline="0" dirty="0" smtClean="0"/>
              <a:t>:</a:t>
            </a:r>
            <a:endParaRPr lang="en-CA" b="0" dirty="0" smtClean="0"/>
          </a:p>
          <a:p>
            <a:pPr>
              <a:spcBef>
                <a:spcPct val="0"/>
              </a:spcBef>
            </a:pPr>
            <a:r>
              <a:rPr lang="en-CA" dirty="0" smtClean="0"/>
              <a:t>This slide is meant to show them that they are a part of </a:t>
            </a:r>
            <a:r>
              <a:rPr lang="en-CA" baseline="0" dirty="0" smtClean="0"/>
              <a:t>a </a:t>
            </a:r>
            <a:r>
              <a:rPr lang="en-CA" dirty="0" smtClean="0"/>
              <a:t>larger</a:t>
            </a:r>
            <a:r>
              <a:rPr lang="en-CA" baseline="0" dirty="0" smtClean="0"/>
              <a:t> </a:t>
            </a:r>
            <a:r>
              <a:rPr lang="en-CA" baseline="0" dirty="0" smtClean="0"/>
              <a:t>mental health </a:t>
            </a:r>
            <a:r>
              <a:rPr lang="en-CA" dirty="0" smtClean="0"/>
              <a:t>community</a:t>
            </a:r>
            <a:r>
              <a:rPr lang="en-CA" baseline="0" dirty="0" smtClean="0"/>
              <a:t> -</a:t>
            </a:r>
            <a:r>
              <a:rPr lang="en-CA" dirty="0" smtClean="0"/>
              <a:t> that there are others who experience the same barriers/challenges as them. </a:t>
            </a:r>
          </a:p>
          <a:p>
            <a:pPr>
              <a:spcBef>
                <a:spcPct val="0"/>
              </a:spcBef>
            </a:pPr>
            <a:r>
              <a:rPr lang="en-CA" dirty="0" smtClean="0"/>
              <a:t>Use this time to empathize but to also encourage/motivate them to find work just as so many others who face the same challenges with employment have (setting-up for next slide).</a:t>
            </a: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1867A7-25E9-4218-904F-4DC5B357659F}"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In pairs or small groups, have participants brainstorm some of the reasons why employment is considered to be such an important part of mental health wellness. After</a:t>
            </a:r>
            <a:r>
              <a:rPr lang="en-CA" baseline="0" dirty="0" smtClean="0"/>
              <a:t> approximately 5 minutes, come back together as a group and s</a:t>
            </a:r>
            <a:r>
              <a:rPr lang="en-CA" dirty="0" smtClean="0"/>
              <a:t>hare.</a:t>
            </a:r>
            <a:r>
              <a:rPr lang="en-CA" baseline="0" dirty="0" smtClean="0"/>
              <a:t> Together, </a:t>
            </a:r>
            <a:r>
              <a:rPr lang="en-CA" dirty="0" smtClean="0"/>
              <a:t>discuss what some of the main benefits of having a full/part-time job as a part of their journey to recovery.</a:t>
            </a:r>
          </a:p>
          <a:p>
            <a:pPr>
              <a:spcBef>
                <a:spcPct val="0"/>
              </a:spcBef>
            </a:pPr>
            <a:endParaRPr lang="en-CA" dirty="0" smtClean="0"/>
          </a:p>
          <a:p>
            <a:pPr>
              <a:spcBef>
                <a:spcPct val="0"/>
              </a:spcBef>
            </a:pPr>
            <a:r>
              <a:rPr lang="en-CA" b="1" dirty="0" smtClean="0"/>
              <a:t>Questions to Ask</a:t>
            </a:r>
            <a:r>
              <a:rPr lang="en-CA" b="0" dirty="0" smtClean="0"/>
              <a:t>:</a:t>
            </a:r>
          </a:p>
          <a:p>
            <a:pPr>
              <a:spcBef>
                <a:spcPct val="0"/>
              </a:spcBef>
            </a:pPr>
            <a:r>
              <a:rPr lang="en-CA" b="0" dirty="0" smtClean="0"/>
              <a:t>What</a:t>
            </a:r>
            <a:r>
              <a:rPr lang="en-CA" b="0" baseline="0" dirty="0" smtClean="0"/>
              <a:t> have been some of the benefits of work you have experienced in the past? How have these affected your mental health?</a:t>
            </a:r>
          </a:p>
          <a:p>
            <a:pPr>
              <a:spcBef>
                <a:spcPct val="0"/>
              </a:spcBef>
            </a:pPr>
            <a:r>
              <a:rPr lang="en-CA" b="0" baseline="0" dirty="0" smtClean="0"/>
              <a:t>What are some other aspects of employment that you think could be beneficial to one’s mental health? </a:t>
            </a:r>
          </a:p>
          <a:p>
            <a:pPr>
              <a:spcBef>
                <a:spcPct val="0"/>
              </a:spcBef>
            </a:pPr>
            <a:r>
              <a:rPr lang="en-CA" b="0" baseline="0" dirty="0" smtClean="0"/>
              <a:t>How do you feel employment will help you on your mental health recovery journey?</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C458A7-CAE3-4520-A46D-69C171141DBC}"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a:t>
            </a:r>
            <a:r>
              <a:rPr lang="en-CA" b="1" baseline="0" dirty="0" smtClean="0"/>
              <a:t> this Slide</a:t>
            </a:r>
            <a:r>
              <a:rPr lang="en-CA" b="0" baseline="0" dirty="0" smtClean="0"/>
              <a:t>:</a:t>
            </a:r>
            <a:endParaRPr lang="en-CA" b="1" dirty="0" smtClean="0"/>
          </a:p>
          <a:p>
            <a:pPr>
              <a:spcBef>
                <a:spcPct val="0"/>
              </a:spcBef>
            </a:pPr>
            <a:r>
              <a:rPr lang="en-CA" dirty="0" smtClean="0"/>
              <a:t>Review all of the benefits of work with the youth stated above - especially those that may have not been brought up by the group in the previous slide. Discuss ways in which employment</a:t>
            </a:r>
            <a:r>
              <a:rPr lang="en-CA" baseline="0" dirty="0" smtClean="0"/>
              <a:t> may </a:t>
            </a:r>
            <a:r>
              <a:rPr lang="en-CA" dirty="0" smtClean="0"/>
              <a:t>provide some of these benefits</a:t>
            </a:r>
            <a:r>
              <a:rPr lang="en-CA" baseline="0" dirty="0" smtClean="0"/>
              <a:t> and how they feel those would positively affect their mental health symptoms.</a:t>
            </a:r>
            <a:endParaRPr lang="en-CA" dirty="0" smtClean="0"/>
          </a:p>
          <a:p>
            <a:pPr>
              <a:spcBef>
                <a:spcPct val="0"/>
              </a:spcBef>
            </a:pPr>
            <a:endParaRPr lang="en-CA" dirty="0" smtClean="0"/>
          </a:p>
          <a:p>
            <a:pPr>
              <a:spcBef>
                <a:spcPct val="0"/>
              </a:spcBef>
            </a:pPr>
            <a:r>
              <a:rPr lang="en-CA" b="1" dirty="0" smtClean="0"/>
              <a:t>Questions to Ask</a:t>
            </a:r>
            <a:r>
              <a:rPr lang="en-CA" dirty="0" smtClean="0"/>
              <a:t>:</a:t>
            </a:r>
          </a:p>
          <a:p>
            <a:pPr>
              <a:spcBef>
                <a:spcPct val="0"/>
              </a:spcBef>
            </a:pPr>
            <a:r>
              <a:rPr lang="en-CA" dirty="0" smtClean="0"/>
              <a:t>Which of the above benefits had you not thought of before?</a:t>
            </a:r>
          </a:p>
          <a:p>
            <a:pPr>
              <a:spcBef>
                <a:spcPct val="0"/>
              </a:spcBef>
            </a:pPr>
            <a:r>
              <a:rPr lang="en-CA" dirty="0" smtClean="0"/>
              <a:t>Do</a:t>
            </a:r>
            <a:r>
              <a:rPr lang="en-CA" baseline="0" dirty="0" smtClean="0"/>
              <a:t> you find any of these benefits surprising? If so, which ones?</a:t>
            </a:r>
          </a:p>
          <a:p>
            <a:pPr>
              <a:spcBef>
                <a:spcPct val="0"/>
              </a:spcBef>
            </a:pPr>
            <a:endParaRPr lang="en-CA" dirty="0" smtClean="0"/>
          </a:p>
          <a:p>
            <a:pPr>
              <a:spcBef>
                <a:spcPct val="0"/>
              </a:spcBef>
            </a:pPr>
            <a:r>
              <a:rPr lang="en-CA" b="1" dirty="0" smtClean="0"/>
              <a:t>Things to Note</a:t>
            </a:r>
            <a:r>
              <a:rPr lang="en-CA" dirty="0" smtClean="0"/>
              <a:t>:</a:t>
            </a:r>
          </a:p>
          <a:p>
            <a:pPr>
              <a:spcBef>
                <a:spcPct val="0"/>
              </a:spcBef>
            </a:pPr>
            <a:r>
              <a:rPr lang="en-CA" dirty="0" smtClean="0"/>
              <a:t>In</a:t>
            </a:r>
            <a:r>
              <a:rPr lang="en-CA" baseline="0" dirty="0" smtClean="0"/>
              <a:t> this section, </a:t>
            </a:r>
            <a:r>
              <a:rPr lang="en-CA" dirty="0" smtClean="0"/>
              <a:t>it is important to talk about recovery as a process. Recovery for those living with mental illness does not necessarily mean that their symptoms will be gone forever, but it does mean that they will be able to get on with their life, and not be controlled or defined by the illness. It is more of a journey than a destination. </a:t>
            </a:r>
          </a:p>
          <a:p>
            <a:pPr>
              <a:spcBef>
                <a:spcPct val="0"/>
              </a:spcBef>
            </a:pPr>
            <a:r>
              <a:rPr lang="en-CA" dirty="0" smtClean="0"/>
              <a:t>Work</a:t>
            </a:r>
            <a:r>
              <a:rPr lang="en-CA" baseline="0" dirty="0" smtClean="0"/>
              <a:t> can help a person move forward with recovery through all the benefits listed above.</a:t>
            </a:r>
            <a:endParaRPr lang="en-CA"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946088-3889-484B-B442-A4EACC50FE4E}"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Having discussed the benefits of work, ask all workshop participants to write down a list of what motivates them to find/maintain employment. If they are comfortable, ask them to share with the group.</a:t>
            </a:r>
          </a:p>
          <a:p>
            <a:pPr>
              <a:spcBef>
                <a:spcPct val="0"/>
              </a:spcBef>
            </a:pPr>
            <a:endParaRPr lang="en-CA" dirty="0" smtClean="0"/>
          </a:p>
          <a:p>
            <a:pPr>
              <a:spcBef>
                <a:spcPct val="0"/>
              </a:spcBef>
            </a:pPr>
            <a:r>
              <a:rPr lang="en-CA" b="1" dirty="0" smtClean="0"/>
              <a:t>Questions to Ask</a:t>
            </a:r>
            <a:r>
              <a:rPr lang="en-CA" b="0" dirty="0" smtClean="0"/>
              <a:t>:</a:t>
            </a:r>
          </a:p>
          <a:p>
            <a:pPr>
              <a:spcBef>
                <a:spcPct val="0"/>
              </a:spcBef>
            </a:pPr>
            <a:r>
              <a:rPr lang="en-CA" b="0" dirty="0" smtClean="0"/>
              <a:t>What has motivated you</a:t>
            </a:r>
            <a:r>
              <a:rPr lang="en-CA" b="0" baseline="0" dirty="0" smtClean="0"/>
              <a:t> to work in the past?</a:t>
            </a:r>
          </a:p>
          <a:p>
            <a:pPr>
              <a:spcBef>
                <a:spcPct val="0"/>
              </a:spcBef>
            </a:pPr>
            <a:r>
              <a:rPr lang="en-CA" b="0" baseline="0" dirty="0" smtClean="0"/>
              <a:t>What are some of the benefits have you experienced from employment that you did not expect? Do these motivate you to find work now?</a:t>
            </a:r>
          </a:p>
          <a:p>
            <a:pPr>
              <a:spcBef>
                <a:spcPct val="0"/>
              </a:spcBef>
            </a:pPr>
            <a:r>
              <a:rPr lang="en-CA" b="0" baseline="0" dirty="0" smtClean="0"/>
              <a:t>What are you most looking forward to in seeking employment?</a:t>
            </a:r>
            <a:endParaRPr lang="en-US" b="1"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1605AB-DC60-402C-80E5-A7F3F12DE6B5}"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CA" b="1" dirty="0" smtClean="0"/>
              <a:t>On This Slide</a:t>
            </a:r>
            <a:r>
              <a:rPr lang="en-CA" b="0" dirty="0" smtClean="0"/>
              <a:t>:</a:t>
            </a:r>
            <a:endParaRPr lang="en-CA" b="1" dirty="0" smtClean="0"/>
          </a:p>
          <a:p>
            <a:pPr>
              <a:spcBef>
                <a:spcPct val="0"/>
              </a:spcBef>
            </a:pPr>
            <a:r>
              <a:rPr lang="en-CA" dirty="0" smtClean="0"/>
              <a:t>Now that youth have created a list of motivating factors for them to find employment, it is important to talk about the potential stress factors that they may face in the workplace and to develop a list of resources/ideas of ways in which they can maintain their mental wellness in both the workplace environment as well as their daily lives.</a:t>
            </a:r>
          </a:p>
          <a:p>
            <a:pPr>
              <a:spcBef>
                <a:spcPct val="0"/>
              </a:spcBef>
            </a:pPr>
            <a:endParaRPr lang="en-CA" dirty="0" smtClean="0"/>
          </a:p>
          <a:p>
            <a:pPr>
              <a:spcBef>
                <a:spcPct val="0"/>
              </a:spcBef>
            </a:pPr>
            <a:r>
              <a:rPr lang="en-CA" dirty="0" smtClean="0"/>
              <a:t>Use this slide as a</a:t>
            </a:r>
            <a:r>
              <a:rPr lang="en-CA" baseline="0" dirty="0" smtClean="0"/>
              <a:t> way to</a:t>
            </a:r>
            <a:r>
              <a:rPr lang="en-CA" dirty="0" smtClean="0"/>
              <a:t> acknowledge the reality of workplace stress for ALL Canadians and to talk about some of the most commonly referenced sources of stress by ALL Canadians. </a:t>
            </a:r>
          </a:p>
          <a:p>
            <a:pPr>
              <a:spcBef>
                <a:spcPct val="0"/>
              </a:spcBef>
            </a:pPr>
            <a:endParaRPr lang="en-CA" dirty="0" smtClean="0"/>
          </a:p>
          <a:p>
            <a:pPr>
              <a:spcBef>
                <a:spcPct val="0"/>
              </a:spcBef>
            </a:pPr>
            <a:r>
              <a:rPr lang="en-CA" dirty="0" smtClean="0"/>
              <a:t>The next slides will encourage youth to discuss these factors, as well as others, in the workplace that they think may affect them as well as to develop strategies to help them manage them.</a:t>
            </a:r>
            <a:endParaRPr 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3C7104-E039-41F1-BBD1-AA7F26BBD3DC}"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C7CCAF2-32E3-4436-9E97-9F299BC0C0D5}"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A. Ronshausen</a:t>
            </a:r>
          </a:p>
        </p:txBody>
      </p:sp>
    </p:spTree>
    <p:extLst>
      <p:ext uri="{BB962C8B-B14F-4D97-AF65-F5344CB8AC3E}">
        <p14:creationId xmlns:p14="http://schemas.microsoft.com/office/powerpoint/2010/main" val="417443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657B4B-3D11-4AFC-A4ED-B799B81F3242}"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2148F5-2518-4DBF-99E6-1E6515AF7C25}" type="slidenum">
              <a:rPr lang="en-US"/>
              <a:pPr>
                <a:defRPr/>
              </a:pPr>
              <a:t>‹#›</a:t>
            </a:fld>
            <a:endParaRPr lang="en-US"/>
          </a:p>
        </p:txBody>
      </p:sp>
    </p:spTree>
    <p:extLst>
      <p:ext uri="{BB962C8B-B14F-4D97-AF65-F5344CB8AC3E}">
        <p14:creationId xmlns:p14="http://schemas.microsoft.com/office/powerpoint/2010/main" val="334112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18E141-EF8B-41F1-AA05-F95EDC147C98}"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C1B143-00B2-4635-B397-E595F5633C9D}" type="slidenum">
              <a:rPr lang="en-US"/>
              <a:pPr>
                <a:defRPr/>
              </a:pPr>
              <a:t>‹#›</a:t>
            </a:fld>
            <a:endParaRPr lang="en-US"/>
          </a:p>
        </p:txBody>
      </p:sp>
    </p:spTree>
    <p:extLst>
      <p:ext uri="{BB962C8B-B14F-4D97-AF65-F5344CB8AC3E}">
        <p14:creationId xmlns:p14="http://schemas.microsoft.com/office/powerpoint/2010/main" val="176487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8E88F3-B56C-49C6-AC72-DEF5033B22AD}"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43EA0D-CB73-4E99-B5BA-1EDAF1421CEB}" type="slidenum">
              <a:rPr lang="en-US"/>
              <a:pPr>
                <a:defRPr/>
              </a:pPr>
              <a:t>‹#›</a:t>
            </a:fld>
            <a:endParaRPr lang="en-US"/>
          </a:p>
        </p:txBody>
      </p:sp>
    </p:spTree>
    <p:extLst>
      <p:ext uri="{BB962C8B-B14F-4D97-AF65-F5344CB8AC3E}">
        <p14:creationId xmlns:p14="http://schemas.microsoft.com/office/powerpoint/2010/main" val="173833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579105-3C76-4C92-BC6E-981FCE1B5C05}" type="datetimeFigureOut">
              <a:rPr lang="en-US"/>
              <a:pPr>
                <a:defRPr/>
              </a:pPr>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24EFE5-A9CC-4730-84FB-F0A88F0F2C17}" type="slidenum">
              <a:rPr lang="en-US"/>
              <a:pPr>
                <a:defRPr/>
              </a:pPr>
              <a:t>‹#›</a:t>
            </a:fld>
            <a:endParaRPr lang="en-US"/>
          </a:p>
        </p:txBody>
      </p:sp>
    </p:spTree>
    <p:extLst>
      <p:ext uri="{BB962C8B-B14F-4D97-AF65-F5344CB8AC3E}">
        <p14:creationId xmlns:p14="http://schemas.microsoft.com/office/powerpoint/2010/main" val="408252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9C57E1-9FDA-4CFB-A0EE-5F597CA24937}"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1DD499-BA81-4987-B7F8-42E96CC00787}" type="slidenum">
              <a:rPr lang="en-US"/>
              <a:pPr>
                <a:defRPr/>
              </a:pPr>
              <a:t>‹#›</a:t>
            </a:fld>
            <a:endParaRPr lang="en-US"/>
          </a:p>
        </p:txBody>
      </p:sp>
    </p:spTree>
    <p:extLst>
      <p:ext uri="{BB962C8B-B14F-4D97-AF65-F5344CB8AC3E}">
        <p14:creationId xmlns:p14="http://schemas.microsoft.com/office/powerpoint/2010/main" val="25598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534DD0-4537-4DA5-940A-E43AA0499217}" type="datetimeFigureOut">
              <a:rPr lang="en-US"/>
              <a:pPr>
                <a:defRPr/>
              </a:pPr>
              <a:t>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71323E-01C9-4B0E-AAA1-737130EDF4CE}" type="slidenum">
              <a:rPr lang="en-US"/>
              <a:pPr>
                <a:defRPr/>
              </a:pPr>
              <a:t>‹#›</a:t>
            </a:fld>
            <a:endParaRPr lang="en-US"/>
          </a:p>
        </p:txBody>
      </p:sp>
    </p:spTree>
    <p:extLst>
      <p:ext uri="{BB962C8B-B14F-4D97-AF65-F5344CB8AC3E}">
        <p14:creationId xmlns:p14="http://schemas.microsoft.com/office/powerpoint/2010/main" val="96672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F6D3EE-EF1B-4490-AE32-DC531871C1C0}" type="datetimeFigureOut">
              <a:rPr lang="en-US"/>
              <a:pPr>
                <a:defRPr/>
              </a:pPr>
              <a:t>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A08B9E-44CF-47CE-BBA5-A2FB873757EC}" type="slidenum">
              <a:rPr lang="en-US"/>
              <a:pPr>
                <a:defRPr/>
              </a:pPr>
              <a:t>‹#›</a:t>
            </a:fld>
            <a:endParaRPr lang="en-US"/>
          </a:p>
        </p:txBody>
      </p:sp>
    </p:spTree>
    <p:extLst>
      <p:ext uri="{BB962C8B-B14F-4D97-AF65-F5344CB8AC3E}">
        <p14:creationId xmlns:p14="http://schemas.microsoft.com/office/powerpoint/2010/main" val="49472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666642-31C2-40FC-BE1E-CA756E70F18F}" type="datetimeFigureOut">
              <a:rPr lang="en-US"/>
              <a:pPr>
                <a:defRPr/>
              </a:pPr>
              <a:t>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22B949-52B0-4456-8404-FC2F31762946}" type="slidenum">
              <a:rPr lang="en-US"/>
              <a:pPr>
                <a:defRPr/>
              </a:pPr>
              <a:t>‹#›</a:t>
            </a:fld>
            <a:endParaRPr lang="en-US"/>
          </a:p>
        </p:txBody>
      </p:sp>
    </p:spTree>
    <p:extLst>
      <p:ext uri="{BB962C8B-B14F-4D97-AF65-F5344CB8AC3E}">
        <p14:creationId xmlns:p14="http://schemas.microsoft.com/office/powerpoint/2010/main" val="64126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A2B5BD-1AB6-4965-9B79-6D028F60F656}"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0FC902-E373-460C-AAC9-AAB1C687B732}" type="slidenum">
              <a:rPr lang="en-US"/>
              <a:pPr>
                <a:defRPr/>
              </a:pPr>
              <a:t>‹#›</a:t>
            </a:fld>
            <a:endParaRPr lang="en-US"/>
          </a:p>
        </p:txBody>
      </p:sp>
    </p:spTree>
    <p:extLst>
      <p:ext uri="{BB962C8B-B14F-4D97-AF65-F5344CB8AC3E}">
        <p14:creationId xmlns:p14="http://schemas.microsoft.com/office/powerpoint/2010/main" val="175326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42A642-CED1-4553-938D-F04CA99E9198}" type="datetimeFigureOut">
              <a:rPr lang="en-US"/>
              <a:pPr>
                <a:defRPr/>
              </a:pPr>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DFE037-1E97-415A-AEB9-96112AB954E7}" type="slidenum">
              <a:rPr lang="en-US"/>
              <a:pPr>
                <a:defRPr/>
              </a:pPr>
              <a:t>‹#›</a:t>
            </a:fld>
            <a:endParaRPr lang="en-US"/>
          </a:p>
        </p:txBody>
      </p:sp>
    </p:spTree>
    <p:extLst>
      <p:ext uri="{BB962C8B-B14F-4D97-AF65-F5344CB8AC3E}">
        <p14:creationId xmlns:p14="http://schemas.microsoft.com/office/powerpoint/2010/main" val="162585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0994C43-2409-4285-A61E-83B242C3A4FC}" type="datetimeFigureOut">
              <a:rPr lang="en-US"/>
              <a:pPr>
                <a:defRPr/>
              </a:pPr>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D30E1D7-35A6-48E5-92A6-88967C85D4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8600" y="1828800"/>
            <a:ext cx="8686800" cy="1470025"/>
          </a:xfrm>
        </p:spPr>
        <p:txBody>
          <a:bodyPr/>
          <a:lstStyle/>
          <a:p>
            <a:pPr eaLnBrk="1" hangingPunct="1"/>
            <a:r>
              <a:rPr lang="en-CA" sz="6000" b="1" dirty="0" smtClean="0">
                <a:solidFill>
                  <a:srgbClr val="00B050"/>
                </a:solidFill>
                <a:latin typeface="Century Gothic" pitchFamily="34" charset="0"/>
              </a:rPr>
              <a:t>Mental Health 101</a:t>
            </a:r>
            <a:r>
              <a:rPr lang="en-CA" sz="6000" b="1" dirty="0" smtClean="0">
                <a:latin typeface="Century Gothic" pitchFamily="34" charset="0"/>
              </a:rPr>
              <a:t>: Finding Your Work/Life Balance</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961122" y="4267200"/>
            <a:ext cx="1221757" cy="11429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1"/>
          </p:nvPr>
        </p:nvSpPr>
        <p:spPr>
          <a:xfrm>
            <a:off x="1094582" y="1066800"/>
            <a:ext cx="6954837" cy="4114800"/>
          </a:xfrm>
        </p:spPr>
        <p:txBody>
          <a:bodyPr/>
          <a:lstStyle/>
          <a:p>
            <a:pPr eaLnBrk="1" hangingPunct="1"/>
            <a:r>
              <a:rPr lang="en-CA" sz="2400" b="1" dirty="0" smtClean="0">
                <a:solidFill>
                  <a:srgbClr val="00B050"/>
                </a:solidFill>
                <a:latin typeface="Century Gothic" pitchFamily="34" charset="0"/>
              </a:rPr>
              <a:t>Let’s talk (again)…</a:t>
            </a:r>
            <a:endParaRPr lang="en-CA" sz="2000" dirty="0" smtClean="0">
              <a:solidFill>
                <a:srgbClr val="00B050"/>
              </a:solidFill>
              <a:latin typeface="Century Gothic" pitchFamily="34" charset="0"/>
            </a:endParaRPr>
          </a:p>
          <a:p>
            <a:pPr eaLnBrk="1" hangingPunct="1"/>
            <a:endParaRPr lang="en-CA" dirty="0" smtClean="0">
              <a:solidFill>
                <a:schemeClr val="tx2"/>
              </a:solidFill>
              <a:latin typeface="Century Gothic" pitchFamily="34" charset="0"/>
            </a:endParaRPr>
          </a:p>
          <a:p>
            <a:pPr eaLnBrk="1" hangingPunct="1"/>
            <a:r>
              <a:rPr lang="en-CA" sz="2400" dirty="0" smtClean="0">
                <a:solidFill>
                  <a:schemeClr val="tx1">
                    <a:lumMod val="65000"/>
                    <a:lumOff val="35000"/>
                  </a:schemeClr>
                </a:solidFill>
                <a:latin typeface="Century Gothic" pitchFamily="34" charset="0"/>
              </a:rPr>
              <a:t>What does a positive work environment look like to you?</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094582" y="1066800"/>
            <a:ext cx="6954837" cy="4114800"/>
          </a:xfrm>
        </p:spPr>
        <p:txBody>
          <a:bodyPr/>
          <a:lstStyle/>
          <a:p>
            <a:pPr eaLnBrk="1" hangingPunct="1"/>
            <a:endParaRPr lang="en-CA" dirty="0" smtClean="0">
              <a:solidFill>
                <a:schemeClr val="tx2"/>
              </a:solidFill>
              <a:latin typeface="Century Gothic" pitchFamily="34" charset="0"/>
            </a:endParaRPr>
          </a:p>
          <a:p>
            <a:pPr eaLnBrk="1" hangingPunct="1"/>
            <a:endParaRPr lang="en-CA" dirty="0" smtClean="0">
              <a:solidFill>
                <a:schemeClr val="tx2"/>
              </a:solidFill>
              <a:latin typeface="Century Gothic" pitchFamily="34" charset="0"/>
            </a:endParaRPr>
          </a:p>
          <a:p>
            <a:pPr eaLnBrk="1" hangingPunct="1"/>
            <a:r>
              <a:rPr lang="en-CA" sz="2400" dirty="0" smtClean="0">
                <a:solidFill>
                  <a:schemeClr val="tx1">
                    <a:lumMod val="65000"/>
                    <a:lumOff val="35000"/>
                  </a:schemeClr>
                </a:solidFill>
                <a:latin typeface="Century Gothic" pitchFamily="34" charset="0"/>
              </a:rPr>
              <a:t>What workplace factors may cause you stress?</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1"/>
          </p:nvPr>
        </p:nvSpPr>
        <p:spPr>
          <a:xfrm>
            <a:off x="914400" y="838200"/>
            <a:ext cx="3352800" cy="4495800"/>
          </a:xfrm>
        </p:spPr>
        <p:txBody>
          <a:bodyPr/>
          <a:lstStyle/>
          <a:p>
            <a:pPr eaLnBrk="1" hangingPunct="1"/>
            <a:r>
              <a:rPr lang="en-CA" sz="2400" dirty="0" smtClean="0">
                <a:solidFill>
                  <a:schemeClr val="tx1"/>
                </a:solidFill>
                <a:latin typeface="Century Gothic" pitchFamily="34" charset="0"/>
              </a:rPr>
              <a:t>What Can I Control?</a:t>
            </a:r>
          </a:p>
          <a:p>
            <a:pPr eaLnBrk="1" hangingPunct="1"/>
            <a:endParaRPr lang="en-CA" sz="2400" dirty="0" smtClean="0">
              <a:solidFill>
                <a:srgbClr val="898989"/>
              </a:solidFill>
              <a:latin typeface="Century Gothic" pitchFamily="34" charset="0"/>
            </a:endParaRPr>
          </a:p>
          <a:p>
            <a:pPr eaLnBrk="1" hangingPunct="1"/>
            <a:endParaRPr lang="en-CA" sz="2400" dirty="0" smtClean="0">
              <a:solidFill>
                <a:srgbClr val="898989"/>
              </a:solidFill>
              <a:latin typeface="Century Gothic" pitchFamily="34" charset="0"/>
            </a:endParaRPr>
          </a:p>
        </p:txBody>
      </p:sp>
      <p:sp>
        <p:nvSpPr>
          <p:cNvPr id="14340" name="Subtitle 2"/>
          <p:cNvSpPr txBox="1">
            <a:spLocks/>
          </p:cNvSpPr>
          <p:nvPr/>
        </p:nvSpPr>
        <p:spPr bwMode="auto">
          <a:xfrm>
            <a:off x="4572000" y="838200"/>
            <a:ext cx="3581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Font typeface="Arial" charset="0"/>
              <a:buNone/>
            </a:pPr>
            <a:r>
              <a:rPr lang="en-CA" sz="2400">
                <a:latin typeface="Century Gothic" pitchFamily="34" charset="0"/>
              </a:rPr>
              <a:t>What Can I Not Control?</a:t>
            </a:r>
          </a:p>
          <a:p>
            <a:pPr algn="ctr" eaLnBrk="1" hangingPunct="1">
              <a:spcBef>
                <a:spcPct val="20000"/>
              </a:spcBef>
              <a:buFont typeface="Arial" charset="0"/>
              <a:buNone/>
            </a:pPr>
            <a:endParaRPr lang="en-CA" sz="2400">
              <a:solidFill>
                <a:srgbClr val="898989"/>
              </a:solidFill>
              <a:latin typeface="Century Gothic" pitchFamily="34" charset="0"/>
            </a:endParaRPr>
          </a:p>
          <a:p>
            <a:pPr algn="ctr" eaLnBrk="1" hangingPunct="1">
              <a:spcBef>
                <a:spcPct val="20000"/>
              </a:spcBef>
              <a:buFont typeface="Arial" charset="0"/>
              <a:buNone/>
            </a:pPr>
            <a:endParaRPr lang="en-CA" sz="2400">
              <a:solidFill>
                <a:srgbClr val="898989"/>
              </a:solidFill>
              <a:latin typeface="Century Gothic" pitchFamily="34" charset="0"/>
            </a:endParaRPr>
          </a:p>
        </p:txBody>
      </p:sp>
      <p:cxnSp>
        <p:nvCxnSpPr>
          <p:cNvPr id="3" name="Straight Connector 2"/>
          <p:cNvCxnSpPr/>
          <p:nvPr/>
        </p:nvCxnSpPr>
        <p:spPr>
          <a:xfrm>
            <a:off x="4572000" y="533400"/>
            <a:ext cx="0" cy="5105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447800" y="1752600"/>
            <a:ext cx="6019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1094581" y="1066800"/>
            <a:ext cx="6954838" cy="4114800"/>
          </a:xfrm>
        </p:spPr>
        <p:txBody>
          <a:bodyPr/>
          <a:lstStyle/>
          <a:p>
            <a:pPr eaLnBrk="1" hangingPunct="1"/>
            <a:endParaRPr lang="en-CA" sz="2400" b="1" dirty="0" smtClean="0">
              <a:solidFill>
                <a:srgbClr val="00B050"/>
              </a:solidFill>
              <a:latin typeface="Century Gothic" pitchFamily="34" charset="0"/>
            </a:endParaRPr>
          </a:p>
          <a:p>
            <a:pPr eaLnBrk="1" hangingPunct="1"/>
            <a:endParaRPr lang="en-CA" sz="2400" b="1" dirty="0">
              <a:solidFill>
                <a:srgbClr val="00B050"/>
              </a:solidFill>
              <a:latin typeface="Century Gothic" pitchFamily="34" charset="0"/>
            </a:endParaRPr>
          </a:p>
          <a:p>
            <a:pPr eaLnBrk="1" hangingPunct="1"/>
            <a:endParaRPr lang="en-CA" sz="2400" b="1" dirty="0" smtClean="0">
              <a:solidFill>
                <a:srgbClr val="00B050"/>
              </a:solidFill>
              <a:latin typeface="Century Gothic" pitchFamily="34" charset="0"/>
            </a:endParaRPr>
          </a:p>
          <a:p>
            <a:pPr eaLnBrk="1" hangingPunct="1"/>
            <a:endParaRPr lang="en-CA" sz="2400" b="1" dirty="0">
              <a:solidFill>
                <a:srgbClr val="00B050"/>
              </a:solidFill>
              <a:latin typeface="Century Gothic" pitchFamily="34" charset="0"/>
            </a:endParaRPr>
          </a:p>
          <a:p>
            <a:pPr eaLnBrk="1" hangingPunct="1"/>
            <a:r>
              <a:rPr lang="en-CA" sz="2400" b="1" dirty="0" smtClean="0">
                <a:solidFill>
                  <a:srgbClr val="00B050"/>
                </a:solidFill>
                <a:latin typeface="Century Gothic" pitchFamily="34" charset="0"/>
              </a:rPr>
              <a:t>Resources in my community.</a:t>
            </a:r>
          </a:p>
          <a:p>
            <a:pPr eaLnBrk="1" hangingPunct="1"/>
            <a:endParaRPr lang="en-CA" sz="2400" b="1" dirty="0" smtClean="0">
              <a:solidFill>
                <a:schemeClr val="tx2"/>
              </a:solidFill>
              <a:latin typeface="Century Gothic" pitchFamily="34" charset="0"/>
            </a:endParaRPr>
          </a:p>
          <a:p>
            <a:pPr eaLnBrk="1" hangingPunct="1"/>
            <a:endParaRPr lang="en-CA" sz="2000" dirty="0" smtClean="0">
              <a:solidFill>
                <a:schemeClr val="tx2"/>
              </a:solidFill>
              <a:latin typeface="Century Gothic" pitchFamily="34" charset="0"/>
            </a:endParaRPr>
          </a:p>
          <a:p>
            <a:pPr eaLnBrk="1" hangingPunct="1"/>
            <a:endParaRPr lang="en-CA" dirty="0" smtClean="0">
              <a:solidFill>
                <a:schemeClr val="tx2"/>
              </a:solidFill>
              <a:latin typeface="Century Gothic" pitchFamily="34" charset="0"/>
            </a:endParaRPr>
          </a:p>
        </p:txBody>
      </p:sp>
      <p:sp>
        <p:nvSpPr>
          <p:cNvPr id="15364" name="TextBox 1"/>
          <p:cNvSpPr txBox="1">
            <a:spLocks noChangeArrowheads="1"/>
          </p:cNvSpPr>
          <p:nvPr/>
        </p:nvSpPr>
        <p:spPr bwMode="auto">
          <a:xfrm>
            <a:off x="1175543" y="1435492"/>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atin typeface="Century Gothic" pitchFamily="34" charset="0"/>
              </a:rPr>
              <a:t>Community Centre</a:t>
            </a:r>
          </a:p>
          <a:p>
            <a:pPr eaLnBrk="1" hangingPunct="1"/>
            <a:endParaRPr lang="en-US"/>
          </a:p>
        </p:txBody>
      </p:sp>
      <p:sp>
        <p:nvSpPr>
          <p:cNvPr id="15365" name="TextBox 4"/>
          <p:cNvSpPr txBox="1">
            <a:spLocks noChangeArrowheads="1"/>
          </p:cNvSpPr>
          <p:nvPr/>
        </p:nvSpPr>
        <p:spPr bwMode="auto">
          <a:xfrm>
            <a:off x="6273800" y="1295400"/>
            <a:ext cx="1962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latin typeface="Century Gothic" pitchFamily="34" charset="0"/>
              </a:rPr>
              <a:t>Wellness Centre</a:t>
            </a:r>
          </a:p>
          <a:p>
            <a:pPr eaLnBrk="1" hangingPunct="1"/>
            <a:endParaRPr lang="en-US" dirty="0"/>
          </a:p>
        </p:txBody>
      </p:sp>
      <p:sp>
        <p:nvSpPr>
          <p:cNvPr id="15366" name="TextBox 5"/>
          <p:cNvSpPr txBox="1">
            <a:spLocks noChangeArrowheads="1"/>
          </p:cNvSpPr>
          <p:nvPr/>
        </p:nvSpPr>
        <p:spPr bwMode="auto">
          <a:xfrm>
            <a:off x="416391" y="3946525"/>
            <a:ext cx="27082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latin typeface="Century Gothic" pitchFamily="34" charset="0"/>
              </a:rPr>
              <a:t>Employment Agencies</a:t>
            </a:r>
          </a:p>
          <a:p>
            <a:pPr eaLnBrk="1" hangingPunct="1"/>
            <a:endParaRPr lang="en-US" dirty="0"/>
          </a:p>
        </p:txBody>
      </p:sp>
      <p:sp>
        <p:nvSpPr>
          <p:cNvPr id="15367" name="TextBox 6"/>
          <p:cNvSpPr txBox="1">
            <a:spLocks noChangeArrowheads="1"/>
          </p:cNvSpPr>
          <p:nvPr/>
        </p:nvSpPr>
        <p:spPr bwMode="auto">
          <a:xfrm>
            <a:off x="1752599" y="5238750"/>
            <a:ext cx="1927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latin typeface="Century Gothic" pitchFamily="34" charset="0"/>
              </a:rPr>
              <a:t>Support Groups</a:t>
            </a:r>
          </a:p>
          <a:p>
            <a:pPr eaLnBrk="1" hangingPunct="1"/>
            <a:endParaRPr lang="en-US" dirty="0"/>
          </a:p>
        </p:txBody>
      </p:sp>
      <p:sp>
        <p:nvSpPr>
          <p:cNvPr id="15368" name="TextBox 7"/>
          <p:cNvSpPr txBox="1">
            <a:spLocks noChangeArrowheads="1"/>
          </p:cNvSpPr>
          <p:nvPr/>
        </p:nvSpPr>
        <p:spPr bwMode="auto">
          <a:xfrm>
            <a:off x="7110804" y="3548047"/>
            <a:ext cx="1755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latin typeface="Century Gothic" pitchFamily="34" charset="0"/>
              </a:rPr>
              <a:t>Friends/Family</a:t>
            </a:r>
          </a:p>
          <a:p>
            <a:pPr eaLnBrk="1" hangingPunct="1"/>
            <a:endParaRPr lang="en-US" dirty="0"/>
          </a:p>
        </p:txBody>
      </p:sp>
      <p:sp>
        <p:nvSpPr>
          <p:cNvPr id="15369" name="TextBox 8"/>
          <p:cNvSpPr txBox="1">
            <a:spLocks noChangeArrowheads="1"/>
          </p:cNvSpPr>
          <p:nvPr/>
        </p:nvSpPr>
        <p:spPr bwMode="auto">
          <a:xfrm>
            <a:off x="4717481" y="4592637"/>
            <a:ext cx="2068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dirty="0">
                <a:latin typeface="Century Gothic" pitchFamily="34" charset="0"/>
              </a:rPr>
              <a:t>Medical Services</a:t>
            </a:r>
          </a:p>
          <a:p>
            <a:pPr eaLnBrk="1" hangingPunct="1"/>
            <a:endParaRPr lang="en-US" dirty="0"/>
          </a:p>
        </p:txBody>
      </p:sp>
      <p:sp>
        <p:nvSpPr>
          <p:cNvPr id="2" name="Oval 1"/>
          <p:cNvSpPr/>
          <p:nvPr/>
        </p:nvSpPr>
        <p:spPr>
          <a:xfrm>
            <a:off x="2339181" y="2474119"/>
            <a:ext cx="4465638" cy="1182687"/>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5266983" y="3785038"/>
            <a:ext cx="323169" cy="8182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70700" y="3200400"/>
            <a:ext cx="5207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106737" y="3742998"/>
            <a:ext cx="573087" cy="14957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940774" y="3505200"/>
            <a:ext cx="398406" cy="441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273800" y="1758548"/>
            <a:ext cx="341537" cy="71557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2546338" y="1828800"/>
            <a:ext cx="350158" cy="71557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273800" y="3656806"/>
            <a:ext cx="1193800" cy="12588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3926794" y="1204520"/>
            <a:ext cx="381000" cy="104358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1664890" y="2757544"/>
            <a:ext cx="551768" cy="1698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307794" y="3774393"/>
            <a:ext cx="111806" cy="186440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5105400" y="914400"/>
            <a:ext cx="646337" cy="1371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960281" y="2667000"/>
            <a:ext cx="507319" cy="26040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3" name="Picture 2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1094582" y="1066800"/>
            <a:ext cx="6954837" cy="4114800"/>
          </a:xfrm>
        </p:spPr>
        <p:txBody>
          <a:bodyPr/>
          <a:lstStyle/>
          <a:p>
            <a:pPr eaLnBrk="1" hangingPunct="1"/>
            <a:r>
              <a:rPr lang="en-CA" sz="2400" b="1" dirty="0" smtClean="0">
                <a:solidFill>
                  <a:srgbClr val="00B050"/>
                </a:solidFill>
                <a:latin typeface="Century Gothic" pitchFamily="34" charset="0"/>
              </a:rPr>
              <a:t>Let’s talk…</a:t>
            </a:r>
            <a:endParaRPr lang="en-CA" sz="2000" dirty="0" smtClean="0">
              <a:solidFill>
                <a:srgbClr val="00B050"/>
              </a:solidFill>
              <a:latin typeface="Century Gothic" pitchFamily="34" charset="0"/>
            </a:endParaRPr>
          </a:p>
          <a:p>
            <a:pPr eaLnBrk="1" hangingPunct="1"/>
            <a:endParaRPr lang="en-CA" dirty="0" smtClean="0">
              <a:solidFill>
                <a:schemeClr val="tx2"/>
              </a:solidFill>
              <a:latin typeface="Century Gothic" pitchFamily="34" charset="0"/>
            </a:endParaRPr>
          </a:p>
          <a:p>
            <a:pPr eaLnBrk="1" hangingPunct="1"/>
            <a:r>
              <a:rPr lang="en-CA" sz="2400" dirty="0" smtClean="0">
                <a:solidFill>
                  <a:schemeClr val="tx1">
                    <a:lumMod val="65000"/>
                    <a:lumOff val="35000"/>
                  </a:schemeClr>
                </a:solidFill>
                <a:latin typeface="Century Gothic" pitchFamily="34" charset="0"/>
              </a:rPr>
              <a:t>What have been some of the barriers you have faced when trying to access employment?</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1094582" y="1066800"/>
            <a:ext cx="6954837" cy="4114800"/>
          </a:xfrm>
        </p:spPr>
        <p:txBody>
          <a:bodyPr/>
          <a:lstStyle/>
          <a:p>
            <a:pPr eaLnBrk="1" hangingPunct="1"/>
            <a:endParaRPr lang="en-CA" dirty="0" smtClean="0">
              <a:solidFill>
                <a:schemeClr val="tx2"/>
              </a:solidFill>
              <a:latin typeface="Century Gothic" pitchFamily="34" charset="0"/>
            </a:endParaRPr>
          </a:p>
          <a:p>
            <a:pPr eaLnBrk="1" hangingPunct="1"/>
            <a:endParaRPr lang="en-CA" dirty="0" smtClean="0">
              <a:solidFill>
                <a:schemeClr val="tx2"/>
              </a:solidFill>
              <a:latin typeface="Century Gothic" pitchFamily="34" charset="0"/>
            </a:endParaRPr>
          </a:p>
          <a:p>
            <a:pPr eaLnBrk="1" hangingPunct="1"/>
            <a:r>
              <a:rPr lang="en-CA" sz="2400" dirty="0" smtClean="0">
                <a:solidFill>
                  <a:schemeClr val="tx1">
                    <a:lumMod val="65000"/>
                    <a:lumOff val="35000"/>
                  </a:schemeClr>
                </a:solidFill>
                <a:latin typeface="Century Gothic" pitchFamily="34" charset="0"/>
              </a:rPr>
              <a:t>What have been some of your greatest challenges when working?</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094582" y="1066800"/>
            <a:ext cx="6954837" cy="4114800"/>
          </a:xfrm>
        </p:spPr>
        <p:txBody>
          <a:bodyPr/>
          <a:lstStyle/>
          <a:p>
            <a:pPr eaLnBrk="1" hangingPunct="1"/>
            <a:endParaRPr lang="en-CA" dirty="0" smtClean="0">
              <a:solidFill>
                <a:schemeClr val="tx2"/>
              </a:solidFill>
              <a:latin typeface="Century Gothic" pitchFamily="34" charset="0"/>
            </a:endParaRPr>
          </a:p>
          <a:p>
            <a:pPr eaLnBrk="1" hangingPunct="1"/>
            <a:endParaRPr lang="en-CA" dirty="0" smtClean="0">
              <a:solidFill>
                <a:schemeClr val="tx2"/>
              </a:solidFill>
              <a:latin typeface="Century Gothic" pitchFamily="34" charset="0"/>
            </a:endParaRPr>
          </a:p>
          <a:p>
            <a:pPr eaLnBrk="1" hangingPunct="1"/>
            <a:r>
              <a:rPr lang="en-CA" sz="2400" dirty="0" smtClean="0">
                <a:solidFill>
                  <a:schemeClr val="tx1">
                    <a:lumMod val="65000"/>
                    <a:lumOff val="35000"/>
                  </a:schemeClr>
                </a:solidFill>
                <a:latin typeface="Century Gothic" pitchFamily="34" charset="0"/>
              </a:rPr>
              <a:t>How have these impacted your mental wellness?</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itle 2"/>
          <p:cNvSpPr>
            <a:spLocks noGrp="1"/>
          </p:cNvSpPr>
          <p:nvPr>
            <p:ph type="subTitle" idx="1"/>
          </p:nvPr>
        </p:nvSpPr>
        <p:spPr>
          <a:xfrm>
            <a:off x="1094582" y="1066800"/>
            <a:ext cx="6954837" cy="4114800"/>
          </a:xfrm>
        </p:spPr>
        <p:txBody>
          <a:bodyPr/>
          <a:lstStyle/>
          <a:p>
            <a:pPr eaLnBrk="1" hangingPunct="1">
              <a:defRPr/>
            </a:pPr>
            <a:r>
              <a:rPr lang="en-CA" sz="2400" b="1" dirty="0" smtClean="0">
                <a:solidFill>
                  <a:srgbClr val="00B050"/>
                </a:solidFill>
                <a:latin typeface="Century Gothic" pitchFamily="34" charset="0"/>
              </a:rPr>
              <a:t>You’re not alone.</a:t>
            </a:r>
            <a:endParaRPr lang="en-CA" sz="2000" dirty="0" smtClean="0">
              <a:solidFill>
                <a:srgbClr val="00B050"/>
              </a:solidFill>
              <a:latin typeface="Century Gothic" pitchFamily="34" charset="0"/>
            </a:endParaRPr>
          </a:p>
          <a:p>
            <a:pPr algn="l" eaLnBrk="1" hangingPunct="1">
              <a:defRPr/>
            </a:pPr>
            <a:endParaRPr lang="en-CA" sz="2400" dirty="0">
              <a:solidFill>
                <a:srgbClr val="00B050"/>
              </a:solidFill>
              <a:latin typeface="Century Gothic" pitchFamily="34" charset="0"/>
            </a:endParaRPr>
          </a:p>
          <a:p>
            <a:pPr algn="l" eaLnBrk="1" hangingPunct="1">
              <a:defRPr/>
            </a:pPr>
            <a:r>
              <a:rPr lang="en-CA" sz="1600" dirty="0" smtClean="0">
                <a:solidFill>
                  <a:schemeClr val="tx1"/>
                </a:solidFill>
                <a:latin typeface="Century Gothic" pitchFamily="34" charset="0"/>
              </a:rPr>
              <a:t>Everyone experiences barriers/challenges with employment. Some of the most commonly cited roadblocks for those living with mental health issues include:</a:t>
            </a:r>
          </a:p>
          <a:p>
            <a:pPr algn="l" eaLnBrk="1" hangingPunct="1">
              <a:defRPr/>
            </a:pPr>
            <a:endParaRPr lang="en-CA" sz="1600" dirty="0" smtClean="0">
              <a:solidFill>
                <a:schemeClr val="tx1">
                  <a:lumMod val="65000"/>
                  <a:lumOff val="35000"/>
                </a:schemeClr>
              </a:solidFill>
              <a:latin typeface="Century Gothic" pitchFamily="34" charset="0"/>
            </a:endParaRPr>
          </a:p>
          <a:p>
            <a:pPr marL="342900" indent="-342900" algn="l" eaLnBrk="1" hangingPunct="1">
              <a:buFont typeface="Arial" pitchFamily="34" charset="0"/>
              <a:buChar char="•"/>
              <a:defRPr/>
            </a:pPr>
            <a:r>
              <a:rPr lang="en-US" sz="1600" dirty="0" smtClean="0">
                <a:solidFill>
                  <a:schemeClr val="tx1">
                    <a:lumMod val="65000"/>
                    <a:lumOff val="35000"/>
                  </a:schemeClr>
                </a:solidFill>
                <a:latin typeface="Century Gothic" pitchFamily="34" charset="0"/>
              </a:rPr>
              <a:t>Difficulty </a:t>
            </a:r>
            <a:r>
              <a:rPr lang="en-US" sz="1600" dirty="0">
                <a:solidFill>
                  <a:schemeClr val="tx1">
                    <a:lumMod val="65000"/>
                    <a:lumOff val="35000"/>
                  </a:schemeClr>
                </a:solidFill>
                <a:latin typeface="Century Gothic" pitchFamily="34" charset="0"/>
              </a:rPr>
              <a:t>concentrating, indecisiveness, and </a:t>
            </a:r>
            <a:r>
              <a:rPr lang="en-US" sz="1600" dirty="0" smtClean="0">
                <a:solidFill>
                  <a:schemeClr val="tx1">
                    <a:lumMod val="65000"/>
                    <a:lumOff val="35000"/>
                  </a:schemeClr>
                </a:solidFill>
                <a:latin typeface="Century Gothic" pitchFamily="34" charset="0"/>
              </a:rPr>
              <a:t>forgetfulness</a:t>
            </a:r>
          </a:p>
          <a:p>
            <a:pPr marL="342900" indent="-342900" algn="l" eaLnBrk="1" hangingPunct="1">
              <a:buFont typeface="Arial" pitchFamily="34" charset="0"/>
              <a:buChar char="•"/>
              <a:defRPr/>
            </a:pPr>
            <a:r>
              <a:rPr lang="en-US" sz="1600" dirty="0" smtClean="0">
                <a:solidFill>
                  <a:schemeClr val="tx1">
                    <a:lumMod val="65000"/>
                    <a:lumOff val="35000"/>
                  </a:schemeClr>
                </a:solidFill>
                <a:latin typeface="Century Gothic" pitchFamily="34" charset="0"/>
              </a:rPr>
              <a:t>Coping with the side </a:t>
            </a:r>
            <a:r>
              <a:rPr lang="en-US" sz="1600" dirty="0">
                <a:solidFill>
                  <a:schemeClr val="tx1">
                    <a:lumMod val="65000"/>
                    <a:lumOff val="35000"/>
                  </a:schemeClr>
                </a:solidFill>
                <a:latin typeface="Century Gothic" pitchFamily="34" charset="0"/>
              </a:rPr>
              <a:t>effects of medication</a:t>
            </a:r>
          </a:p>
          <a:p>
            <a:pPr marL="342900" indent="-342900" algn="l" eaLnBrk="1" hangingPunct="1">
              <a:buFont typeface="Arial" pitchFamily="34" charset="0"/>
              <a:buChar char="•"/>
              <a:defRPr/>
            </a:pPr>
            <a:r>
              <a:rPr lang="en-US" sz="1600" dirty="0" smtClean="0">
                <a:solidFill>
                  <a:schemeClr val="tx1">
                    <a:lumMod val="65000"/>
                    <a:lumOff val="35000"/>
                  </a:schemeClr>
                </a:solidFill>
                <a:latin typeface="Century Gothic" pitchFamily="34" charset="0"/>
              </a:rPr>
              <a:t>Relapses of symptoms of ones mental illness</a:t>
            </a:r>
            <a:endParaRPr lang="en-US" sz="16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defRPr/>
            </a:pPr>
            <a:r>
              <a:rPr lang="en-US" sz="1600" dirty="0" smtClean="0">
                <a:solidFill>
                  <a:schemeClr val="tx1">
                    <a:lumMod val="65000"/>
                    <a:lumOff val="35000"/>
                  </a:schemeClr>
                </a:solidFill>
                <a:latin typeface="Century Gothic" pitchFamily="34" charset="0"/>
              </a:rPr>
              <a:t>Personal pessimism </a:t>
            </a:r>
            <a:r>
              <a:rPr lang="en-US" sz="1600" dirty="0">
                <a:solidFill>
                  <a:schemeClr val="tx1">
                    <a:lumMod val="65000"/>
                    <a:lumOff val="35000"/>
                  </a:schemeClr>
                </a:solidFill>
                <a:latin typeface="Century Gothic" pitchFamily="34" charset="0"/>
              </a:rPr>
              <a:t>regarding </a:t>
            </a:r>
            <a:r>
              <a:rPr lang="en-US" sz="1600" dirty="0" smtClean="0">
                <a:solidFill>
                  <a:schemeClr val="tx1">
                    <a:lumMod val="65000"/>
                    <a:lumOff val="35000"/>
                  </a:schemeClr>
                </a:solidFill>
                <a:latin typeface="Century Gothic" pitchFamily="34" charset="0"/>
              </a:rPr>
              <a:t>employment being a valuable part of recovery </a:t>
            </a:r>
          </a:p>
          <a:p>
            <a:pPr marL="342900" indent="-342900" algn="l" eaLnBrk="1" hangingPunct="1">
              <a:buFont typeface="Arial" pitchFamily="34" charset="0"/>
              <a:buChar char="•"/>
              <a:defRPr/>
            </a:pPr>
            <a:r>
              <a:rPr lang="en-US" sz="1600" dirty="0" smtClean="0">
                <a:solidFill>
                  <a:schemeClr val="tx1">
                    <a:lumMod val="65000"/>
                    <a:lumOff val="35000"/>
                  </a:schemeClr>
                </a:solidFill>
                <a:latin typeface="Century Gothic" pitchFamily="34" charset="0"/>
              </a:rPr>
              <a:t>Facing the mental illness stigma in the community/workplace, the </a:t>
            </a:r>
            <a:r>
              <a:rPr lang="en-US" sz="1600" dirty="0">
                <a:solidFill>
                  <a:schemeClr val="tx1">
                    <a:lumMod val="65000"/>
                    <a:lumOff val="35000"/>
                  </a:schemeClr>
                </a:solidFill>
                <a:latin typeface="Century Gothic" pitchFamily="34" charset="0"/>
              </a:rPr>
              <a:t>internalized </a:t>
            </a:r>
            <a:r>
              <a:rPr lang="en-US" sz="1600" dirty="0" smtClean="0">
                <a:solidFill>
                  <a:schemeClr val="tx1">
                    <a:lumMod val="65000"/>
                    <a:lumOff val="35000"/>
                  </a:schemeClr>
                </a:solidFill>
                <a:latin typeface="Century Gothic" pitchFamily="34" charset="0"/>
              </a:rPr>
              <a:t>stigma, </a:t>
            </a:r>
            <a:r>
              <a:rPr lang="en-US" sz="1600" dirty="0">
                <a:solidFill>
                  <a:schemeClr val="tx1">
                    <a:lumMod val="65000"/>
                    <a:lumOff val="35000"/>
                  </a:schemeClr>
                </a:solidFill>
                <a:latin typeface="Century Gothic" pitchFamily="34" charset="0"/>
              </a:rPr>
              <a:t>and </a:t>
            </a:r>
            <a:r>
              <a:rPr lang="en-US" sz="1600" dirty="0" smtClean="0">
                <a:solidFill>
                  <a:schemeClr val="tx1">
                    <a:lumMod val="65000"/>
                    <a:lumOff val="35000"/>
                  </a:schemeClr>
                </a:solidFill>
                <a:latin typeface="Century Gothic" pitchFamily="34" charset="0"/>
              </a:rPr>
              <a:t>the discriminatory policies that exist</a:t>
            </a:r>
            <a:endParaRPr lang="en-US" sz="1600" dirty="0">
              <a:solidFill>
                <a:schemeClr val="tx1">
                  <a:lumMod val="65000"/>
                  <a:lumOff val="35000"/>
                </a:schemeClr>
              </a:solidFill>
              <a:latin typeface="Century Gothic" pitchFamily="34" charset="0"/>
            </a:endParaRPr>
          </a:p>
          <a:p>
            <a:pPr marL="342900" indent="-342900" algn="l" eaLnBrk="1" hangingPunct="1">
              <a:buFont typeface="Arial" pitchFamily="34" charset="0"/>
              <a:buChar char="•"/>
              <a:defRPr/>
            </a:pPr>
            <a:endParaRPr lang="en-CA" sz="2000" dirty="0" smtClean="0">
              <a:solidFill>
                <a:srgbClr val="898989"/>
              </a:solidFill>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1094582" y="1066800"/>
            <a:ext cx="6954837" cy="4114800"/>
          </a:xfrm>
        </p:spPr>
        <p:txBody>
          <a:bodyPr/>
          <a:lstStyle/>
          <a:p>
            <a:pPr eaLnBrk="1" hangingPunct="1"/>
            <a:r>
              <a:rPr lang="en-CA" sz="2400" dirty="0" smtClean="0">
                <a:solidFill>
                  <a:schemeClr val="tx1">
                    <a:lumMod val="65000"/>
                    <a:lumOff val="35000"/>
                  </a:schemeClr>
                </a:solidFill>
                <a:latin typeface="Century Gothic" pitchFamily="34" charset="0"/>
              </a:rPr>
              <a:t>Despite some challenges that people living with mental illness may experience when seeking/maintaining employment, </a:t>
            </a:r>
            <a:r>
              <a:rPr lang="en-CA" sz="2400" dirty="0" smtClean="0">
                <a:solidFill>
                  <a:srgbClr val="00B050"/>
                </a:solidFill>
                <a:latin typeface="Century Gothic" pitchFamily="34" charset="0"/>
              </a:rPr>
              <a:t>employment</a:t>
            </a:r>
            <a:r>
              <a:rPr lang="en-CA" sz="2400" dirty="0" smtClean="0">
                <a:solidFill>
                  <a:schemeClr val="tx1">
                    <a:lumMod val="65000"/>
                    <a:lumOff val="35000"/>
                  </a:schemeClr>
                </a:solidFill>
                <a:latin typeface="Century Gothic" pitchFamily="34" charset="0"/>
              </a:rPr>
              <a:t> </a:t>
            </a:r>
            <a:r>
              <a:rPr lang="en-CA" sz="2400" dirty="0" smtClean="0">
                <a:solidFill>
                  <a:srgbClr val="00B050"/>
                </a:solidFill>
                <a:latin typeface="Century Gothic" pitchFamily="34" charset="0"/>
              </a:rPr>
              <a:t>has been proven to be a </a:t>
            </a:r>
          </a:p>
          <a:p>
            <a:pPr eaLnBrk="1" hangingPunct="1"/>
            <a:r>
              <a:rPr lang="en-CA" sz="2400" b="1" dirty="0" smtClean="0">
                <a:solidFill>
                  <a:srgbClr val="00B050"/>
                </a:solidFill>
                <a:latin typeface="Century Gothic" pitchFamily="34" charset="0"/>
              </a:rPr>
              <a:t>KEY PART OF ONES RECOVERY PLAN</a:t>
            </a:r>
            <a:r>
              <a:rPr lang="en-CA" sz="2400" dirty="0" smtClean="0">
                <a:solidFill>
                  <a:schemeClr val="tx1"/>
                </a:solidFill>
                <a:latin typeface="Century Gothic" pitchFamily="34" charset="0"/>
              </a:rPr>
              <a:t>.</a:t>
            </a:r>
          </a:p>
          <a:p>
            <a:pPr algn="l" eaLnBrk="1" hangingPunct="1"/>
            <a:endParaRPr lang="en-CA" sz="2400" dirty="0" smtClean="0">
              <a:solidFill>
                <a:schemeClr val="tx2"/>
              </a:solidFill>
              <a:latin typeface="Century Gothic" pitchFamily="34" charset="0"/>
            </a:endParaRPr>
          </a:p>
          <a:p>
            <a:pPr eaLnBrk="1" hangingPunct="1"/>
            <a:r>
              <a:rPr lang="en-CA" sz="2400" dirty="0" smtClean="0">
                <a:solidFill>
                  <a:schemeClr val="tx1"/>
                </a:solidFill>
                <a:latin typeface="Century Gothic" pitchFamily="34" charset="0"/>
              </a:rPr>
              <a:t>Let’s brainstorm why.</a:t>
            </a:r>
            <a:endParaRPr lang="en-CA" sz="2000" dirty="0" smtClean="0">
              <a:solidFill>
                <a:schemeClr val="tx1"/>
              </a:solidFill>
              <a:latin typeface="Century Gothic" pitchFamily="34" charset="0"/>
            </a:endParaRPr>
          </a:p>
          <a:p>
            <a:pPr eaLnBrk="1" hangingPunct="1"/>
            <a:endParaRPr lang="en-CA" sz="2400" dirty="0" smtClean="0">
              <a:solidFill>
                <a:schemeClr val="tx2"/>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itle 2"/>
          <p:cNvSpPr>
            <a:spLocks noGrp="1"/>
          </p:cNvSpPr>
          <p:nvPr>
            <p:ph type="subTitle" idx="1"/>
          </p:nvPr>
        </p:nvSpPr>
        <p:spPr>
          <a:xfrm>
            <a:off x="1094582" y="914400"/>
            <a:ext cx="6954837" cy="4114800"/>
          </a:xfrm>
        </p:spPr>
        <p:txBody>
          <a:bodyPr/>
          <a:lstStyle/>
          <a:p>
            <a:pPr eaLnBrk="1" hangingPunct="1">
              <a:defRPr/>
            </a:pPr>
            <a:r>
              <a:rPr lang="en-CA" sz="2400" b="1" dirty="0" smtClean="0">
                <a:solidFill>
                  <a:srgbClr val="00B050"/>
                </a:solidFill>
                <a:latin typeface="Century Gothic" pitchFamily="34" charset="0"/>
              </a:rPr>
              <a:t>Employment &amp; Recovery</a:t>
            </a:r>
            <a:endParaRPr lang="en-CA" sz="2000" dirty="0" smtClean="0">
              <a:solidFill>
                <a:srgbClr val="00B050"/>
              </a:solidFill>
              <a:latin typeface="Century Gothic" pitchFamily="34" charset="0"/>
            </a:endParaRPr>
          </a:p>
          <a:p>
            <a:pPr eaLnBrk="1" hangingPunct="1">
              <a:defRPr/>
            </a:pPr>
            <a:endParaRPr lang="en-CA" sz="2400" dirty="0" smtClean="0">
              <a:solidFill>
                <a:srgbClr val="00B050"/>
              </a:solidFill>
              <a:latin typeface="Century Gothic" pitchFamily="34" charset="0"/>
            </a:endParaRPr>
          </a:p>
          <a:p>
            <a:pPr algn="l" eaLnBrk="1" hangingPunct="1">
              <a:defRPr/>
            </a:pPr>
            <a:r>
              <a:rPr lang="en-CA" sz="2000" dirty="0" smtClean="0">
                <a:solidFill>
                  <a:srgbClr val="00B050"/>
                </a:solidFill>
                <a:latin typeface="Century Gothic" pitchFamily="34" charset="0"/>
              </a:rPr>
              <a:t>Employment will:</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Create a sense of dignity and self-worth</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Provide a feeling of contributing and belonging to your community</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Offer opportunities to socialize with others and meet new people</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Provide a paycheck that will help with the expenses of day-to-day living</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Improve self-esteem and create a feeling of purpose/direction</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Give opportunities to learn new skills and improve upon those that you already have</a:t>
            </a:r>
          </a:p>
          <a:p>
            <a:pPr marL="342900" indent="-342900" algn="l" eaLnBrk="1" hangingPunct="1">
              <a:buFont typeface="Arial" pitchFamily="34" charset="0"/>
              <a:buChar char="•"/>
              <a:defRPr/>
            </a:pPr>
            <a:r>
              <a:rPr lang="en-CA" sz="1700" dirty="0" smtClean="0">
                <a:solidFill>
                  <a:schemeClr val="tx1"/>
                </a:solidFill>
                <a:latin typeface="Century Gothic" pitchFamily="34" charset="0"/>
              </a:rPr>
              <a:t>Provide structure and routine in your daily living</a:t>
            </a:r>
          </a:p>
          <a:p>
            <a:pPr marL="342900" indent="-342900" algn="l" eaLnBrk="1" hangingPunct="1">
              <a:buFont typeface="Arial" pitchFamily="34" charset="0"/>
              <a:buChar char="•"/>
              <a:defRPr/>
            </a:pPr>
            <a:endParaRPr lang="en-CA" sz="1600" dirty="0" smtClean="0">
              <a:solidFill>
                <a:schemeClr val="tx1"/>
              </a:solidFill>
              <a:latin typeface="Century Gothic" pitchFamily="34" charset="0"/>
            </a:endParaRP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a:xfrm>
            <a:off x="1094582" y="1066800"/>
            <a:ext cx="6954837" cy="4114800"/>
          </a:xfrm>
        </p:spPr>
        <p:txBody>
          <a:bodyPr/>
          <a:lstStyle/>
          <a:p>
            <a:pPr eaLnBrk="1" hangingPunct="1"/>
            <a:r>
              <a:rPr lang="en-CA" sz="2400" b="1" dirty="0" smtClean="0">
                <a:solidFill>
                  <a:srgbClr val="00B050"/>
                </a:solidFill>
                <a:latin typeface="Century Gothic" pitchFamily="34" charset="0"/>
              </a:rPr>
              <a:t>What motivates you?</a:t>
            </a:r>
            <a:endParaRPr lang="en-CA" sz="2000" dirty="0" smtClean="0">
              <a:solidFill>
                <a:srgbClr val="00B050"/>
              </a:solidFill>
              <a:latin typeface="Century Gothic" pitchFamily="34" charset="0"/>
            </a:endParaRPr>
          </a:p>
          <a:p>
            <a:pPr eaLnBrk="1" hangingPunct="1"/>
            <a:endParaRPr lang="en-CA" dirty="0" smtClean="0">
              <a:solidFill>
                <a:schemeClr val="tx2"/>
              </a:solidFill>
              <a:latin typeface="Century Gothic" pitchFamily="34" charset="0"/>
            </a:endParaRPr>
          </a:p>
          <a:p>
            <a:pPr algn="l" eaLnBrk="1" hangingPunct="1"/>
            <a:r>
              <a:rPr lang="en-CA" sz="2400" dirty="0" smtClean="0">
                <a:solidFill>
                  <a:schemeClr val="tx1">
                    <a:lumMod val="75000"/>
                    <a:lumOff val="25000"/>
                  </a:schemeClr>
                </a:solidFill>
                <a:latin typeface="Century Gothic" pitchFamily="34" charset="0"/>
              </a:rPr>
              <a:t>I’m looking forward to:</a:t>
            </a:r>
          </a:p>
        </p:txBody>
      </p:sp>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itle 2"/>
          <p:cNvSpPr>
            <a:spLocks noGrp="1"/>
          </p:cNvSpPr>
          <p:nvPr>
            <p:ph type="subTitle" idx="1"/>
          </p:nvPr>
        </p:nvSpPr>
        <p:spPr>
          <a:xfrm>
            <a:off x="1094582" y="1066800"/>
            <a:ext cx="6954837" cy="4114800"/>
          </a:xfrm>
        </p:spPr>
        <p:txBody>
          <a:bodyPr/>
          <a:lstStyle/>
          <a:p>
            <a:pPr eaLnBrk="1" hangingPunct="1">
              <a:defRPr/>
            </a:pPr>
            <a:r>
              <a:rPr lang="en-CA" sz="2400" b="1" dirty="0" smtClean="0">
                <a:solidFill>
                  <a:srgbClr val="00B050"/>
                </a:solidFill>
                <a:latin typeface="Century Gothic" pitchFamily="34" charset="0"/>
              </a:rPr>
              <a:t>Everyone experiences workplace stress.</a:t>
            </a:r>
            <a:endParaRPr lang="en-CA" sz="2000" dirty="0" smtClean="0">
              <a:solidFill>
                <a:srgbClr val="00B050"/>
              </a:solidFill>
              <a:latin typeface="Century Gothic" pitchFamily="34" charset="0"/>
            </a:endParaRPr>
          </a:p>
          <a:p>
            <a:pPr eaLnBrk="1" hangingPunct="1">
              <a:defRPr/>
            </a:pPr>
            <a:endParaRPr lang="en-CA" dirty="0" smtClean="0">
              <a:solidFill>
                <a:schemeClr val="tx2"/>
              </a:solidFill>
              <a:latin typeface="Century Gothic" pitchFamily="34" charset="0"/>
            </a:endParaRPr>
          </a:p>
          <a:p>
            <a:pPr marL="342900" indent="-342900" algn="l" eaLnBrk="1" hangingPunct="1">
              <a:buFont typeface="Arial" pitchFamily="34" charset="0"/>
              <a:buChar char="•"/>
              <a:defRPr/>
            </a:pPr>
            <a:r>
              <a:rPr lang="en-US" sz="1800" dirty="0">
                <a:solidFill>
                  <a:schemeClr val="tx1"/>
                </a:solidFill>
                <a:latin typeface="Century Gothic" pitchFamily="34" charset="0"/>
              </a:rPr>
              <a:t>1 in 4 Canadian workers describe their day-to-day lives as highly stressful, with workplace as major source of </a:t>
            </a:r>
            <a:r>
              <a:rPr lang="en-US" sz="1800" dirty="0" smtClean="0">
                <a:solidFill>
                  <a:schemeClr val="tx1"/>
                </a:solidFill>
                <a:latin typeface="Century Gothic" pitchFamily="34" charset="0"/>
              </a:rPr>
              <a:t>stress</a:t>
            </a:r>
            <a:endParaRPr lang="en-US" sz="2000" dirty="0">
              <a:solidFill>
                <a:schemeClr val="tx1"/>
              </a:solidFill>
              <a:latin typeface="Century Gothic" pitchFamily="34" charset="0"/>
            </a:endParaRPr>
          </a:p>
          <a:p>
            <a:pPr marL="342900" indent="-342900" algn="l" eaLnBrk="1" hangingPunct="1">
              <a:buFont typeface="Arial" pitchFamily="34" charset="0"/>
              <a:buChar char="•"/>
              <a:defRPr/>
            </a:pPr>
            <a:r>
              <a:rPr lang="en-US" sz="1800" dirty="0">
                <a:solidFill>
                  <a:schemeClr val="tx1"/>
                </a:solidFill>
                <a:latin typeface="Century Gothic" pitchFamily="34" charset="0"/>
              </a:rPr>
              <a:t>Workplaces can cause mental health </a:t>
            </a:r>
            <a:r>
              <a:rPr lang="en-US" sz="1800" dirty="0" smtClean="0">
                <a:solidFill>
                  <a:schemeClr val="tx1"/>
                </a:solidFill>
                <a:latin typeface="Century Gothic" pitchFamily="34" charset="0"/>
              </a:rPr>
              <a:t>problems and/or can trigger symptoms of one’s mental illness</a:t>
            </a:r>
          </a:p>
          <a:p>
            <a:pPr marL="342900" indent="-342900" algn="l" eaLnBrk="1" hangingPunct="1">
              <a:buFont typeface="Arial" pitchFamily="34" charset="0"/>
              <a:buChar char="•"/>
              <a:defRPr/>
            </a:pPr>
            <a:endParaRPr lang="en-US" sz="1800" dirty="0">
              <a:solidFill>
                <a:schemeClr val="tx1"/>
              </a:solidFill>
              <a:latin typeface="Century Gothic" pitchFamily="34" charset="0"/>
            </a:endParaRPr>
          </a:p>
          <a:p>
            <a:pPr marL="342900" indent="-342900" algn="l" eaLnBrk="1" hangingPunct="1">
              <a:buFont typeface="Arial" pitchFamily="34" charset="0"/>
              <a:buChar char="•"/>
              <a:defRPr/>
            </a:pPr>
            <a:r>
              <a:rPr lang="en-US" sz="1800" dirty="0" smtClean="0">
                <a:solidFill>
                  <a:schemeClr val="tx1"/>
                </a:solidFill>
                <a:latin typeface="Century Gothic" pitchFamily="34" charset="0"/>
              </a:rPr>
              <a:t>Common sources of stress at work:</a:t>
            </a:r>
          </a:p>
          <a:p>
            <a:pPr marL="800100" lvl="1" indent="-342900" algn="l" eaLnBrk="1" hangingPunct="1">
              <a:buFont typeface="Arial" pitchFamily="34" charset="0"/>
              <a:buChar char="•"/>
              <a:defRPr/>
            </a:pPr>
            <a:r>
              <a:rPr lang="en-CA" sz="1400" dirty="0" smtClean="0">
                <a:solidFill>
                  <a:schemeClr val="tx1"/>
                </a:solidFill>
                <a:latin typeface="Century Gothic" pitchFamily="34" charset="0"/>
              </a:rPr>
              <a:t>Too many demands</a:t>
            </a:r>
          </a:p>
          <a:p>
            <a:pPr marL="800100" lvl="1" indent="-342900" algn="l" eaLnBrk="1" hangingPunct="1">
              <a:buFont typeface="Arial" pitchFamily="34" charset="0"/>
              <a:buChar char="•"/>
              <a:defRPr/>
            </a:pPr>
            <a:r>
              <a:rPr lang="en-CA" sz="1400" dirty="0" smtClean="0">
                <a:solidFill>
                  <a:schemeClr val="tx1"/>
                </a:solidFill>
                <a:latin typeface="Century Gothic" pitchFamily="34" charset="0"/>
              </a:rPr>
              <a:t>Long work hours</a:t>
            </a:r>
          </a:p>
          <a:p>
            <a:pPr marL="800100" lvl="1" indent="-342900" algn="l" eaLnBrk="1" hangingPunct="1">
              <a:buFont typeface="Arial" pitchFamily="34" charset="0"/>
              <a:buChar char="•"/>
              <a:defRPr/>
            </a:pPr>
            <a:r>
              <a:rPr lang="en-CA" sz="1400" dirty="0" smtClean="0">
                <a:solidFill>
                  <a:schemeClr val="tx1"/>
                </a:solidFill>
                <a:latin typeface="Century Gothic" pitchFamily="34" charset="0"/>
              </a:rPr>
              <a:t>Risk of harm/injury on the job</a:t>
            </a:r>
          </a:p>
          <a:p>
            <a:pPr marL="800100" lvl="1" indent="-342900" algn="l" eaLnBrk="1" hangingPunct="1">
              <a:buFont typeface="Arial" pitchFamily="34" charset="0"/>
              <a:buChar char="•"/>
              <a:defRPr/>
            </a:pPr>
            <a:r>
              <a:rPr lang="en-CA" sz="1400" dirty="0" smtClean="0">
                <a:solidFill>
                  <a:schemeClr val="tx1"/>
                </a:solidFill>
                <a:latin typeface="Century Gothic" pitchFamily="34" charset="0"/>
              </a:rPr>
              <a:t>Poor relationships with co-workers and/or managers</a:t>
            </a:r>
          </a:p>
          <a:p>
            <a:pPr marL="2171700" lvl="4" indent="-342900" algn="l" eaLnBrk="1" hangingPunct="1">
              <a:buFont typeface="Arial" pitchFamily="34" charset="0"/>
              <a:buChar char="•"/>
              <a:defRPr/>
            </a:pPr>
            <a:endParaRPr lang="en-US" sz="600" dirty="0">
              <a:solidFill>
                <a:schemeClr val="tx1"/>
              </a:solidFill>
              <a:latin typeface="Century Gothic" pitchFamily="34" charset="0"/>
            </a:endParaRPr>
          </a:p>
        </p:txBody>
      </p:sp>
      <p:sp>
        <p:nvSpPr>
          <p:cNvPr id="11268" name="TextBox 1"/>
          <p:cNvSpPr txBox="1">
            <a:spLocks noChangeArrowheads="1"/>
          </p:cNvSpPr>
          <p:nvPr/>
        </p:nvSpPr>
        <p:spPr bwMode="auto">
          <a:xfrm>
            <a:off x="5638800" y="5080000"/>
            <a:ext cx="1676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1200">
                <a:latin typeface="Century Gothic" pitchFamily="34" charset="0"/>
              </a:rPr>
              <a:t>Stats Canada 2003</a:t>
            </a:r>
            <a:endParaRPr lang="en-US" sz="1200">
              <a:latin typeface="Century Gothic" pitchFamily="34" charset="0"/>
            </a:endParaRPr>
          </a:p>
        </p:txBody>
      </p:sp>
      <p:pic>
        <p:nvPicPr>
          <p:cNvPr id="4" name="Picture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224486" y="6015222"/>
            <a:ext cx="767113" cy="69037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7607</TotalTime>
  <Words>2560</Words>
  <Application>Microsoft Office PowerPoint</Application>
  <PresentationFormat>On-screen Show (4:3)</PresentationFormat>
  <Paragraphs>182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Mental Health 101: Finding Your Work/Life Balance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Nicole</dc:creator>
  <cp:lastModifiedBy>Marysia Parry</cp:lastModifiedBy>
  <cp:revision>112</cp:revision>
  <cp:lastPrinted>2015-06-29T12:30:25Z</cp:lastPrinted>
  <dcterms:created xsi:type="dcterms:W3CDTF">2011-04-18T18:05:50Z</dcterms:created>
  <dcterms:modified xsi:type="dcterms:W3CDTF">2017-02-08T14:11:48Z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TC021893889991</vt:lpwstr>
  </property>
</Properties>
</file>